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 id="2147483774" r:id="rId6"/>
  </p:sldMasterIdLst>
  <p:notesMasterIdLst>
    <p:notesMasterId r:id="rId63"/>
  </p:notesMasterIdLst>
  <p:sldIdLst>
    <p:sldId id="1564" r:id="rId7"/>
    <p:sldId id="1561" r:id="rId8"/>
    <p:sldId id="257" r:id="rId9"/>
    <p:sldId id="431" r:id="rId10"/>
    <p:sldId id="460" r:id="rId11"/>
    <p:sldId id="1566" r:id="rId12"/>
    <p:sldId id="339" r:id="rId13"/>
    <p:sldId id="340" r:id="rId14"/>
    <p:sldId id="463" r:id="rId15"/>
    <p:sldId id="262" r:id="rId16"/>
    <p:sldId id="464" r:id="rId17"/>
    <p:sldId id="313" r:id="rId18"/>
    <p:sldId id="1567" r:id="rId19"/>
    <p:sldId id="466" r:id="rId20"/>
    <p:sldId id="1562" r:id="rId21"/>
    <p:sldId id="465" r:id="rId22"/>
    <p:sldId id="434" r:id="rId23"/>
    <p:sldId id="418" r:id="rId24"/>
    <p:sldId id="439" r:id="rId25"/>
    <p:sldId id="276" r:id="rId26"/>
    <p:sldId id="277" r:id="rId27"/>
    <p:sldId id="279" r:id="rId28"/>
    <p:sldId id="474" r:id="rId29"/>
    <p:sldId id="281" r:id="rId30"/>
    <p:sldId id="282" r:id="rId31"/>
    <p:sldId id="454" r:id="rId32"/>
    <p:sldId id="452" r:id="rId33"/>
    <p:sldId id="453" r:id="rId34"/>
    <p:sldId id="489" r:id="rId35"/>
    <p:sldId id="492" r:id="rId36"/>
    <p:sldId id="1563" r:id="rId37"/>
    <p:sldId id="286" r:id="rId38"/>
    <p:sldId id="1565" r:id="rId39"/>
    <p:sldId id="354" r:id="rId40"/>
    <p:sldId id="288" r:id="rId41"/>
    <p:sldId id="289" r:id="rId42"/>
    <p:sldId id="479" r:id="rId43"/>
    <p:sldId id="482" r:id="rId44"/>
    <p:sldId id="450" r:id="rId45"/>
    <p:sldId id="290" r:id="rId46"/>
    <p:sldId id="484" r:id="rId47"/>
    <p:sldId id="487" r:id="rId48"/>
    <p:sldId id="488" r:id="rId49"/>
    <p:sldId id="291" r:id="rId50"/>
    <p:sldId id="468" r:id="rId51"/>
    <p:sldId id="478" r:id="rId52"/>
    <p:sldId id="458" r:id="rId53"/>
    <p:sldId id="258" r:id="rId54"/>
    <p:sldId id="1568" r:id="rId55"/>
    <p:sldId id="491" r:id="rId56"/>
    <p:sldId id="490" r:id="rId57"/>
    <p:sldId id="429" r:id="rId58"/>
    <p:sldId id="1569" r:id="rId59"/>
    <p:sldId id="335" r:id="rId60"/>
    <p:sldId id="334" r:id="rId61"/>
    <p:sldId id="47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laume" initials="G" lastIdx="25" clrIdx="0">
    <p:extLst>
      <p:ext uri="{19B8F6BF-5375-455C-9EA6-DF929625EA0E}">
        <p15:presenceInfo xmlns:p15="http://schemas.microsoft.com/office/powerpoint/2012/main" userId="Guillaume" providerId="None"/>
      </p:ext>
    </p:extLst>
  </p:cmAuthor>
  <p:cmAuthor id="2" name="JD Young" initials="JY" lastIdx="1" clrIdx="1">
    <p:extLst>
      <p:ext uri="{19B8F6BF-5375-455C-9EA6-DF929625EA0E}">
        <p15:presenceInfo xmlns:p15="http://schemas.microsoft.com/office/powerpoint/2012/main" userId="250e1e824d68d29b" providerId="Windows Live"/>
      </p:ext>
    </p:extLst>
  </p:cmAuthor>
  <p:cmAuthor id="3" name="Daizy Jain" initials="DJ" lastIdx="4" clrIdx="2">
    <p:extLst>
      <p:ext uri="{19B8F6BF-5375-455C-9EA6-DF929625EA0E}">
        <p15:presenceInfo xmlns:p15="http://schemas.microsoft.com/office/powerpoint/2012/main" userId="S::daizy@nextechar.com::05cdd9e6-a672-4ad4-993d-0e4df4557293" providerId="AD"/>
      </p:ext>
    </p:extLst>
  </p:cmAuthor>
  <p:cmAuthor id="4" name="Evan Gappelberg" initials="EG" lastIdx="14" clrIdx="3">
    <p:extLst>
      <p:ext uri="{19B8F6BF-5375-455C-9EA6-DF929625EA0E}">
        <p15:presenceInfo xmlns:p15="http://schemas.microsoft.com/office/powerpoint/2012/main" userId="S::evan@nextechar.com::fa647460-746e-4384-aa3a-a07379254bd5" providerId="AD"/>
      </p:ext>
    </p:extLst>
  </p:cmAuthor>
  <p:cmAuthor id="5" name="Tim Hungerford" initials="TH" lastIdx="2" clrIdx="4">
    <p:extLst>
      <p:ext uri="{19B8F6BF-5375-455C-9EA6-DF929625EA0E}">
        <p15:presenceInfo xmlns:p15="http://schemas.microsoft.com/office/powerpoint/2012/main" userId="S::tim@nextechar.com::6b18d5a8-f18c-4589-a54a-1e1ecc050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2BC"/>
    <a:srgbClr val="FFFFFF"/>
    <a:srgbClr val="FFF200"/>
    <a:srgbClr val="0D0D0D"/>
    <a:srgbClr val="00A651"/>
    <a:srgbClr val="EC1B23"/>
    <a:srgbClr val="1E4EFF"/>
    <a:srgbClr val="2B2D2C"/>
    <a:srgbClr val="4473C5"/>
    <a:srgbClr val="284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E6C62-A91D-4614-85D9-9DAC7C0458B8}" v="14" dt="2021-02-09T23:51:10.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atin typeface="Montserrat" panose="00000500000000000000" pitchFamily="2" charset="0"/>
              </a:rPr>
              <a:t>Retail E-Commerce Sales Worldwide</a:t>
            </a:r>
            <a:r>
              <a:rPr lang="en-US" baseline="0">
                <a:latin typeface="Montserrat" panose="00000500000000000000" pitchFamily="2" charset="0"/>
              </a:rPr>
              <a:t> (Billions $US)</a:t>
            </a:r>
            <a:endParaRPr lang="en-US">
              <a:latin typeface="Montserrat" panose="00000500000000000000" pitchFamily="2"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Retail E-Commerce Sales Worldwide (Billions $US)</c:v>
                </c:pt>
              </c:strCache>
            </c:strRef>
          </c:tx>
          <c:spPr>
            <a:solidFill>
              <a:schemeClr val="accent1"/>
            </a:solidFill>
            <a:ln>
              <a:noFill/>
            </a:ln>
            <a:effectLst/>
          </c:spPr>
          <c:invertIfNegative val="0"/>
          <c:cat>
            <c:strRef>
              <c:f>Sheet1!$A$2:$A$12</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Sheet1!$B$2:$B$12</c:f>
              <c:numCache>
                <c:formatCode>"$"#,##0_);[Red]\("$"#,##0\)</c:formatCode>
                <c:ptCount val="11"/>
                <c:pt idx="0">
                  <c:v>1500</c:v>
                </c:pt>
                <c:pt idx="1">
                  <c:v>1700</c:v>
                </c:pt>
                <c:pt idx="2">
                  <c:v>1900</c:v>
                </c:pt>
                <c:pt idx="3">
                  <c:v>2500</c:v>
                </c:pt>
                <c:pt idx="4">
                  <c:v>3000</c:v>
                </c:pt>
                <c:pt idx="5">
                  <c:v>3800</c:v>
                </c:pt>
                <c:pt idx="6">
                  <c:v>4100</c:v>
                </c:pt>
                <c:pt idx="7">
                  <c:v>5000</c:v>
                </c:pt>
                <c:pt idx="8">
                  <c:v>5900</c:v>
                </c:pt>
                <c:pt idx="9">
                  <c:v>6800</c:v>
                </c:pt>
              </c:numCache>
            </c:numRef>
          </c:val>
          <c:extLst>
            <c:ext xmlns:c16="http://schemas.microsoft.com/office/drawing/2014/chart" uri="{C3380CC4-5D6E-409C-BE32-E72D297353CC}">
              <c16:uniqueId val="{00000000-238A-4D3B-80AF-8FB76B4F67E7}"/>
            </c:ext>
          </c:extLst>
        </c:ser>
        <c:dLbls>
          <c:showLegendKey val="0"/>
          <c:showVal val="0"/>
          <c:showCatName val="0"/>
          <c:showSerName val="0"/>
          <c:showPercent val="0"/>
          <c:showBubbleSize val="0"/>
        </c:dLbls>
        <c:gapWidth val="219"/>
        <c:overlap val="-27"/>
        <c:axId val="96619247"/>
        <c:axId val="193440351"/>
      </c:barChart>
      <c:catAx>
        <c:axId val="9661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3440351"/>
        <c:crosses val="autoZero"/>
        <c:auto val="1"/>
        <c:lblAlgn val="ctr"/>
        <c:lblOffset val="100"/>
        <c:noMultiLvlLbl val="0"/>
      </c:catAx>
      <c:valAx>
        <c:axId val="19344035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619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ontserrat Light" panose="00000400000000000000" pitchFamily="2" charset="0"/>
                <a:ea typeface="+mn-ea"/>
                <a:cs typeface="+mn-cs"/>
              </a:defRPr>
            </a:pPr>
            <a:r>
              <a:rPr lang="en-US">
                <a:latin typeface="Montserrat" panose="00000500000000000000" pitchFamily="2" charset="0"/>
              </a:rPr>
              <a:t>Projected Number of Mobile 5G Subscriptions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ontserrat Light" panose="00000400000000000000"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Projected Number of Mobile 5G Subscriptions (Millions)</c:v>
                </c:pt>
              </c:strCache>
            </c:strRef>
          </c:tx>
          <c:spPr>
            <a:solidFill>
              <a:schemeClr val="accent1"/>
            </a:solidFill>
            <a:ln>
              <a:noFill/>
            </a:ln>
            <a:effectLst/>
          </c:spPr>
          <c:invertIfNegative val="0"/>
          <c:cat>
            <c:strRef>
              <c:f>Sheet1!$A$2:$A$9</c:f>
              <c:strCache>
                <c:ptCount val="7"/>
                <c:pt idx="0">
                  <c:v>2019</c:v>
                </c:pt>
                <c:pt idx="1">
                  <c:v>2020*</c:v>
                </c:pt>
                <c:pt idx="2">
                  <c:v>2021*</c:v>
                </c:pt>
                <c:pt idx="3">
                  <c:v>2022*</c:v>
                </c:pt>
                <c:pt idx="4">
                  <c:v>2023*</c:v>
                </c:pt>
                <c:pt idx="5">
                  <c:v>2024*</c:v>
                </c:pt>
                <c:pt idx="6">
                  <c:v>2025*</c:v>
                </c:pt>
              </c:strCache>
            </c:strRef>
          </c:cat>
          <c:val>
            <c:numRef>
              <c:f>Sheet1!$B$2:$B$9</c:f>
              <c:numCache>
                <c:formatCode>"$"#,##0_);[Red]\("$"#,##0\)</c:formatCode>
                <c:ptCount val="8"/>
                <c:pt idx="0">
                  <c:v>100</c:v>
                </c:pt>
                <c:pt idx="1">
                  <c:v>200</c:v>
                </c:pt>
                <c:pt idx="2">
                  <c:v>300</c:v>
                </c:pt>
                <c:pt idx="3">
                  <c:v>750</c:v>
                </c:pt>
                <c:pt idx="4">
                  <c:v>1400</c:v>
                </c:pt>
                <c:pt idx="5">
                  <c:v>1900</c:v>
                </c:pt>
                <c:pt idx="6">
                  <c:v>2800</c:v>
                </c:pt>
              </c:numCache>
            </c:numRef>
          </c:val>
          <c:extLst>
            <c:ext xmlns:c16="http://schemas.microsoft.com/office/drawing/2014/chart" uri="{C3380CC4-5D6E-409C-BE32-E72D297353CC}">
              <c16:uniqueId val="{00000000-238A-4D3B-80AF-8FB76B4F67E7}"/>
            </c:ext>
          </c:extLst>
        </c:ser>
        <c:dLbls>
          <c:showLegendKey val="0"/>
          <c:showVal val="0"/>
          <c:showCatName val="0"/>
          <c:showSerName val="0"/>
          <c:showPercent val="0"/>
          <c:showBubbleSize val="0"/>
        </c:dLbls>
        <c:gapWidth val="219"/>
        <c:overlap val="-27"/>
        <c:axId val="96619247"/>
        <c:axId val="193440351"/>
      </c:barChart>
      <c:catAx>
        <c:axId val="9661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crossAx val="193440351"/>
        <c:crosses val="autoZero"/>
        <c:auto val="1"/>
        <c:lblAlgn val="ctr"/>
        <c:lblOffset val="100"/>
        <c:noMultiLvlLbl val="0"/>
      </c:catAx>
      <c:valAx>
        <c:axId val="19344035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crossAx val="96619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Light" panose="000004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atin typeface="Montserrat" panose="00000500000000000000" pitchFamily="2" charset="0"/>
              </a:rPr>
              <a:t>Number of AR &amp; VR Headsets Shipped (Millions of Units)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AR &amp; VR Headsets Shipped (Millions of Units)</c:v>
                </c:pt>
              </c:strCache>
            </c:strRef>
          </c:tx>
          <c:spPr>
            <a:solidFill>
              <a:schemeClr val="accent1"/>
            </a:solidFill>
            <a:ln>
              <a:noFill/>
            </a:ln>
            <a:effectLst/>
          </c:spPr>
          <c:invertIfNegative val="0"/>
          <c:cat>
            <c:strRef>
              <c:f>Sheet1!$A$2:$A$4</c:f>
              <c:strCache>
                <c:ptCount val="3"/>
                <c:pt idx="0">
                  <c:v>2019</c:v>
                </c:pt>
                <c:pt idx="1">
                  <c:v>2020*</c:v>
                </c:pt>
                <c:pt idx="2">
                  <c:v>2024*</c:v>
                </c:pt>
              </c:strCache>
            </c:strRef>
          </c:cat>
          <c:val>
            <c:numRef>
              <c:f>Sheet1!$B$2:$B$4</c:f>
              <c:numCache>
                <c:formatCode>0</c:formatCode>
                <c:ptCount val="3"/>
                <c:pt idx="0">
                  <c:v>10</c:v>
                </c:pt>
                <c:pt idx="1">
                  <c:v>10.5</c:v>
                </c:pt>
                <c:pt idx="2">
                  <c:v>78</c:v>
                </c:pt>
              </c:numCache>
            </c:numRef>
          </c:val>
          <c:extLst>
            <c:ext xmlns:c16="http://schemas.microsoft.com/office/drawing/2014/chart" uri="{C3380CC4-5D6E-409C-BE32-E72D297353CC}">
              <c16:uniqueId val="{00000000-238A-4D3B-80AF-8FB76B4F67E7}"/>
            </c:ext>
          </c:extLst>
        </c:ser>
        <c:dLbls>
          <c:showLegendKey val="0"/>
          <c:showVal val="0"/>
          <c:showCatName val="0"/>
          <c:showSerName val="0"/>
          <c:showPercent val="0"/>
          <c:showBubbleSize val="0"/>
        </c:dLbls>
        <c:gapWidth val="219"/>
        <c:overlap val="-27"/>
        <c:axId val="96619247"/>
        <c:axId val="193440351"/>
      </c:barChart>
      <c:catAx>
        <c:axId val="96619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3440351"/>
        <c:crosses val="autoZero"/>
        <c:auto val="1"/>
        <c:lblAlgn val="ctr"/>
        <c:lblOffset val="100"/>
        <c:noMultiLvlLbl val="0"/>
      </c:catAx>
      <c:valAx>
        <c:axId val="1934403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619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600" b="1" i="0" u="none" strike="noStrike" kern="1200" cap="all" spc="120" normalizeH="0" baseline="0">
                <a:solidFill>
                  <a:schemeClr val="tx1">
                    <a:lumMod val="65000"/>
                    <a:lumOff val="35000"/>
                  </a:schemeClr>
                </a:solidFill>
                <a:latin typeface="Montserrat SemiBold" pitchFamily="2" charset="77"/>
                <a:ea typeface="+mn-ea"/>
                <a:cs typeface="+mn-cs"/>
              </a:defRPr>
            </a:pPr>
            <a:r>
              <a:rPr lang="en-US" sz="2600" b="1" i="0">
                <a:solidFill>
                  <a:srgbClr val="2B2D2C"/>
                </a:solidFill>
                <a:latin typeface="Montserrat SemiBold" pitchFamily="2" charset="77"/>
              </a:rPr>
              <a:t>Quarterly Bookings</a:t>
            </a:r>
          </a:p>
        </c:rich>
      </c:tx>
      <c:layout>
        <c:manualLayout>
          <c:xMode val="edge"/>
          <c:yMode val="edge"/>
          <c:x val="1.9741320867958472E-2"/>
          <c:y val="3.8226481736779006E-2"/>
        </c:manualLayout>
      </c:layout>
      <c:overlay val="0"/>
      <c:spPr>
        <a:noFill/>
        <a:ln>
          <a:noFill/>
        </a:ln>
        <a:effectLst/>
      </c:spPr>
      <c:txPr>
        <a:bodyPr rot="0" spcFirstLastPara="1" vertOverflow="ellipsis" vert="horz" wrap="square" anchor="ctr" anchorCtr="1"/>
        <a:lstStyle/>
        <a:p>
          <a:pPr>
            <a:defRPr sz="2600" b="1" i="0" u="none" strike="noStrike" kern="1200" cap="all" spc="120" normalizeH="0" baseline="0">
              <a:solidFill>
                <a:schemeClr val="tx1">
                  <a:lumMod val="65000"/>
                  <a:lumOff val="35000"/>
                </a:schemeClr>
              </a:solidFill>
              <a:latin typeface="Montserrat SemiBold" pitchFamily="2" charset="77"/>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51350208276147"/>
          <c:y val="2.5284658257069031E-2"/>
          <c:w val="0.88605443375674109"/>
          <c:h val="0.77525012699246998"/>
        </c:manualLayout>
      </c:layout>
      <c:bar3DChart>
        <c:barDir val="col"/>
        <c:grouping val="stacked"/>
        <c:varyColors val="0"/>
        <c:ser>
          <c:idx val="0"/>
          <c:order val="0"/>
          <c:tx>
            <c:strRef>
              <c:f>Sheet1!$A$2</c:f>
              <c:strCache>
                <c:ptCount val="1"/>
                <c:pt idx="0">
                  <c:v>Bookings</c:v>
                </c:pt>
              </c:strCache>
            </c:strRef>
          </c:tx>
          <c:spPr>
            <a:solidFill>
              <a:srgbClr val="1E4EFF"/>
            </a:solidFill>
            <a:ln>
              <a:noFill/>
            </a:ln>
            <a:effectLst/>
            <a:sp3d/>
          </c:spPr>
          <c:invertIfNegative val="0"/>
          <c:dPt>
            <c:idx val="9"/>
            <c:invertIfNegative val="0"/>
            <c:bubble3D val="0"/>
            <c:spPr>
              <a:solidFill>
                <a:srgbClr val="1E4EFF"/>
              </a:solidFill>
              <a:ln>
                <a:noFill/>
              </a:ln>
              <a:effectLst/>
              <a:sp3d/>
            </c:spPr>
            <c:extLst>
              <c:ext xmlns:c16="http://schemas.microsoft.com/office/drawing/2014/chart" uri="{C3380CC4-5D6E-409C-BE32-E72D297353CC}">
                <c16:uniqueId val="{0000000E-F7CA-44F3-8365-2857AEC633CF}"/>
              </c:ext>
            </c:extLst>
          </c:dPt>
          <c:dPt>
            <c:idx val="10"/>
            <c:invertIfNegative val="0"/>
            <c:bubble3D val="0"/>
            <c:spPr>
              <a:solidFill>
                <a:srgbClr val="00A651"/>
              </a:solidFill>
              <a:ln>
                <a:noFill/>
              </a:ln>
              <a:effectLst/>
              <a:sp3d/>
            </c:spPr>
            <c:extLst>
              <c:ext xmlns:c16="http://schemas.microsoft.com/office/drawing/2014/chart" uri="{C3380CC4-5D6E-409C-BE32-E72D297353CC}">
                <c16:uniqueId val="{0000000D-F7CA-44F3-8365-2857AEC633CF}"/>
              </c:ext>
            </c:extLst>
          </c:dPt>
          <c:dLbls>
            <c:dLbl>
              <c:idx val="0"/>
              <c:layout>
                <c:manualLayout>
                  <c:x val="2.2522017811578896E-2"/>
                  <c:y val="-5.847953216374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C5-9E45-B37D-2DFB738C60D9}"/>
                </c:ext>
              </c:extLst>
            </c:dLbl>
            <c:dLbl>
              <c:idx val="1"/>
              <c:layout>
                <c:manualLayout>
                  <c:x val="1.2284736988133944E-2"/>
                  <c:y val="-5.6390977443609019E-2"/>
                </c:manualLayout>
              </c:layout>
              <c:tx>
                <c:rich>
                  <a:bodyPr/>
                  <a:lstStyle/>
                  <a:p>
                    <a:fld id="{CFB676C8-9292-5449-AFD0-B85E8B80DDB4}" type="VALUE">
                      <a:rPr lang="en-US" b="1" i="0">
                        <a:solidFill>
                          <a:srgbClr val="1E4EFF"/>
                        </a:solidFill>
                        <a:latin typeface="Montserrat SemiBold" pitchFamily="2" charset="77"/>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C5-9E45-B37D-2DFB738C60D9}"/>
                </c:ext>
              </c:extLst>
            </c:dLbl>
            <c:dLbl>
              <c:idx val="2"/>
              <c:layout>
                <c:manualLayout>
                  <c:x val="8.1898246587559249E-3"/>
                  <c:y val="-5.2213868003341685E-2"/>
                </c:manualLayout>
              </c:layout>
              <c:tx>
                <c:rich>
                  <a:bodyPr/>
                  <a:lstStyle/>
                  <a:p>
                    <a:fld id="{C95B5280-7E61-EA46-A545-FACF27764445}" type="VALUE">
                      <a:rPr lang="en-US">
                        <a:solidFill>
                          <a:srgbClr val="1E4E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7C5-9E45-B37D-2DFB738C60D9}"/>
                </c:ext>
              </c:extLst>
            </c:dLbl>
            <c:dLbl>
              <c:idx val="3"/>
              <c:layout>
                <c:manualLayout>
                  <c:x val="6.1423684940668964E-3"/>
                  <c:y val="-7.51879699248120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C5-9E45-B37D-2DFB738C60D9}"/>
                </c:ext>
              </c:extLst>
            </c:dLbl>
            <c:dLbl>
              <c:idx val="4"/>
              <c:spPr>
                <a:noFill/>
                <a:ln>
                  <a:noFill/>
                </a:ln>
                <a:effectLst/>
              </c:spPr>
              <c:txPr>
                <a:bodyPr rot="-5400000" spcFirstLastPara="1" vertOverflow="ellipsis" wrap="square" lIns="38100" tIns="19050" rIns="38100" bIns="19050" anchor="ctr" anchorCtr="1">
                  <a:spAutoFit/>
                </a:bodyPr>
                <a:lstStyle/>
                <a:p>
                  <a:pPr>
                    <a:defRPr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B4DC-4F20-825F-5D808A65A0E0}"/>
                </c:ext>
              </c:extLst>
            </c:dLbl>
            <c:dLbl>
              <c:idx val="5"/>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4DC-4F20-825F-5D808A65A0E0}"/>
                </c:ext>
              </c:extLst>
            </c:dLbl>
            <c:dLbl>
              <c:idx val="6"/>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B4DC-4F20-825F-5D808A65A0E0}"/>
                </c:ext>
              </c:extLst>
            </c:dLbl>
            <c:dLbl>
              <c:idx val="7"/>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B4DC-4F20-825F-5D808A65A0E0}"/>
                </c:ext>
              </c:extLst>
            </c:dLbl>
            <c:dLbl>
              <c:idx val="8"/>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B4DC-4F20-825F-5D808A65A0E0}"/>
                </c:ext>
              </c:extLst>
            </c:dLbl>
            <c:dLbl>
              <c:idx val="9"/>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E-F7CA-44F3-8365-2857AEC633CF}"/>
                </c:ext>
              </c:extLst>
            </c:dLbl>
            <c:dLbl>
              <c:idx val="10"/>
              <c:spPr>
                <a:noFill/>
                <a:ln>
                  <a:noFill/>
                </a:ln>
                <a:effectLst/>
              </c:spPr>
              <c:txPr>
                <a:bodyPr rot="-5400000" spcFirstLastPara="1" vertOverflow="ellipsis" wrap="square" lIns="38100" tIns="19050" rIns="38100" bIns="19050" anchor="ctr" anchorCtr="0">
                  <a:spAutoFit/>
                </a:bodyPr>
                <a:lstStyle/>
                <a:p>
                  <a:pPr algn="ctr">
                    <a:defRPr lang="en-US" sz="1064" b="1" i="0" u="none" strike="noStrike" kern="1200" baseline="0">
                      <a:solidFill>
                        <a:schemeClr val="bg1"/>
                      </a:solidFill>
                      <a:latin typeface="Montserrat SemiBold"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F7CA-44F3-8365-2857AEC633CF}"/>
                </c:ext>
              </c:extLst>
            </c:dLbl>
            <c:spPr>
              <a:noFill/>
              <a:ln>
                <a:noFill/>
              </a:ln>
              <a:effectLst/>
            </c:spPr>
            <c:txPr>
              <a:bodyPr rot="-5400000" spcFirstLastPara="1" vertOverflow="ellipsis" wrap="square" lIns="38100" tIns="19050" rIns="38100" bIns="19050" anchor="ctr" anchorCtr="1">
                <a:spAutoFit/>
              </a:bodyPr>
              <a:lstStyle/>
              <a:p>
                <a:pPr>
                  <a:defRPr sz="1064" b="1" i="0" u="none" strike="noStrike" kern="1200" baseline="0">
                    <a:solidFill>
                      <a:srgbClr val="1E4EFF"/>
                    </a:solidFill>
                    <a:latin typeface="Montserrat SemiBold"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Q2FY18</c:v>
                </c:pt>
                <c:pt idx="1">
                  <c:v>Q3FY18</c:v>
                </c:pt>
                <c:pt idx="2">
                  <c:v>Q4FY18</c:v>
                </c:pt>
                <c:pt idx="3">
                  <c:v>Q1FY19</c:v>
                </c:pt>
                <c:pt idx="4">
                  <c:v>Q2FY19</c:v>
                </c:pt>
                <c:pt idx="5">
                  <c:v>Q3FY19</c:v>
                </c:pt>
                <c:pt idx="6">
                  <c:v>Q4FY19</c:v>
                </c:pt>
                <c:pt idx="7">
                  <c:v>Q1FY20</c:v>
                </c:pt>
                <c:pt idx="8">
                  <c:v>Q2FY20</c:v>
                </c:pt>
                <c:pt idx="9">
                  <c:v>Q3FY20</c:v>
                </c:pt>
                <c:pt idx="10">
                  <c:v>Q4FY20(A)</c:v>
                </c:pt>
              </c:strCache>
            </c:strRef>
          </c:cat>
          <c:val>
            <c:numRef>
              <c:f>Sheet1!$B$2:$L$2</c:f>
              <c:numCache>
                <c:formatCode>"$"#,##0.0,,\ "M"</c:formatCode>
                <c:ptCount val="11"/>
                <c:pt idx="0">
                  <c:v>24297</c:v>
                </c:pt>
                <c:pt idx="1">
                  <c:v>22544</c:v>
                </c:pt>
                <c:pt idx="2">
                  <c:v>43133</c:v>
                </c:pt>
                <c:pt idx="3">
                  <c:v>531185</c:v>
                </c:pt>
                <c:pt idx="4">
                  <c:v>1405503</c:v>
                </c:pt>
                <c:pt idx="5">
                  <c:v>1513196</c:v>
                </c:pt>
                <c:pt idx="6">
                  <c:v>2490464</c:v>
                </c:pt>
                <c:pt idx="7">
                  <c:v>2559180</c:v>
                </c:pt>
                <c:pt idx="8">
                  <c:v>3680111</c:v>
                </c:pt>
                <c:pt idx="9">
                  <c:v>6700000</c:v>
                </c:pt>
                <c:pt idx="10">
                  <c:v>7300000</c:v>
                </c:pt>
              </c:numCache>
            </c:numRef>
          </c:val>
          <c:extLst>
            <c:ext xmlns:c16="http://schemas.microsoft.com/office/drawing/2014/chart" uri="{C3380CC4-5D6E-409C-BE32-E72D297353CC}">
              <c16:uniqueId val="{00000000-F7CA-44F3-8365-2857AEC633CF}"/>
            </c:ext>
          </c:extLst>
        </c:ser>
        <c:dLbls>
          <c:showLegendKey val="0"/>
          <c:showVal val="1"/>
          <c:showCatName val="0"/>
          <c:showSerName val="0"/>
          <c:showPercent val="0"/>
          <c:showBubbleSize val="0"/>
        </c:dLbls>
        <c:gapWidth val="79"/>
        <c:shape val="box"/>
        <c:axId val="138274063"/>
        <c:axId val="1069543056"/>
        <c:axId val="0"/>
      </c:bar3DChart>
      <c:catAx>
        <c:axId val="138274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100000"/>
              </a:lnSpc>
              <a:defRPr sz="900" b="1" i="0" u="none" strike="noStrike" kern="1200" cap="all" spc="0" normalizeH="0" baseline="0">
                <a:solidFill>
                  <a:schemeClr val="tx1">
                    <a:lumMod val="65000"/>
                    <a:lumOff val="35000"/>
                  </a:schemeClr>
                </a:solidFill>
                <a:latin typeface="Montserrat SemiBold" pitchFamily="2" charset="77"/>
                <a:ea typeface="+mn-ea"/>
                <a:cs typeface="+mn-cs"/>
              </a:defRPr>
            </a:pPr>
            <a:endParaRPr lang="en-US"/>
          </a:p>
        </c:txPr>
        <c:crossAx val="1069543056"/>
        <c:crossesAt val="0"/>
        <c:auto val="1"/>
        <c:lblAlgn val="ctr"/>
        <c:lblOffset val="100"/>
        <c:noMultiLvlLbl val="0"/>
      </c:catAx>
      <c:valAx>
        <c:axId val="1069543056"/>
        <c:scaling>
          <c:orientation val="minMax"/>
          <c:max val="9000000"/>
        </c:scaling>
        <c:delete val="1"/>
        <c:axPos val="l"/>
        <c:numFmt formatCode="&quot;$&quot;#,##0.0,,\ &quot;M&quot;" sourceLinked="1"/>
        <c:majorTickMark val="none"/>
        <c:minorTickMark val="none"/>
        <c:tickLblPos val="nextTo"/>
        <c:crossAx val="138274063"/>
        <c:crosses val="autoZero"/>
        <c:crossBetween val="between"/>
        <c:minorUnit val="1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10-31T06:54:02.438" idx="12">
    <p:pos x="10" y="10"/>
    <p:text>please fix the font size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10-23T09:17:55.542" idx="5">
    <p:pos x="10" y="10"/>
    <p:text>Don't like this message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B7865-645C-471E-9CDF-9C3D3201006A}" type="datetimeFigureOut">
              <a:rPr lang="en-CA" smtClean="0"/>
              <a:t>2021-02-11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DB20E-71E0-453B-BBC0-BBF2C6204F67}" type="slidenum">
              <a:rPr lang="en-CA" smtClean="0"/>
              <a:t>‹#›</a:t>
            </a:fld>
            <a:endParaRPr lang="en-CA"/>
          </a:p>
        </p:txBody>
      </p:sp>
    </p:spTree>
    <p:extLst>
      <p:ext uri="{BB962C8B-B14F-4D97-AF65-F5344CB8AC3E}">
        <p14:creationId xmlns:p14="http://schemas.microsoft.com/office/powerpoint/2010/main" val="53721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c7a0e471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c7a0e471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23</a:t>
            </a:fld>
            <a:endParaRPr lang="en-US"/>
          </a:p>
        </p:txBody>
      </p:sp>
    </p:spTree>
    <p:extLst>
      <p:ext uri="{BB962C8B-B14F-4D97-AF65-F5344CB8AC3E}">
        <p14:creationId xmlns:p14="http://schemas.microsoft.com/office/powerpoint/2010/main" val="801427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24</a:t>
            </a:fld>
            <a:endParaRPr lang="en-US"/>
          </a:p>
        </p:txBody>
      </p:sp>
    </p:spTree>
    <p:extLst>
      <p:ext uri="{BB962C8B-B14F-4D97-AF65-F5344CB8AC3E}">
        <p14:creationId xmlns:p14="http://schemas.microsoft.com/office/powerpoint/2010/main" val="15876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25</a:t>
            </a:fld>
            <a:endParaRPr lang="en-US"/>
          </a:p>
        </p:txBody>
      </p:sp>
    </p:spTree>
    <p:extLst>
      <p:ext uri="{BB962C8B-B14F-4D97-AF65-F5344CB8AC3E}">
        <p14:creationId xmlns:p14="http://schemas.microsoft.com/office/powerpoint/2010/main" val="2960310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26</a:t>
            </a:fld>
            <a:endParaRPr lang="en-US"/>
          </a:p>
        </p:txBody>
      </p:sp>
    </p:spTree>
    <p:extLst>
      <p:ext uri="{BB962C8B-B14F-4D97-AF65-F5344CB8AC3E}">
        <p14:creationId xmlns:p14="http://schemas.microsoft.com/office/powerpoint/2010/main" val="24254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27</a:t>
            </a:fld>
            <a:endParaRPr lang="en-US"/>
          </a:p>
        </p:txBody>
      </p:sp>
    </p:spTree>
    <p:extLst>
      <p:ext uri="{BB962C8B-B14F-4D97-AF65-F5344CB8AC3E}">
        <p14:creationId xmlns:p14="http://schemas.microsoft.com/office/powerpoint/2010/main" val="217518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28</a:t>
            </a:fld>
            <a:endParaRPr lang="en-US"/>
          </a:p>
        </p:txBody>
      </p:sp>
    </p:spTree>
    <p:extLst>
      <p:ext uri="{BB962C8B-B14F-4D97-AF65-F5344CB8AC3E}">
        <p14:creationId xmlns:p14="http://schemas.microsoft.com/office/powerpoint/2010/main" val="657407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A5DB20E-71E0-453B-BBC0-BBF2C6204F67}" type="slidenum">
              <a:rPr lang="en-CA" smtClean="0"/>
              <a:t>29</a:t>
            </a:fld>
            <a:endParaRPr lang="en-CA"/>
          </a:p>
        </p:txBody>
      </p:sp>
    </p:spTree>
    <p:extLst>
      <p:ext uri="{BB962C8B-B14F-4D97-AF65-F5344CB8AC3E}">
        <p14:creationId xmlns:p14="http://schemas.microsoft.com/office/powerpoint/2010/main" val="2719569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31</a:t>
            </a:fld>
            <a:endParaRPr lang="en-US"/>
          </a:p>
        </p:txBody>
      </p:sp>
    </p:spTree>
    <p:extLst>
      <p:ext uri="{BB962C8B-B14F-4D97-AF65-F5344CB8AC3E}">
        <p14:creationId xmlns:p14="http://schemas.microsoft.com/office/powerpoint/2010/main" val="2377168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32</a:t>
            </a:fld>
            <a:endParaRPr lang="en-US"/>
          </a:p>
        </p:txBody>
      </p:sp>
    </p:spTree>
    <p:extLst>
      <p:ext uri="{BB962C8B-B14F-4D97-AF65-F5344CB8AC3E}">
        <p14:creationId xmlns:p14="http://schemas.microsoft.com/office/powerpoint/2010/main" val="158823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33</a:t>
            </a:fld>
            <a:endParaRPr lang="en-US"/>
          </a:p>
        </p:txBody>
      </p:sp>
    </p:spTree>
    <p:extLst>
      <p:ext uri="{BB962C8B-B14F-4D97-AF65-F5344CB8AC3E}">
        <p14:creationId xmlns:p14="http://schemas.microsoft.com/office/powerpoint/2010/main" val="304188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5DB20E-71E0-453B-BBC0-BBF2C6204F6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15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34</a:t>
            </a:fld>
            <a:endParaRPr lang="en-US"/>
          </a:p>
        </p:txBody>
      </p:sp>
    </p:spTree>
    <p:extLst>
      <p:ext uri="{BB962C8B-B14F-4D97-AF65-F5344CB8AC3E}">
        <p14:creationId xmlns:p14="http://schemas.microsoft.com/office/powerpoint/2010/main" val="201080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35</a:t>
            </a:fld>
            <a:endParaRPr lang="en-US"/>
          </a:p>
        </p:txBody>
      </p:sp>
    </p:spTree>
    <p:extLst>
      <p:ext uri="{BB962C8B-B14F-4D97-AF65-F5344CB8AC3E}">
        <p14:creationId xmlns:p14="http://schemas.microsoft.com/office/powerpoint/2010/main" val="319873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36</a:t>
            </a:fld>
            <a:endParaRPr lang="en-US"/>
          </a:p>
        </p:txBody>
      </p:sp>
    </p:spTree>
    <p:extLst>
      <p:ext uri="{BB962C8B-B14F-4D97-AF65-F5344CB8AC3E}">
        <p14:creationId xmlns:p14="http://schemas.microsoft.com/office/powerpoint/2010/main" val="363705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37</a:t>
            </a:fld>
            <a:endParaRPr lang="en-US"/>
          </a:p>
        </p:txBody>
      </p:sp>
    </p:spTree>
    <p:extLst>
      <p:ext uri="{BB962C8B-B14F-4D97-AF65-F5344CB8AC3E}">
        <p14:creationId xmlns:p14="http://schemas.microsoft.com/office/powerpoint/2010/main" val="310591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38</a:t>
            </a:fld>
            <a:endParaRPr lang="en-US"/>
          </a:p>
        </p:txBody>
      </p:sp>
    </p:spTree>
    <p:extLst>
      <p:ext uri="{BB962C8B-B14F-4D97-AF65-F5344CB8AC3E}">
        <p14:creationId xmlns:p14="http://schemas.microsoft.com/office/powerpoint/2010/main" val="128929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40</a:t>
            </a:fld>
            <a:endParaRPr lang="en-US"/>
          </a:p>
        </p:txBody>
      </p:sp>
    </p:spTree>
    <p:extLst>
      <p:ext uri="{BB962C8B-B14F-4D97-AF65-F5344CB8AC3E}">
        <p14:creationId xmlns:p14="http://schemas.microsoft.com/office/powerpoint/2010/main" val="768146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7c90fdfb4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7c90fdfb4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bd99051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bd990514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325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CD092-3F54-D14B-97F0-F644FB58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08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bd99051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bd990514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15</a:t>
            </a:fld>
            <a:endParaRPr lang="en-US"/>
          </a:p>
        </p:txBody>
      </p:sp>
    </p:spTree>
    <p:extLst>
      <p:ext uri="{BB962C8B-B14F-4D97-AF65-F5344CB8AC3E}">
        <p14:creationId xmlns:p14="http://schemas.microsoft.com/office/powerpoint/2010/main" val="714554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bd99051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bd990514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711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bd99051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bd990514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2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bd99051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bd990514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85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17</a:t>
            </a:fld>
            <a:endParaRPr lang="en-US"/>
          </a:p>
        </p:txBody>
      </p:sp>
    </p:spTree>
    <p:extLst>
      <p:ext uri="{BB962C8B-B14F-4D97-AF65-F5344CB8AC3E}">
        <p14:creationId xmlns:p14="http://schemas.microsoft.com/office/powerpoint/2010/main" val="118881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18</a:t>
            </a:fld>
            <a:endParaRPr lang="en-US"/>
          </a:p>
        </p:txBody>
      </p:sp>
    </p:spTree>
    <p:extLst>
      <p:ext uri="{BB962C8B-B14F-4D97-AF65-F5344CB8AC3E}">
        <p14:creationId xmlns:p14="http://schemas.microsoft.com/office/powerpoint/2010/main" val="270142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19</a:t>
            </a:fld>
            <a:endParaRPr lang="en-US"/>
          </a:p>
        </p:txBody>
      </p:sp>
    </p:spTree>
    <p:extLst>
      <p:ext uri="{BB962C8B-B14F-4D97-AF65-F5344CB8AC3E}">
        <p14:creationId xmlns:p14="http://schemas.microsoft.com/office/powerpoint/2010/main" val="3167664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20</a:t>
            </a:fld>
            <a:endParaRPr lang="en-US"/>
          </a:p>
        </p:txBody>
      </p:sp>
    </p:spTree>
    <p:extLst>
      <p:ext uri="{BB962C8B-B14F-4D97-AF65-F5344CB8AC3E}">
        <p14:creationId xmlns:p14="http://schemas.microsoft.com/office/powerpoint/2010/main" val="330563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21</a:t>
            </a:fld>
            <a:endParaRPr lang="en-US"/>
          </a:p>
        </p:txBody>
      </p:sp>
    </p:spTree>
    <p:extLst>
      <p:ext uri="{BB962C8B-B14F-4D97-AF65-F5344CB8AC3E}">
        <p14:creationId xmlns:p14="http://schemas.microsoft.com/office/powerpoint/2010/main" val="40385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CD092-3F54-D14B-97F0-F644FB5803C0}" type="slidenum">
              <a:rPr lang="en-US" smtClean="0"/>
              <a:t>22</a:t>
            </a:fld>
            <a:endParaRPr lang="en-US"/>
          </a:p>
        </p:txBody>
      </p:sp>
    </p:spTree>
    <p:extLst>
      <p:ext uri="{BB962C8B-B14F-4D97-AF65-F5344CB8AC3E}">
        <p14:creationId xmlns:p14="http://schemas.microsoft.com/office/powerpoint/2010/main" val="297717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2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2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2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44.svg"/><Relationship Id="rId4"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35.png"/><Relationship Id="rId4" Type="http://schemas.openxmlformats.org/officeDocument/2006/relationships/image" Target="../media/image34.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6.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43.png"/></Relationships>
</file>

<file path=ppt/slideLayouts/_rels/slideLayout145.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43.png"/></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nextechar.com/" TargetMode="External"/><Relationship Id="rId2" Type="http://schemas.openxmlformats.org/officeDocument/2006/relationships/hyperlink" Target="mailto:info@nextechar.com" TargetMode="External"/><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386130-39AA-6C49-B145-FB59B221EF25}"/>
              </a:ext>
            </a:extLst>
          </p:cNvPr>
          <p:cNvSpPr>
            <a:spLocks noGrp="1"/>
          </p:cNvSpPr>
          <p:nvPr>
            <p:ph type="ctrTitle"/>
          </p:nvPr>
        </p:nvSpPr>
        <p:spPr>
          <a:xfrm>
            <a:off x="1524000" y="1122363"/>
            <a:ext cx="9144000" cy="2387600"/>
          </a:xfrm>
          <a:prstGeom prst="rect">
            <a:avLst/>
          </a:prstGeom>
        </p:spPr>
        <p:txBody>
          <a:bodyPr anchor="b"/>
          <a:lstStyle>
            <a:lvl1pPr algn="ctr">
              <a:defRPr sz="2400" b="1" i="0">
                <a:latin typeface="Montserrat SemiBold" pitchFamily="2" charset="77"/>
              </a:defRPr>
            </a:lvl1pPr>
          </a:lstStyle>
          <a:p>
            <a:r>
              <a:rPr lang="en-US"/>
              <a:t>Click to edit Master title style</a:t>
            </a:r>
          </a:p>
        </p:txBody>
      </p:sp>
      <p:sp>
        <p:nvSpPr>
          <p:cNvPr id="11" name="Subtitle 2">
            <a:extLst>
              <a:ext uri="{FF2B5EF4-FFF2-40B4-BE49-F238E27FC236}">
                <a16:creationId xmlns:a16="http://schemas.microsoft.com/office/drawing/2014/main" id="{D7E23513-C4C0-7E4B-B1FF-6509389A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6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892244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459C64-9613-AB47-AB52-C21D6FE54D54}"/>
              </a:ext>
            </a:extLst>
          </p:cNvPr>
          <p:cNvSpPr>
            <a:spLocks noGrp="1"/>
          </p:cNvSpPr>
          <p:nvPr>
            <p:ph type="ctrTitle"/>
          </p:nvPr>
        </p:nvSpPr>
        <p:spPr>
          <a:xfrm>
            <a:off x="554153" y="1268489"/>
            <a:ext cx="11095425" cy="618660"/>
          </a:xfrm>
          <a:prstGeom prst="rect">
            <a:avLst/>
          </a:prstGeom>
        </p:spPr>
        <p:txBody>
          <a:bodyPr lIns="0" tIns="0" rIns="0" bIns="0" anchor="t"/>
          <a:lstStyle>
            <a:lvl1pPr algn="ctr">
              <a:defRPr sz="1800" b="1" i="0">
                <a:latin typeface="Montserrat SemiBold" pitchFamily="2" charset="77"/>
              </a:defRPr>
            </a:lvl1pPr>
          </a:lstStyle>
          <a:p>
            <a:r>
              <a:rPr lang="en-US"/>
              <a:t>Click to edit Master title style</a:t>
            </a:r>
          </a:p>
        </p:txBody>
      </p:sp>
      <p:sp>
        <p:nvSpPr>
          <p:cNvPr id="9" name="Square">
            <a:extLst>
              <a:ext uri="{FF2B5EF4-FFF2-40B4-BE49-F238E27FC236}">
                <a16:creationId xmlns:a16="http://schemas.microsoft.com/office/drawing/2014/main" id="{4A2142AD-C5E5-1C45-881F-5FCEDDE4BBBD}"/>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4AC75C1F-416D-E745-A58F-22E55961B326}"/>
              </a:ext>
            </a:extLst>
          </p:cNvPr>
          <p:cNvSpPr>
            <a:spLocks noGrp="1"/>
          </p:cNvSpPr>
          <p:nvPr>
            <p:ph sz="quarter" idx="10"/>
          </p:nvPr>
        </p:nvSpPr>
        <p:spPr>
          <a:xfrm>
            <a:off x="934386" y="520702"/>
            <a:ext cx="8534929"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sp>
        <p:nvSpPr>
          <p:cNvPr id="11" name="Picture Placeholder 4">
            <a:extLst>
              <a:ext uri="{FF2B5EF4-FFF2-40B4-BE49-F238E27FC236}">
                <a16:creationId xmlns:a16="http://schemas.microsoft.com/office/drawing/2014/main" id="{A7E75771-CD8B-0545-955D-11C88DD9AA30}"/>
              </a:ext>
            </a:extLst>
          </p:cNvPr>
          <p:cNvSpPr>
            <a:spLocks noGrp="1"/>
          </p:cNvSpPr>
          <p:nvPr>
            <p:ph type="pic" sz="quarter" idx="11"/>
          </p:nvPr>
        </p:nvSpPr>
        <p:spPr>
          <a:xfrm>
            <a:off x="6160478" y="1960685"/>
            <a:ext cx="5477369" cy="3352800"/>
          </a:xfrm>
          <a:prstGeom prst="rect">
            <a:avLst/>
          </a:prstGeom>
          <a:pattFill prst="pct5">
            <a:fgClr>
              <a:schemeClr val="bg1"/>
            </a:fgClr>
            <a:bgClr>
              <a:schemeClr val="bg1"/>
            </a:bgClr>
          </a:pattFill>
        </p:spPr>
        <p:txBody>
          <a:bodyPr/>
          <a:lstStyle/>
          <a:p>
            <a:endParaRPr lang="en-US"/>
          </a:p>
        </p:txBody>
      </p:sp>
      <p:sp>
        <p:nvSpPr>
          <p:cNvPr id="12" name="Picture Placeholder 4">
            <a:extLst>
              <a:ext uri="{FF2B5EF4-FFF2-40B4-BE49-F238E27FC236}">
                <a16:creationId xmlns:a16="http://schemas.microsoft.com/office/drawing/2014/main" id="{CA6396D4-D682-1944-9D1F-1CB8658C55B3}"/>
              </a:ext>
            </a:extLst>
          </p:cNvPr>
          <p:cNvSpPr>
            <a:spLocks noGrp="1"/>
          </p:cNvSpPr>
          <p:nvPr>
            <p:ph type="pic" sz="quarter" idx="12"/>
          </p:nvPr>
        </p:nvSpPr>
        <p:spPr>
          <a:xfrm>
            <a:off x="554153" y="1960685"/>
            <a:ext cx="5477370" cy="3352800"/>
          </a:xfrm>
          <a:prstGeom prst="rect">
            <a:avLst/>
          </a:prstGeom>
          <a:pattFill prst="pct5">
            <a:fgClr>
              <a:schemeClr val="bg1"/>
            </a:fgClr>
            <a:bgClr>
              <a:schemeClr val="bg1"/>
            </a:bgClr>
          </a:pattFill>
        </p:spPr>
        <p:txBody>
          <a:bodyPr/>
          <a:lstStyle/>
          <a:p>
            <a:endParaRPr lang="en-US"/>
          </a:p>
        </p:txBody>
      </p:sp>
      <p:pic>
        <p:nvPicPr>
          <p:cNvPr id="13" name="Graphic 12">
            <a:extLst>
              <a:ext uri="{FF2B5EF4-FFF2-40B4-BE49-F238E27FC236}">
                <a16:creationId xmlns:a16="http://schemas.microsoft.com/office/drawing/2014/main" id="{478F7538-1694-964B-B63F-E147ECA4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538058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54" t="-8999" r="7129"/>
          <a:stretch/>
        </p:blipFill>
        <p:spPr>
          <a:xfrm>
            <a:off x="-10739" y="0"/>
            <a:ext cx="5977933"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03451"/>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51274"/>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DAB72B6A-269A-489F-85E4-E25B843422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63E049E8-3F13-4E40-B0AB-12EF32D3DB42}"/>
              </a:ext>
            </a:extLst>
          </p:cNvPr>
          <p:cNvGrpSpPr/>
          <p:nvPr userDrawn="1"/>
        </p:nvGrpSpPr>
        <p:grpSpPr>
          <a:xfrm>
            <a:off x="-365128" y="5588220"/>
            <a:ext cx="5899806" cy="1217120"/>
            <a:chOff x="2211625" y="5827181"/>
            <a:chExt cx="5562755" cy="1147587"/>
          </a:xfrm>
        </p:grpSpPr>
        <p:sp>
          <p:nvSpPr>
            <p:cNvPr id="12" name="TextBox 11">
              <a:extLst>
                <a:ext uri="{FF2B5EF4-FFF2-40B4-BE49-F238E27FC236}">
                  <a16:creationId xmlns:a16="http://schemas.microsoft.com/office/drawing/2014/main" id="{0F79CDF6-0B58-4C69-AFFB-A8F35BDC2D4C}"/>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A91A1E12-B6F3-42A1-88AF-EA6C30FF9656}"/>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7938294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64" t="-7759" r="3416"/>
          <a:stretch/>
        </p:blipFill>
        <p:spPr>
          <a:xfrm>
            <a:off x="0" y="0"/>
            <a:ext cx="6096000"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A3C460CD-2866-4CC8-836B-EC5CC11298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186B1EC5-8E6C-439D-971E-D14B04B5FA71}"/>
              </a:ext>
            </a:extLst>
          </p:cNvPr>
          <p:cNvGrpSpPr/>
          <p:nvPr userDrawn="1"/>
        </p:nvGrpSpPr>
        <p:grpSpPr>
          <a:xfrm>
            <a:off x="-365128" y="5588220"/>
            <a:ext cx="5899806" cy="1217120"/>
            <a:chOff x="2211625" y="5827181"/>
            <a:chExt cx="5562755" cy="1147587"/>
          </a:xfrm>
        </p:grpSpPr>
        <p:sp>
          <p:nvSpPr>
            <p:cNvPr id="12" name="TextBox 11">
              <a:extLst>
                <a:ext uri="{FF2B5EF4-FFF2-40B4-BE49-F238E27FC236}">
                  <a16:creationId xmlns:a16="http://schemas.microsoft.com/office/drawing/2014/main" id="{35E7E3A5-25DF-4C9F-9D81-359B1BF98717}"/>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63073BA4-C7C8-4635-AA7F-6E12E928A35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861371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99E451-BA7D-458D-9475-034EB5D35F4E}"/>
              </a:ext>
            </a:extLst>
          </p:cNvPr>
          <p:cNvSpPr/>
          <p:nvPr userDrawn="1"/>
        </p:nvSpPr>
        <p:spPr>
          <a:xfrm>
            <a:off x="0" y="1153296"/>
            <a:ext cx="12192000" cy="5704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6C8B0F-491A-2B4D-B2BF-171270BC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26" t="-4215" r="7223" b="-1"/>
          <a:stretch/>
        </p:blipFill>
        <p:spPr>
          <a:xfrm>
            <a:off x="0" y="-565730"/>
            <a:ext cx="5867583" cy="744294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2975695B-745A-4911-B01A-B5784E33A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8828D256-E13F-4E39-98D6-2A583BC41CA3}"/>
              </a:ext>
            </a:extLst>
          </p:cNvPr>
          <p:cNvGrpSpPr/>
          <p:nvPr userDrawn="1"/>
        </p:nvGrpSpPr>
        <p:grpSpPr>
          <a:xfrm>
            <a:off x="-365128" y="5588220"/>
            <a:ext cx="5899806" cy="1217120"/>
            <a:chOff x="2211625" y="5827181"/>
            <a:chExt cx="5562755" cy="1147587"/>
          </a:xfrm>
        </p:grpSpPr>
        <p:sp>
          <p:nvSpPr>
            <p:cNvPr id="12" name="TextBox 11">
              <a:extLst>
                <a:ext uri="{FF2B5EF4-FFF2-40B4-BE49-F238E27FC236}">
                  <a16:creationId xmlns:a16="http://schemas.microsoft.com/office/drawing/2014/main" id="{3BA70DE9-0C72-4ADF-93E3-883430CB9E40}"/>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82C63C76-4667-4F74-AE21-4A11B2336655}"/>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7825411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99E451-BA7D-458D-9475-034EB5D35F4E}"/>
              </a:ext>
            </a:extLst>
          </p:cNvPr>
          <p:cNvSpPr/>
          <p:nvPr userDrawn="1"/>
        </p:nvSpPr>
        <p:spPr>
          <a:xfrm>
            <a:off x="0" y="1153296"/>
            <a:ext cx="12192000" cy="5704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6C8B0F-491A-2B4D-B2BF-171270BC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42" t="-12461" r="6781"/>
          <a:stretch/>
        </p:blipFill>
        <p:spPr>
          <a:xfrm>
            <a:off x="0" y="0"/>
            <a:ext cx="5811881" cy="687721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DEF2ED27-0F8F-40BE-ADFF-EBCB6F4DD6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45A53EA4-8E21-43C3-A051-076DF412DF61}"/>
              </a:ext>
            </a:extLst>
          </p:cNvPr>
          <p:cNvGrpSpPr/>
          <p:nvPr userDrawn="1"/>
        </p:nvGrpSpPr>
        <p:grpSpPr>
          <a:xfrm>
            <a:off x="-365128" y="5588220"/>
            <a:ext cx="5899806" cy="1217120"/>
            <a:chOff x="2211625" y="5827181"/>
            <a:chExt cx="5562755" cy="1147587"/>
          </a:xfrm>
        </p:grpSpPr>
        <p:sp>
          <p:nvSpPr>
            <p:cNvPr id="18" name="TextBox 17">
              <a:extLst>
                <a:ext uri="{FF2B5EF4-FFF2-40B4-BE49-F238E27FC236}">
                  <a16:creationId xmlns:a16="http://schemas.microsoft.com/office/drawing/2014/main" id="{D515568C-A9BC-4BBD-BAA7-2BF372523652}"/>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44330651-BC73-45D9-B24E-B39873AFDB6F}"/>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1603130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8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3" name="Picture 2" descr="A picture containing text, person, electronics&#10;&#10;Description automatically generated">
            <a:extLst>
              <a:ext uri="{FF2B5EF4-FFF2-40B4-BE49-F238E27FC236}">
                <a16:creationId xmlns:a16="http://schemas.microsoft.com/office/drawing/2014/main" id="{EAEE29DA-8DC4-2B43-A1D7-3C452257F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54199" cy="6884862"/>
          </a:xfrm>
          <a:prstGeom prst="rect">
            <a:avLst/>
          </a:prstGeom>
        </p:spPr>
      </p:pic>
      <p:pic>
        <p:nvPicPr>
          <p:cNvPr id="11" name="Graphic 9">
            <a:extLst>
              <a:ext uri="{FF2B5EF4-FFF2-40B4-BE49-F238E27FC236}">
                <a16:creationId xmlns:a16="http://schemas.microsoft.com/office/drawing/2014/main" id="{0BBCC52D-5EAE-4C49-BBCD-34FAF61612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F6EA2C8A-B5A3-42D0-AF1C-DD94B83CA1B7}"/>
              </a:ext>
            </a:extLst>
          </p:cNvPr>
          <p:cNvGrpSpPr/>
          <p:nvPr userDrawn="1"/>
        </p:nvGrpSpPr>
        <p:grpSpPr>
          <a:xfrm>
            <a:off x="6025319" y="5318554"/>
            <a:ext cx="5899806" cy="1217120"/>
            <a:chOff x="2211625" y="5827181"/>
            <a:chExt cx="5562755" cy="1147587"/>
          </a:xfrm>
        </p:grpSpPr>
        <p:sp>
          <p:nvSpPr>
            <p:cNvPr id="13" name="TextBox 12">
              <a:extLst>
                <a:ext uri="{FF2B5EF4-FFF2-40B4-BE49-F238E27FC236}">
                  <a16:creationId xmlns:a16="http://schemas.microsoft.com/office/drawing/2014/main" id="{8E4DFF38-A4AD-436D-A382-7AABD868C6CB}"/>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2AC205D6-6E94-4ECA-A5B9-B054CF93FA2F}"/>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4180982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9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3" name="Picture 2">
            <a:extLst>
              <a:ext uri="{FF2B5EF4-FFF2-40B4-BE49-F238E27FC236}">
                <a16:creationId xmlns:a16="http://schemas.microsoft.com/office/drawing/2014/main" id="{EAEE29DA-8DC4-2B43-A1D7-3C452257F8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181"/>
            <a:ext cx="5156971" cy="6848818"/>
          </a:xfrm>
          <a:prstGeom prst="rect">
            <a:avLst/>
          </a:prstGeom>
        </p:spPr>
      </p:pic>
      <p:pic>
        <p:nvPicPr>
          <p:cNvPr id="11" name="Graphic 9">
            <a:extLst>
              <a:ext uri="{FF2B5EF4-FFF2-40B4-BE49-F238E27FC236}">
                <a16:creationId xmlns:a16="http://schemas.microsoft.com/office/drawing/2014/main" id="{92DC891A-4BD1-4F69-836A-D81713309B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5" name="Group 14">
            <a:extLst>
              <a:ext uri="{FF2B5EF4-FFF2-40B4-BE49-F238E27FC236}">
                <a16:creationId xmlns:a16="http://schemas.microsoft.com/office/drawing/2014/main" id="{D525DAC4-4F46-497B-A0B4-F7DDB3553074}"/>
              </a:ext>
            </a:extLst>
          </p:cNvPr>
          <p:cNvGrpSpPr/>
          <p:nvPr userDrawn="1"/>
        </p:nvGrpSpPr>
        <p:grpSpPr>
          <a:xfrm>
            <a:off x="6017199" y="5318554"/>
            <a:ext cx="5899806" cy="1217120"/>
            <a:chOff x="2211625" y="5827181"/>
            <a:chExt cx="5562755" cy="1147587"/>
          </a:xfrm>
        </p:grpSpPr>
        <p:sp>
          <p:nvSpPr>
            <p:cNvPr id="18" name="TextBox 17">
              <a:extLst>
                <a:ext uri="{FF2B5EF4-FFF2-40B4-BE49-F238E27FC236}">
                  <a16:creationId xmlns:a16="http://schemas.microsoft.com/office/drawing/2014/main" id="{337AB5FE-1216-4373-BC88-44B896197FBE}"/>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C46877E8-646C-4B32-A94F-CF88879B51E8}"/>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6956596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Picture 14">
            <a:extLst>
              <a:ext uri="{FF2B5EF4-FFF2-40B4-BE49-F238E27FC236}">
                <a16:creationId xmlns:a16="http://schemas.microsoft.com/office/drawing/2014/main" id="{AC21C059-91C7-4372-B0C4-4A1355704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636041" cy="6858000"/>
          </a:xfrm>
          <a:prstGeom prst="rect">
            <a:avLst/>
          </a:prstGeom>
        </p:spPr>
      </p:pic>
      <p:pic>
        <p:nvPicPr>
          <p:cNvPr id="17" name="Graphic 9">
            <a:extLst>
              <a:ext uri="{FF2B5EF4-FFF2-40B4-BE49-F238E27FC236}">
                <a16:creationId xmlns:a16="http://schemas.microsoft.com/office/drawing/2014/main" id="{01DDB085-03AD-44C2-8096-41116CE884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2" name="Group 1">
            <a:extLst>
              <a:ext uri="{FF2B5EF4-FFF2-40B4-BE49-F238E27FC236}">
                <a16:creationId xmlns:a16="http://schemas.microsoft.com/office/drawing/2014/main" id="{8E2996AA-1A6F-F04E-BB54-074CB8EB5988}"/>
              </a:ext>
            </a:extLst>
          </p:cNvPr>
          <p:cNvGrpSpPr/>
          <p:nvPr userDrawn="1"/>
        </p:nvGrpSpPr>
        <p:grpSpPr>
          <a:xfrm>
            <a:off x="4847007" y="5253872"/>
            <a:ext cx="6516810" cy="1147587"/>
            <a:chOff x="4847007" y="5253872"/>
            <a:chExt cx="6516810" cy="1147587"/>
          </a:xfrm>
        </p:grpSpPr>
        <p:sp>
          <p:nvSpPr>
            <p:cNvPr id="18" name="TextBox 17">
              <a:extLst>
                <a:ext uri="{FF2B5EF4-FFF2-40B4-BE49-F238E27FC236}">
                  <a16:creationId xmlns:a16="http://schemas.microsoft.com/office/drawing/2014/main" id="{D4388BD9-CB95-A243-9E93-DDB10F1F1A07}"/>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9" name="Graphic 18">
              <a:extLst>
                <a:ext uri="{FF2B5EF4-FFF2-40B4-BE49-F238E27FC236}">
                  <a16:creationId xmlns:a16="http://schemas.microsoft.com/office/drawing/2014/main" id="{62AC03C9-3CA4-7449-B45A-350A8B97C71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4162677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7" name="Picture 6">
            <a:extLst>
              <a:ext uri="{FF2B5EF4-FFF2-40B4-BE49-F238E27FC236}">
                <a16:creationId xmlns:a16="http://schemas.microsoft.com/office/drawing/2014/main" id="{8E916216-B11F-D043-A48F-9003B1E7E1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87"/>
            <a:ext cx="5068186" cy="6872116"/>
          </a:xfrm>
          <a:prstGeom prst="rect">
            <a:avLst/>
          </a:prstGeom>
        </p:spPr>
      </p:pic>
      <p:pic>
        <p:nvPicPr>
          <p:cNvPr id="15" name="Graphic 9">
            <a:extLst>
              <a:ext uri="{FF2B5EF4-FFF2-40B4-BE49-F238E27FC236}">
                <a16:creationId xmlns:a16="http://schemas.microsoft.com/office/drawing/2014/main" id="{C84AEF2E-AA32-41EA-B8B7-69E07A273C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2FC8ED18-2742-3049-8424-7436D42312F4}"/>
              </a:ext>
            </a:extLst>
          </p:cNvPr>
          <p:cNvGrpSpPr/>
          <p:nvPr userDrawn="1"/>
        </p:nvGrpSpPr>
        <p:grpSpPr>
          <a:xfrm>
            <a:off x="4847007" y="5253872"/>
            <a:ext cx="6516810" cy="1147587"/>
            <a:chOff x="4847007" y="5253872"/>
            <a:chExt cx="6516810" cy="1147587"/>
          </a:xfrm>
        </p:grpSpPr>
        <p:sp>
          <p:nvSpPr>
            <p:cNvPr id="17" name="TextBox 16">
              <a:extLst>
                <a:ext uri="{FF2B5EF4-FFF2-40B4-BE49-F238E27FC236}">
                  <a16:creationId xmlns:a16="http://schemas.microsoft.com/office/drawing/2014/main" id="{D9DF8D6A-8478-A34A-92B1-C5E2097992C7}"/>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8" name="Graphic 17">
              <a:extLst>
                <a:ext uri="{FF2B5EF4-FFF2-40B4-BE49-F238E27FC236}">
                  <a16:creationId xmlns:a16="http://schemas.microsoft.com/office/drawing/2014/main" id="{83761237-7C6B-5B45-A966-AAC2B97C036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31270044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3" name="Picture 2" descr="A picture containing dark&#10;&#10;Description automatically generated">
            <a:extLst>
              <a:ext uri="{FF2B5EF4-FFF2-40B4-BE49-F238E27FC236}">
                <a16:creationId xmlns:a16="http://schemas.microsoft.com/office/drawing/2014/main" id="{201E6213-D1C9-EB49-B2A4-3ECBA9C5E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707"/>
            <a:ext cx="5034593" cy="6686293"/>
          </a:xfrm>
          <a:prstGeom prst="rect">
            <a:avLst/>
          </a:prstGeom>
        </p:spPr>
      </p:pic>
      <p:pic>
        <p:nvPicPr>
          <p:cNvPr id="11" name="Graphic 9">
            <a:extLst>
              <a:ext uri="{FF2B5EF4-FFF2-40B4-BE49-F238E27FC236}">
                <a16:creationId xmlns:a16="http://schemas.microsoft.com/office/drawing/2014/main" id="{E0E06CB1-7C87-4EFB-92FB-150C3E626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3" name="Group 12">
            <a:extLst>
              <a:ext uri="{FF2B5EF4-FFF2-40B4-BE49-F238E27FC236}">
                <a16:creationId xmlns:a16="http://schemas.microsoft.com/office/drawing/2014/main" id="{560A7661-90AC-FA43-BC71-B4A818BCBB7E}"/>
              </a:ext>
            </a:extLst>
          </p:cNvPr>
          <p:cNvGrpSpPr/>
          <p:nvPr userDrawn="1"/>
        </p:nvGrpSpPr>
        <p:grpSpPr>
          <a:xfrm>
            <a:off x="4847007" y="5253872"/>
            <a:ext cx="6516810" cy="1147587"/>
            <a:chOff x="4847007" y="5253872"/>
            <a:chExt cx="6516810" cy="1147587"/>
          </a:xfrm>
        </p:grpSpPr>
        <p:sp>
          <p:nvSpPr>
            <p:cNvPr id="14" name="TextBox 13">
              <a:extLst>
                <a:ext uri="{FF2B5EF4-FFF2-40B4-BE49-F238E27FC236}">
                  <a16:creationId xmlns:a16="http://schemas.microsoft.com/office/drawing/2014/main" id="{A8B3F330-DD82-9D4D-9C63-34BF3F9764C1}"/>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5" name="Graphic 14">
              <a:extLst>
                <a:ext uri="{FF2B5EF4-FFF2-40B4-BE49-F238E27FC236}">
                  <a16:creationId xmlns:a16="http://schemas.microsoft.com/office/drawing/2014/main" id="{E38FCB3A-F3FD-064C-B55C-1343F5928C1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12633099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1" name="Picture 10" descr="A person standing on a snowy mountain&#10;&#10;Description automatically generated with low confidence">
            <a:extLst>
              <a:ext uri="{FF2B5EF4-FFF2-40B4-BE49-F238E27FC236}">
                <a16:creationId xmlns:a16="http://schemas.microsoft.com/office/drawing/2014/main" id="{324E693C-CADE-4570-844F-68FE153C3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52" y="0"/>
            <a:ext cx="5314950" cy="6858000"/>
          </a:xfrm>
          <a:prstGeom prst="rect">
            <a:avLst/>
          </a:prstGeom>
        </p:spPr>
      </p:pic>
      <p:pic>
        <p:nvPicPr>
          <p:cNvPr id="13" name="Graphic 9">
            <a:extLst>
              <a:ext uri="{FF2B5EF4-FFF2-40B4-BE49-F238E27FC236}">
                <a16:creationId xmlns:a16="http://schemas.microsoft.com/office/drawing/2014/main" id="{72C74AD9-3252-4AED-A6C2-F3FBE5B07C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8E867529-BE03-E24C-840B-0182DA0E8237}"/>
              </a:ext>
            </a:extLst>
          </p:cNvPr>
          <p:cNvGrpSpPr/>
          <p:nvPr userDrawn="1"/>
        </p:nvGrpSpPr>
        <p:grpSpPr>
          <a:xfrm>
            <a:off x="4847007" y="5253872"/>
            <a:ext cx="6516810" cy="1147587"/>
            <a:chOff x="4847007" y="5253872"/>
            <a:chExt cx="6516810" cy="1147587"/>
          </a:xfrm>
        </p:grpSpPr>
        <p:sp>
          <p:nvSpPr>
            <p:cNvPr id="15" name="TextBox 14">
              <a:extLst>
                <a:ext uri="{FF2B5EF4-FFF2-40B4-BE49-F238E27FC236}">
                  <a16:creationId xmlns:a16="http://schemas.microsoft.com/office/drawing/2014/main" id="{EDCF32F8-452E-5A42-9C47-B7A8BABFA11A}"/>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7" name="Graphic 16">
              <a:extLst>
                <a:ext uri="{FF2B5EF4-FFF2-40B4-BE49-F238E27FC236}">
                  <a16:creationId xmlns:a16="http://schemas.microsoft.com/office/drawing/2014/main" id="{F7025E82-37B6-3C4E-BDD8-31351BA8C87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206561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9" name="Square">
            <a:extLst>
              <a:ext uri="{FF2B5EF4-FFF2-40B4-BE49-F238E27FC236}">
                <a16:creationId xmlns:a16="http://schemas.microsoft.com/office/drawing/2014/main" id="{4A2142AD-C5E5-1C45-881F-5FCEDDE4BBBD}"/>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4AC75C1F-416D-E745-A58F-22E55961B326}"/>
              </a:ext>
            </a:extLst>
          </p:cNvPr>
          <p:cNvSpPr>
            <a:spLocks noGrp="1"/>
          </p:cNvSpPr>
          <p:nvPr>
            <p:ph sz="quarter" idx="10"/>
          </p:nvPr>
        </p:nvSpPr>
        <p:spPr>
          <a:xfrm>
            <a:off x="934386" y="520702"/>
            <a:ext cx="8534929"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3" name="Graphic 12">
            <a:extLst>
              <a:ext uri="{FF2B5EF4-FFF2-40B4-BE49-F238E27FC236}">
                <a16:creationId xmlns:a16="http://schemas.microsoft.com/office/drawing/2014/main" id="{478F7538-1694-964B-B63F-E147ECA4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
        <p:nvSpPr>
          <p:cNvPr id="5" name="Title 1">
            <a:extLst>
              <a:ext uri="{FF2B5EF4-FFF2-40B4-BE49-F238E27FC236}">
                <a16:creationId xmlns:a16="http://schemas.microsoft.com/office/drawing/2014/main" id="{91EF4F28-6875-3F4B-8A49-D45D11D023E7}"/>
              </a:ext>
            </a:extLst>
          </p:cNvPr>
          <p:cNvSpPr>
            <a:spLocks noGrp="1"/>
          </p:cNvSpPr>
          <p:nvPr>
            <p:ph type="ctrTitle"/>
          </p:nvPr>
        </p:nvSpPr>
        <p:spPr>
          <a:xfrm>
            <a:off x="554153" y="1318846"/>
            <a:ext cx="4949832" cy="534687"/>
          </a:xfrm>
          <a:prstGeom prst="rect">
            <a:avLst/>
          </a:prstGeom>
        </p:spPr>
        <p:txBody>
          <a:bodyPr lIns="0" tIns="0" rIns="0" bIns="0" anchor="b"/>
          <a:lstStyle>
            <a:lvl1pPr algn="l">
              <a:defRPr sz="1800" b="1" i="0">
                <a:latin typeface="Montserrat SemiBold" pitchFamily="2" charset="77"/>
              </a:defRPr>
            </a:lvl1pPr>
          </a:lstStyle>
          <a:p>
            <a:r>
              <a:rPr lang="en-US"/>
              <a:t>Click to edit Master title style</a:t>
            </a:r>
          </a:p>
        </p:txBody>
      </p:sp>
      <p:sp>
        <p:nvSpPr>
          <p:cNvPr id="6" name="Text Placeholder 3">
            <a:extLst>
              <a:ext uri="{FF2B5EF4-FFF2-40B4-BE49-F238E27FC236}">
                <a16:creationId xmlns:a16="http://schemas.microsoft.com/office/drawing/2014/main" id="{061A7A1A-B7D1-2748-B26F-1A423EB6C08C}"/>
              </a:ext>
            </a:extLst>
          </p:cNvPr>
          <p:cNvSpPr>
            <a:spLocks noGrp="1"/>
          </p:cNvSpPr>
          <p:nvPr>
            <p:ph type="body" sz="quarter" idx="12"/>
          </p:nvPr>
        </p:nvSpPr>
        <p:spPr>
          <a:xfrm>
            <a:off x="554038" y="1978025"/>
            <a:ext cx="4949825" cy="2946400"/>
          </a:xfrm>
          <a:prstGeom prst="rect">
            <a:avLst/>
          </a:prstGeom>
        </p:spPr>
        <p:txBody>
          <a:bodyPr/>
          <a:lstStyle>
            <a:lvl1pPr>
              <a:defRPr sz="1600" b="0" i="0">
                <a:latin typeface="Montserrat Light" pitchFamily="2" charset="77"/>
              </a:defRPr>
            </a:lvl1pPr>
            <a:lvl2pPr>
              <a:defRPr sz="1600" b="0" i="0">
                <a:latin typeface="Montserrat Light" pitchFamily="2" charset="77"/>
              </a:defRPr>
            </a:lvl2pPr>
            <a:lvl3pPr>
              <a:defRPr sz="1600" b="0" i="0">
                <a:latin typeface="Montserrat Light" pitchFamily="2" charset="77"/>
              </a:defRPr>
            </a:lvl3pPr>
            <a:lvl4pPr>
              <a:defRPr sz="1600" b="0" i="0">
                <a:latin typeface="Montserrat Light" pitchFamily="2" charset="77"/>
              </a:defRPr>
            </a:lvl4pPr>
            <a:lvl5pPr>
              <a:defRPr sz="1600" b="0" i="0">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007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4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5" name="Picture 4" descr="A person standing on a snowy mountain&#10;&#10;Description automatically generated with low confidence">
            <a:extLst>
              <a:ext uri="{FF2B5EF4-FFF2-40B4-BE49-F238E27FC236}">
                <a16:creationId xmlns:a16="http://schemas.microsoft.com/office/drawing/2014/main" id="{C4BFD186-2460-1C49-A42E-47B5A85FE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 y="-115750"/>
            <a:ext cx="5498843" cy="709528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11" name="Graphic 9">
            <a:extLst>
              <a:ext uri="{FF2B5EF4-FFF2-40B4-BE49-F238E27FC236}">
                <a16:creationId xmlns:a16="http://schemas.microsoft.com/office/drawing/2014/main" id="{6659529D-61D7-4AB0-90F1-A9F579EC8B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07343385-A09A-CA47-9418-65A21333EEA4}"/>
              </a:ext>
            </a:extLst>
          </p:cNvPr>
          <p:cNvGrpSpPr/>
          <p:nvPr userDrawn="1"/>
        </p:nvGrpSpPr>
        <p:grpSpPr>
          <a:xfrm>
            <a:off x="5733906" y="5328863"/>
            <a:ext cx="6516810" cy="1147587"/>
            <a:chOff x="2211625" y="5827181"/>
            <a:chExt cx="6516810" cy="1147587"/>
          </a:xfrm>
        </p:grpSpPr>
        <p:sp>
          <p:nvSpPr>
            <p:cNvPr id="13" name="TextBox 12">
              <a:extLst>
                <a:ext uri="{FF2B5EF4-FFF2-40B4-BE49-F238E27FC236}">
                  <a16:creationId xmlns:a16="http://schemas.microsoft.com/office/drawing/2014/main" id="{5895E3E6-C9CE-014C-9014-7951EB5CD51A}"/>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5AE43506-30D8-5240-89BB-8E6304F7A29C}"/>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5812829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1A27F4-38A4-4DE0-A581-C188F0D40599}"/>
              </a:ext>
            </a:extLst>
          </p:cNvPr>
          <p:cNvSpPr/>
          <p:nvPr userDrawn="1"/>
        </p:nvSpPr>
        <p:spPr>
          <a:xfrm>
            <a:off x="1" y="5725885"/>
            <a:ext cx="12192000" cy="1132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Icon&#10;&#10;Description automatically generated">
            <a:extLst>
              <a:ext uri="{FF2B5EF4-FFF2-40B4-BE49-F238E27FC236}">
                <a16:creationId xmlns:a16="http://schemas.microsoft.com/office/drawing/2014/main" id="{84305BD6-FDFC-4F23-AD2C-378B413611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31" t="-4327" r="-2585" b="50000"/>
          <a:stretch/>
        </p:blipFill>
        <p:spPr>
          <a:xfrm rot="10800000">
            <a:off x="0" y="0"/>
            <a:ext cx="12191999" cy="7351244"/>
          </a:xfrm>
          <a:prstGeom prst="rect">
            <a:avLst/>
          </a:prstGeom>
        </p:spPr>
      </p:pic>
      <p:sp>
        <p:nvSpPr>
          <p:cNvPr id="2" name="Title 1">
            <a:extLst>
              <a:ext uri="{FF2B5EF4-FFF2-40B4-BE49-F238E27FC236}">
                <a16:creationId xmlns:a16="http://schemas.microsoft.com/office/drawing/2014/main" id="{4D0E923C-B6B6-4EC2-87DE-C3B8FA35D1DF}"/>
              </a:ext>
            </a:extLst>
          </p:cNvPr>
          <p:cNvSpPr>
            <a:spLocks noGrp="1"/>
          </p:cNvSpPr>
          <p:nvPr>
            <p:ph type="title" hasCustomPrompt="1"/>
          </p:nvPr>
        </p:nvSpPr>
        <p:spPr>
          <a:xfrm>
            <a:off x="1577446" y="1235912"/>
            <a:ext cx="5206485" cy="2852737"/>
          </a:xfrm>
          <a:prstGeom prst="rect">
            <a:avLst/>
          </a:prstGeom>
        </p:spPr>
        <p:txBody>
          <a:bodyPr anchor="b">
            <a:normAutofit/>
          </a:bodyPr>
          <a:lstStyle>
            <a:lvl1pPr>
              <a:defRPr sz="4000"/>
            </a:lvl1pPr>
          </a:lstStyle>
          <a:p>
            <a:r>
              <a:rPr lang="en-US"/>
              <a:t>Click To Add Title</a:t>
            </a:r>
          </a:p>
        </p:txBody>
      </p:sp>
      <p:sp>
        <p:nvSpPr>
          <p:cNvPr id="3" name="Text Placeholder 2">
            <a:extLst>
              <a:ext uri="{FF2B5EF4-FFF2-40B4-BE49-F238E27FC236}">
                <a16:creationId xmlns:a16="http://schemas.microsoft.com/office/drawing/2014/main" id="{B4FA9DCE-BA24-465F-B59F-517194C1DCF9}"/>
              </a:ext>
            </a:extLst>
          </p:cNvPr>
          <p:cNvSpPr>
            <a:spLocks noGrp="1"/>
          </p:cNvSpPr>
          <p:nvPr>
            <p:ph type="body" idx="1"/>
          </p:nvPr>
        </p:nvSpPr>
        <p:spPr>
          <a:xfrm>
            <a:off x="1577446" y="4190453"/>
            <a:ext cx="520648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9307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Only_blue curve blk ba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D553DD-E608-D543-9D81-5F56640E3993}"/>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1CF5E5A-566F-2F41-80FB-AB3675F93FA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0255" y="320163"/>
            <a:ext cx="1784217" cy="574031"/>
          </a:xfrm>
          <a:prstGeom prst="rect">
            <a:avLst/>
          </a:prstGeom>
        </p:spPr>
      </p:pic>
      <p:sp>
        <p:nvSpPr>
          <p:cNvPr id="8" name="Slide Number">
            <a:extLst>
              <a:ext uri="{FF2B5EF4-FFF2-40B4-BE49-F238E27FC236}">
                <a16:creationId xmlns:a16="http://schemas.microsoft.com/office/drawing/2014/main" id="{CBC9255F-12AD-4870-A3D8-7CFE593404B8}"/>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0" name="Title 1">
            <a:extLst>
              <a:ext uri="{FF2B5EF4-FFF2-40B4-BE49-F238E27FC236}">
                <a16:creationId xmlns:a16="http://schemas.microsoft.com/office/drawing/2014/main" id="{12A29702-EC67-B04A-AE0E-DD7ED64E9598}"/>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F933D5ED-37C8-8945-B3E7-6B2CAC9F23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0497323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Title Only_blue curve blk bac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a:extLst>
              <a:ext uri="{FF2B5EF4-FFF2-40B4-BE49-F238E27FC236}">
                <a16:creationId xmlns:a16="http://schemas.microsoft.com/office/drawing/2014/main" id="{CBC9255F-12AD-4870-A3D8-7CFE593404B8}"/>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0" name="Title 1">
            <a:extLst>
              <a:ext uri="{FF2B5EF4-FFF2-40B4-BE49-F238E27FC236}">
                <a16:creationId xmlns:a16="http://schemas.microsoft.com/office/drawing/2014/main" id="{12A29702-EC67-B04A-AE0E-DD7ED64E9598}"/>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F933D5ED-37C8-8945-B3E7-6B2CAC9F23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402308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ustom Layout_black b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42F0EC-2A61-4105-BFF8-9E0D7C84F81C}"/>
              </a:ext>
            </a:extLst>
          </p:cNvPr>
          <p:cNvSpPr/>
          <p:nvPr userDrawn="1"/>
        </p:nvSpPr>
        <p:spPr>
          <a:xfrm>
            <a:off x="6522"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1" y="800306"/>
            <a:ext cx="7782452"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ext Placeholder 8">
            <a:extLst>
              <a:ext uri="{FF2B5EF4-FFF2-40B4-BE49-F238E27FC236}">
                <a16:creationId xmlns:a16="http://schemas.microsoft.com/office/drawing/2014/main" id="{74A68108-E85A-42CC-8DE5-168C826623AA}"/>
              </a:ext>
            </a:extLst>
          </p:cNvPr>
          <p:cNvSpPr>
            <a:spLocks noGrp="1"/>
          </p:cNvSpPr>
          <p:nvPr>
            <p:ph type="body" sz="quarter" idx="10"/>
          </p:nvPr>
        </p:nvSpPr>
        <p:spPr>
          <a:xfrm>
            <a:off x="387749" y="1449388"/>
            <a:ext cx="4878388" cy="3386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4A8384BA-1B3C-8046-BCC9-E6A19E2812F2}"/>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5110FDAC-EC3B-5D4D-A1D5-BBF04F585E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8010431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Custom Layout_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0C5F5A-FE21-48E3-8DC0-7D83E35747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0" y="800306"/>
            <a:ext cx="7782454" cy="6057693"/>
          </a:xfrm>
          <a:prstGeom prst="rect">
            <a:avLst/>
          </a:prstGeom>
        </p:spPr>
      </p:pic>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 circle&#10;&#10;Description automatically generated">
            <a:extLst>
              <a:ext uri="{FF2B5EF4-FFF2-40B4-BE49-F238E27FC236}">
                <a16:creationId xmlns:a16="http://schemas.microsoft.com/office/drawing/2014/main" id="{CD3DA8E7-A836-8644-8F55-23DCDDC1A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7077559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ustom Layou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1" y="800306"/>
            <a:ext cx="7782452"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 circle&#10;&#10;Description automatically generated">
            <a:extLst>
              <a:ext uri="{FF2B5EF4-FFF2-40B4-BE49-F238E27FC236}">
                <a16:creationId xmlns:a16="http://schemas.microsoft.com/office/drawing/2014/main" id="{CD3DA8E7-A836-8644-8F55-23DCDDC1A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8790048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Custom Layou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lIns="0" tIns="0" rIns="0" bIns="0"/>
          <a:lstStyle/>
          <a:p>
            <a:r>
              <a:rPr lang="en-US"/>
              <a:t>Click to edit Master title style</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78" r="4365"/>
          <a:stretch/>
        </p:blipFill>
        <p:spPr>
          <a:xfrm>
            <a:off x="5222339" y="800306"/>
            <a:ext cx="6969661"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9743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Custom Layou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lIns="0" tIns="0" rIns="0" bIns="0"/>
          <a:lstStyle/>
          <a:p>
            <a:r>
              <a:rPr lang="en-US"/>
              <a:t>Click to edit Master title style</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78" r="21538"/>
          <a:stretch/>
        </p:blipFill>
        <p:spPr>
          <a:xfrm>
            <a:off x="6558771" y="800306"/>
            <a:ext cx="5633230"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547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9708AE-C942-E340-B7B3-B5308D1E9AEC}"/>
              </a:ext>
            </a:extLst>
          </p:cNvPr>
          <p:cNvSpPr/>
          <p:nvPr userDrawn="1"/>
        </p:nvSpPr>
        <p:spPr>
          <a:xfrm>
            <a:off x="0" y="0"/>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10" name="Picture 9">
            <a:extLst>
              <a:ext uri="{FF2B5EF4-FFF2-40B4-BE49-F238E27FC236}">
                <a16:creationId xmlns:a16="http://schemas.microsoft.com/office/drawing/2014/main" id="{F4AF5E3A-25D9-A545-AF17-A2C89CB583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0" y="800306"/>
            <a:ext cx="7782454" cy="6057693"/>
          </a:xfrm>
          <a:prstGeom prst="rect">
            <a:avLst/>
          </a:prstGeom>
        </p:spPr>
      </p:pic>
      <p:sp>
        <p:nvSpPr>
          <p:cNvPr id="12" name="Slide Number">
            <a:extLst>
              <a:ext uri="{FF2B5EF4-FFF2-40B4-BE49-F238E27FC236}">
                <a16:creationId xmlns:a16="http://schemas.microsoft.com/office/drawing/2014/main" id="{9C91F238-36DE-1346-821F-C4D22A112E26}"/>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5" name="Title 1">
            <a:extLst>
              <a:ext uri="{FF2B5EF4-FFF2-40B4-BE49-F238E27FC236}">
                <a16:creationId xmlns:a16="http://schemas.microsoft.com/office/drawing/2014/main" id="{45D30FD5-CD99-CC46-91FC-55A1E590E10C}"/>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9" name="Picture 8" descr="Shape, circle&#10;&#10;Description automatically generated">
            <a:extLst>
              <a:ext uri="{FF2B5EF4-FFF2-40B4-BE49-F238E27FC236}">
                <a16:creationId xmlns:a16="http://schemas.microsoft.com/office/drawing/2014/main" id="{F2D5E128-17BD-A641-9C55-EE5F19140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
        <p:nvSpPr>
          <p:cNvPr id="17" name="Text Placeholder 5">
            <a:extLst>
              <a:ext uri="{FF2B5EF4-FFF2-40B4-BE49-F238E27FC236}">
                <a16:creationId xmlns:a16="http://schemas.microsoft.com/office/drawing/2014/main" id="{A665B061-6D90-7341-910D-D9FBAB75284C}"/>
              </a:ext>
            </a:extLst>
          </p:cNvPr>
          <p:cNvSpPr>
            <a:spLocks noGrp="1"/>
          </p:cNvSpPr>
          <p:nvPr>
            <p:ph type="body" sz="quarter" idx="10"/>
          </p:nvPr>
        </p:nvSpPr>
        <p:spPr>
          <a:xfrm>
            <a:off x="387526" y="1373644"/>
            <a:ext cx="4837113" cy="36417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034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581CF0-9158-534D-9D76-130B50900605}"/>
              </a:ext>
            </a:extLst>
          </p:cNvPr>
          <p:cNvPicPr>
            <a:picLocks noChangeAspect="1"/>
          </p:cNvPicPr>
          <p:nvPr userDrawn="1"/>
        </p:nvPicPr>
        <p:blipFill>
          <a:blip r:embed="rId2"/>
          <a:srcRect/>
          <a:stretch/>
        </p:blipFill>
        <p:spPr>
          <a:xfrm>
            <a:off x="-280278" y="-69412"/>
            <a:ext cx="12641997" cy="7111123"/>
          </a:xfrm>
          <a:prstGeom prst="rect">
            <a:avLst/>
          </a:prstGeom>
        </p:spPr>
      </p:pic>
      <p:sp>
        <p:nvSpPr>
          <p:cNvPr id="6" name="Lundi-inc.com">
            <a:extLst>
              <a:ext uri="{FF2B5EF4-FFF2-40B4-BE49-F238E27FC236}">
                <a16:creationId xmlns:a16="http://schemas.microsoft.com/office/drawing/2014/main" id="{EF327468-A4B3-454C-91C5-2DA5A1264DED}"/>
              </a:ext>
            </a:extLst>
          </p:cNvPr>
          <p:cNvSpPr txBox="1"/>
          <p:nvPr userDrawn="1"/>
        </p:nvSpPr>
        <p:spPr>
          <a:xfrm>
            <a:off x="562708" y="6163638"/>
            <a:ext cx="5769208" cy="309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8" name="Slide Number">
            <a:extLst>
              <a:ext uri="{FF2B5EF4-FFF2-40B4-BE49-F238E27FC236}">
                <a16:creationId xmlns:a16="http://schemas.microsoft.com/office/drawing/2014/main" id="{F3384532-67E8-5C4B-AA60-CE293192E4C7}"/>
              </a:ext>
            </a:extLst>
          </p:cNvPr>
          <p:cNvSpPr txBox="1">
            <a:spLocks/>
          </p:cNvSpPr>
          <p:nvPr userDrawn="1"/>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sp>
        <p:nvSpPr>
          <p:cNvPr id="11" name="Square">
            <a:extLst>
              <a:ext uri="{FF2B5EF4-FFF2-40B4-BE49-F238E27FC236}">
                <a16:creationId xmlns:a16="http://schemas.microsoft.com/office/drawing/2014/main" id="{A682055D-097D-E244-9510-6DFF62780E51}"/>
              </a:ext>
            </a:extLst>
          </p:cNvPr>
          <p:cNvSpPr/>
          <p:nvPr userDrawn="1"/>
        </p:nvSpPr>
        <p:spPr>
          <a:xfrm>
            <a:off x="554154" y="558179"/>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2" name="Content Placeholder 13">
            <a:extLst>
              <a:ext uri="{FF2B5EF4-FFF2-40B4-BE49-F238E27FC236}">
                <a16:creationId xmlns:a16="http://schemas.microsoft.com/office/drawing/2014/main" id="{D9E00F19-32B2-4D43-B8F6-55C961B41EA0}"/>
              </a:ext>
            </a:extLst>
          </p:cNvPr>
          <p:cNvSpPr>
            <a:spLocks noGrp="1"/>
          </p:cNvSpPr>
          <p:nvPr>
            <p:ph sz="quarter" idx="10"/>
          </p:nvPr>
        </p:nvSpPr>
        <p:spPr>
          <a:xfrm>
            <a:off x="934387" y="520704"/>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4" name="Graphic 13">
            <a:extLst>
              <a:ext uri="{FF2B5EF4-FFF2-40B4-BE49-F238E27FC236}">
                <a16:creationId xmlns:a16="http://schemas.microsoft.com/office/drawing/2014/main" id="{3779D0F5-AE0C-C54B-B720-8199A64C12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3283115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Divider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DA8B41-DD8F-4FB5-92E3-34A2C6BCDC0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B1CC4055-6A60-4D7E-A7E9-E31A2AD27BA8}"/>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5" name="Slide Number">
            <a:extLst>
              <a:ext uri="{FF2B5EF4-FFF2-40B4-BE49-F238E27FC236}">
                <a16:creationId xmlns:a16="http://schemas.microsoft.com/office/drawing/2014/main" id="{22B7C4CB-16A0-492D-9744-1A2E86AD521B}"/>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itle 1">
            <a:extLst>
              <a:ext uri="{FF2B5EF4-FFF2-40B4-BE49-F238E27FC236}">
                <a16:creationId xmlns:a16="http://schemas.microsoft.com/office/drawing/2014/main" id="{194A2E2F-0473-4AF7-97A6-399D11637097}"/>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pic>
        <p:nvPicPr>
          <p:cNvPr id="7" name="Picture 6" descr="Shape, circle&#10;&#10;Description automatically generated">
            <a:extLst>
              <a:ext uri="{FF2B5EF4-FFF2-40B4-BE49-F238E27FC236}">
                <a16:creationId xmlns:a16="http://schemas.microsoft.com/office/drawing/2014/main" id="{01326B02-7623-3343-9816-799D12D88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5433056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Divider Only">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a:extLst>
              <a:ext uri="{FF2B5EF4-FFF2-40B4-BE49-F238E27FC236}">
                <a16:creationId xmlns:a16="http://schemas.microsoft.com/office/drawing/2014/main" id="{22B7C4CB-16A0-492D-9744-1A2E86AD521B}"/>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itle 1">
            <a:extLst>
              <a:ext uri="{FF2B5EF4-FFF2-40B4-BE49-F238E27FC236}">
                <a16:creationId xmlns:a16="http://schemas.microsoft.com/office/drawing/2014/main" id="{194A2E2F-0473-4AF7-97A6-399D11637097}"/>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pic>
        <p:nvPicPr>
          <p:cNvPr id="7" name="Picture 6" descr="Shape, circle&#10;&#10;Description automatically generated">
            <a:extLst>
              <a:ext uri="{FF2B5EF4-FFF2-40B4-BE49-F238E27FC236}">
                <a16:creationId xmlns:a16="http://schemas.microsoft.com/office/drawing/2014/main" id="{01326B02-7623-3343-9816-799D12D88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7158140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62EB71-E78F-1041-947E-0D57E164C2CD}"/>
              </a:ext>
            </a:extLst>
          </p:cNvPr>
          <p:cNvSpPr/>
          <p:nvPr userDrawn="1"/>
        </p:nvSpPr>
        <p:spPr>
          <a:xfrm>
            <a:off x="320374" y="193559"/>
            <a:ext cx="2843317" cy="86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066D84-E212-40E6-8971-88296D098394}"/>
              </a:ext>
            </a:extLst>
          </p:cNvPr>
          <p:cNvSpPr/>
          <p:nvPr userDrawn="1"/>
        </p:nvSpPr>
        <p:spPr>
          <a:xfrm>
            <a:off x="0" y="5842000"/>
            <a:ext cx="63119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Icon&#10;&#10;Description automatically generated">
            <a:extLst>
              <a:ext uri="{FF2B5EF4-FFF2-40B4-BE49-F238E27FC236}">
                <a16:creationId xmlns:a16="http://schemas.microsoft.com/office/drawing/2014/main" id="{EFA62687-8BC1-4182-9490-FA5C6D2B0E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9" t="7076" r="15079" b="38597"/>
          <a:stretch/>
        </p:blipFill>
        <p:spPr>
          <a:xfrm>
            <a:off x="0" y="0"/>
            <a:ext cx="12210473" cy="6866238"/>
          </a:xfrm>
          <a:prstGeom prst="rect">
            <a:avLst/>
          </a:prstGeom>
        </p:spPr>
      </p:pic>
      <p:sp>
        <p:nvSpPr>
          <p:cNvPr id="10" name="Title 1">
            <a:extLst>
              <a:ext uri="{FF2B5EF4-FFF2-40B4-BE49-F238E27FC236}">
                <a16:creationId xmlns:a16="http://schemas.microsoft.com/office/drawing/2014/main" id="{FB1E76A8-D948-4CA2-BA1F-80B188C7FC7C}"/>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sp>
        <p:nvSpPr>
          <p:cNvPr id="11" name="Slide Number">
            <a:extLst>
              <a:ext uri="{FF2B5EF4-FFF2-40B4-BE49-F238E27FC236}">
                <a16:creationId xmlns:a16="http://schemas.microsoft.com/office/drawing/2014/main" id="{EB798F18-5BC6-4B0E-BE42-7FB1884C932A}"/>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pic>
        <p:nvPicPr>
          <p:cNvPr id="7" name="Picture 6" descr="Shape, circle&#10;&#10;Description automatically generated">
            <a:extLst>
              <a:ext uri="{FF2B5EF4-FFF2-40B4-BE49-F238E27FC236}">
                <a16:creationId xmlns:a16="http://schemas.microsoft.com/office/drawing/2014/main" id="{16FEF913-25B9-A446-9368-22C5B6D339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8630814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99918-0B8E-4A30-8EB9-B8A8E8E5B051}"/>
              </a:ext>
            </a:extLst>
          </p:cNvPr>
          <p:cNvSpPr>
            <a:spLocks noGrp="1"/>
          </p:cNvSpPr>
          <p:nvPr>
            <p:ph sz="half" idx="1"/>
          </p:nvPr>
        </p:nvSpPr>
        <p:spPr>
          <a:xfrm>
            <a:off x="829888" y="1756083"/>
            <a:ext cx="5181600" cy="3664422"/>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761B8-714F-4513-AA37-906E3DE43CAB}"/>
              </a:ext>
            </a:extLst>
          </p:cNvPr>
          <p:cNvSpPr>
            <a:spLocks noGrp="1"/>
          </p:cNvSpPr>
          <p:nvPr>
            <p:ph sz="half" idx="2"/>
          </p:nvPr>
        </p:nvSpPr>
        <p:spPr>
          <a:xfrm>
            <a:off x="6163888" y="1756081"/>
            <a:ext cx="5181600" cy="3664423"/>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CB7663A-12E2-C84E-AAE1-AB873C8A168D}"/>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6" name="Picture 5" descr="Shape, circle&#10;&#10;Description automatically generated">
            <a:extLst>
              <a:ext uri="{FF2B5EF4-FFF2-40B4-BE49-F238E27FC236}">
                <a16:creationId xmlns:a16="http://schemas.microsoft.com/office/drawing/2014/main" id="{4CFFE4AD-CAEA-E349-86EC-736825C011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44485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99918-0B8E-4A30-8EB9-B8A8E8E5B051}"/>
              </a:ext>
            </a:extLst>
          </p:cNvPr>
          <p:cNvSpPr>
            <a:spLocks noGrp="1"/>
          </p:cNvSpPr>
          <p:nvPr>
            <p:ph sz="half" idx="1"/>
          </p:nvPr>
        </p:nvSpPr>
        <p:spPr>
          <a:xfrm>
            <a:off x="829888" y="1756083"/>
            <a:ext cx="5181600" cy="3664422"/>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8B7234AB-ACD0-4758-9CF1-71B23F43589D}"/>
              </a:ext>
            </a:extLst>
          </p:cNvPr>
          <p:cNvSpPr>
            <a:spLocks noGrp="1"/>
          </p:cNvSpPr>
          <p:nvPr>
            <p:ph type="tbl" sz="quarter" idx="10"/>
          </p:nvPr>
        </p:nvSpPr>
        <p:spPr>
          <a:xfrm>
            <a:off x="6180514" y="1755774"/>
            <a:ext cx="5105324" cy="3664421"/>
          </a:xfrm>
        </p:spPr>
        <p:txBody>
          <a:bodyPr/>
          <a:lstStyle/>
          <a:p>
            <a:r>
              <a:rPr lang="en-US"/>
              <a:t>Click icon to add table</a:t>
            </a:r>
          </a:p>
        </p:txBody>
      </p:sp>
      <p:sp>
        <p:nvSpPr>
          <p:cNvPr id="5" name="Title 1">
            <a:extLst>
              <a:ext uri="{FF2B5EF4-FFF2-40B4-BE49-F238E27FC236}">
                <a16:creationId xmlns:a16="http://schemas.microsoft.com/office/drawing/2014/main" id="{E72E8796-3F3F-A741-A13D-BE40183A82A0}"/>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9F16C0DC-8167-AB49-9643-20ECBFA9D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77617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erson playing a guitar&#10;&#10;Description automatically generated with medium confidence">
            <a:extLst>
              <a:ext uri="{FF2B5EF4-FFF2-40B4-BE49-F238E27FC236}">
                <a16:creationId xmlns:a16="http://schemas.microsoft.com/office/drawing/2014/main" id="{E25AC935-3F9A-4193-BA2E-AACE27CF73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259" b="14576"/>
          <a:stretch/>
        </p:blipFill>
        <p:spPr>
          <a:xfrm>
            <a:off x="7651489" y="2652593"/>
            <a:ext cx="4540511" cy="4205408"/>
          </a:xfrm>
          <a:prstGeom prst="rect">
            <a:avLst/>
          </a:prstGeom>
        </p:spPr>
      </p:pic>
      <p:sp>
        <p:nvSpPr>
          <p:cNvPr id="6" name="Chart Placeholder 5">
            <a:extLst>
              <a:ext uri="{FF2B5EF4-FFF2-40B4-BE49-F238E27FC236}">
                <a16:creationId xmlns:a16="http://schemas.microsoft.com/office/drawing/2014/main" id="{E37AF1B5-3E54-4422-B714-0C4A9D5D75D1}"/>
              </a:ext>
            </a:extLst>
          </p:cNvPr>
          <p:cNvSpPr>
            <a:spLocks noGrp="1"/>
          </p:cNvSpPr>
          <p:nvPr>
            <p:ph type="chart" sz="quarter" idx="11"/>
          </p:nvPr>
        </p:nvSpPr>
        <p:spPr>
          <a:xfrm>
            <a:off x="377972" y="1710684"/>
            <a:ext cx="6502400" cy="3732212"/>
          </a:xfrm>
        </p:spPr>
        <p:txBody>
          <a:bodyPr/>
          <a:lstStyle/>
          <a:p>
            <a:r>
              <a:rPr lang="en-US"/>
              <a:t>Click icon to add chart</a:t>
            </a:r>
          </a:p>
        </p:txBody>
      </p:sp>
      <p:sp>
        <p:nvSpPr>
          <p:cNvPr id="7" name="Slide Number">
            <a:extLst>
              <a:ext uri="{FF2B5EF4-FFF2-40B4-BE49-F238E27FC236}">
                <a16:creationId xmlns:a16="http://schemas.microsoft.com/office/drawing/2014/main" id="{C35E15C8-481E-4422-80C3-68CBCC5FC212}"/>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8" name="Title 1">
            <a:extLst>
              <a:ext uri="{FF2B5EF4-FFF2-40B4-BE49-F238E27FC236}">
                <a16:creationId xmlns:a16="http://schemas.microsoft.com/office/drawing/2014/main" id="{1A19E36E-156B-F24E-861D-958A9BD8238A}"/>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9" name="Picture 8" descr="Shape, circle&#10;&#10;Description automatically generated">
            <a:extLst>
              <a:ext uri="{FF2B5EF4-FFF2-40B4-BE49-F238E27FC236}">
                <a16:creationId xmlns:a16="http://schemas.microsoft.com/office/drawing/2014/main" id="{95461D63-E50D-F048-A0CE-2EED80393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767330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Only_media">
    <p:spTree>
      <p:nvGrpSpPr>
        <p:cNvPr id="1" name=""/>
        <p:cNvGrpSpPr/>
        <p:nvPr/>
      </p:nvGrpSpPr>
      <p:grpSpPr>
        <a:xfrm>
          <a:off x="0" y="0"/>
          <a:ext cx="0" cy="0"/>
          <a:chOff x="0" y="0"/>
          <a:chExt cx="0" cy="0"/>
        </a:xfrm>
      </p:grpSpPr>
      <p:sp>
        <p:nvSpPr>
          <p:cNvPr id="22" name="Media Placeholder 21">
            <a:extLst>
              <a:ext uri="{FF2B5EF4-FFF2-40B4-BE49-F238E27FC236}">
                <a16:creationId xmlns:a16="http://schemas.microsoft.com/office/drawing/2014/main" id="{F1CA0515-F9AE-4B8E-9FA6-3710FE1574CF}"/>
              </a:ext>
            </a:extLst>
          </p:cNvPr>
          <p:cNvSpPr>
            <a:spLocks noGrp="1"/>
          </p:cNvSpPr>
          <p:nvPr>
            <p:ph type="media" sz="quarter" idx="10"/>
          </p:nvPr>
        </p:nvSpPr>
        <p:spPr>
          <a:xfrm>
            <a:off x="2579688" y="1509584"/>
            <a:ext cx="6640512" cy="3838832"/>
          </a:xfrm>
        </p:spPr>
        <p:txBody>
          <a:bodyPr/>
          <a:lstStyle>
            <a:lvl1pPr>
              <a:buFontTx/>
              <a:buNone/>
              <a:defRPr/>
            </a:lvl1pPr>
          </a:lstStyle>
          <a:p>
            <a:r>
              <a:rPr lang="en-US"/>
              <a:t>Click icon to add media</a:t>
            </a:r>
          </a:p>
        </p:txBody>
      </p:sp>
      <p:sp>
        <p:nvSpPr>
          <p:cNvPr id="5" name="Title 1">
            <a:extLst>
              <a:ext uri="{FF2B5EF4-FFF2-40B4-BE49-F238E27FC236}">
                <a16:creationId xmlns:a16="http://schemas.microsoft.com/office/drawing/2014/main" id="{ED6151FA-41FE-9742-868F-D75C7BFFF45E}"/>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4" name="Picture 3" descr="Shape, circle&#10;&#10;Description automatically generated">
            <a:extLst>
              <a:ext uri="{FF2B5EF4-FFF2-40B4-BE49-F238E27FC236}">
                <a16:creationId xmlns:a16="http://schemas.microsoft.com/office/drawing/2014/main" id="{7A7AD1A0-FEF9-DB42-A8BD-6C95354822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239159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CF30-23D5-4381-B9EB-4955F3CCBE40}"/>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3" name="Picture 2" descr="Shape, circle&#10;&#10;Description automatically generated">
            <a:extLst>
              <a:ext uri="{FF2B5EF4-FFF2-40B4-BE49-F238E27FC236}">
                <a16:creationId xmlns:a16="http://schemas.microsoft.com/office/drawing/2014/main" id="{E3981784-07F8-6744-B767-8B3C2CDBB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5136163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CF30-23D5-4381-B9EB-4955F3CCBE40}"/>
              </a:ext>
            </a:extLst>
          </p:cNvPr>
          <p:cNvSpPr>
            <a:spLocks noGrp="1"/>
          </p:cNvSpPr>
          <p:nvPr>
            <p:ph type="title"/>
          </p:nvPr>
        </p:nvSpPr>
        <p:spPr>
          <a:xfrm>
            <a:off x="385226" y="320655"/>
            <a:ext cx="9406727" cy="573338"/>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2773939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361564-B2A4-4AD7-8212-B8029BC3DAE2}"/>
              </a:ext>
            </a:extLst>
          </p:cNvPr>
          <p:cNvSpPr>
            <a:spLocks noGrp="1"/>
          </p:cNvSpPr>
          <p:nvPr>
            <p:ph sz="quarter" idx="10"/>
          </p:nvPr>
        </p:nvSpPr>
        <p:spPr>
          <a:xfrm>
            <a:off x="838200" y="1762125"/>
            <a:ext cx="9846276"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B9822ACE-F6B1-304B-8698-48E8493C4D12}"/>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5" name="Picture 4" descr="Shape, circle&#10;&#10;Description automatically generated">
            <a:extLst>
              <a:ext uri="{FF2B5EF4-FFF2-40B4-BE49-F238E27FC236}">
                <a16:creationId xmlns:a16="http://schemas.microsoft.com/office/drawing/2014/main" id="{5089D820-2FE1-DF46-BB71-EBEB12E9D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200585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Square">
            <a:extLst>
              <a:ext uri="{FF2B5EF4-FFF2-40B4-BE49-F238E27FC236}">
                <a16:creationId xmlns:a16="http://schemas.microsoft.com/office/drawing/2014/main" id="{4A2142AD-C5E5-1C45-881F-5FCEDDE4BBBD}"/>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4AC75C1F-416D-E745-A58F-22E55961B326}"/>
              </a:ext>
            </a:extLst>
          </p:cNvPr>
          <p:cNvSpPr>
            <a:spLocks noGrp="1"/>
          </p:cNvSpPr>
          <p:nvPr>
            <p:ph sz="quarter" idx="10"/>
          </p:nvPr>
        </p:nvSpPr>
        <p:spPr>
          <a:xfrm>
            <a:off x="934386" y="520702"/>
            <a:ext cx="8534929"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3" name="Graphic 12">
            <a:extLst>
              <a:ext uri="{FF2B5EF4-FFF2-40B4-BE49-F238E27FC236}">
                <a16:creationId xmlns:a16="http://schemas.microsoft.com/office/drawing/2014/main" id="{478F7538-1694-964B-B63F-E147ECA4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36433701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86B141-AC7F-41F5-9337-9F06FF2E899C}"/>
              </a:ext>
            </a:extLst>
          </p:cNvPr>
          <p:cNvSpPr>
            <a:spLocks noGrp="1"/>
          </p:cNvSpPr>
          <p:nvPr>
            <p:ph type="pic" idx="1"/>
          </p:nvPr>
        </p:nvSpPr>
        <p:spPr>
          <a:xfrm>
            <a:off x="5183188" y="2448164"/>
            <a:ext cx="6172200" cy="34128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A21C4A-7521-44F1-A773-9D89EC4EE90C}"/>
              </a:ext>
            </a:extLst>
          </p:cNvPr>
          <p:cNvSpPr>
            <a:spLocks noGrp="1"/>
          </p:cNvSpPr>
          <p:nvPr>
            <p:ph type="body" sz="half" idx="2"/>
          </p:nvPr>
        </p:nvSpPr>
        <p:spPr>
          <a:xfrm>
            <a:off x="839788" y="2456102"/>
            <a:ext cx="3932237" cy="3412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1">
            <a:extLst>
              <a:ext uri="{FF2B5EF4-FFF2-40B4-BE49-F238E27FC236}">
                <a16:creationId xmlns:a16="http://schemas.microsoft.com/office/drawing/2014/main" id="{40A4223B-D27A-0248-A7AD-978FFA038E81}"/>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6" name="Picture 5" descr="Shape, circle&#10;&#10;Description automatically generated">
            <a:extLst>
              <a:ext uri="{FF2B5EF4-FFF2-40B4-BE49-F238E27FC236}">
                <a16:creationId xmlns:a16="http://schemas.microsoft.com/office/drawing/2014/main" id="{6AEB1CE5-8190-5342-A95A-A535F95AD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7901288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438541-2265-47D7-BEC2-1B9916BD5DF8}"/>
              </a:ext>
            </a:extLst>
          </p:cNvPr>
          <p:cNvSpPr>
            <a:spLocks noGrp="1"/>
          </p:cNvSpPr>
          <p:nvPr>
            <p:ph type="title" orient="vert"/>
          </p:nvPr>
        </p:nvSpPr>
        <p:spPr>
          <a:xfrm>
            <a:off x="8484973" y="1820561"/>
            <a:ext cx="3152871" cy="2339547"/>
          </a:xfrm>
          <a:prstGeom prst="rect">
            <a:avLst/>
          </a:prstGeom>
        </p:spPr>
        <p:txBody>
          <a:bodyPr vert="horz" anchor="t"/>
          <a:lstStyle>
            <a:lvl1pPr algn="l">
              <a:defRPr/>
            </a:lvl1pPr>
          </a:lstStyle>
          <a:p>
            <a:r>
              <a:rPr lang="en-US"/>
              <a:t>Click to edit Master title style</a:t>
            </a:r>
          </a:p>
        </p:txBody>
      </p:sp>
      <p:sp>
        <p:nvSpPr>
          <p:cNvPr id="26" name="Picture Placeholder 25">
            <a:extLst>
              <a:ext uri="{FF2B5EF4-FFF2-40B4-BE49-F238E27FC236}">
                <a16:creationId xmlns:a16="http://schemas.microsoft.com/office/drawing/2014/main" id="{A49C5DA4-C2CF-4635-9CCF-08414E086F4A}"/>
              </a:ext>
            </a:extLst>
          </p:cNvPr>
          <p:cNvSpPr>
            <a:spLocks noGrp="1"/>
          </p:cNvSpPr>
          <p:nvPr>
            <p:ph type="pic" sz="quarter" idx="10"/>
          </p:nvPr>
        </p:nvSpPr>
        <p:spPr>
          <a:xfrm>
            <a:off x="561975" y="683741"/>
            <a:ext cx="7439025" cy="4893275"/>
          </a:xfrm>
        </p:spPr>
        <p:txBody>
          <a:bodyPr/>
          <a:lstStyle>
            <a:lvl1pPr>
              <a:buNone/>
              <a:defRPr/>
            </a:lvl1pPr>
          </a:lstStyle>
          <a:p>
            <a:r>
              <a:rPr lang="en-US"/>
              <a:t>Click icon to add picture</a:t>
            </a:r>
          </a:p>
        </p:txBody>
      </p:sp>
      <p:pic>
        <p:nvPicPr>
          <p:cNvPr id="4" name="Picture 3" descr="Shape, circle&#10;&#10;Description automatically generated">
            <a:extLst>
              <a:ext uri="{FF2B5EF4-FFF2-40B4-BE49-F238E27FC236}">
                <a16:creationId xmlns:a16="http://schemas.microsoft.com/office/drawing/2014/main" id="{35D0F7B8-45B9-2649-BA5E-5A6891B53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6759481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09ACA7-0676-C54F-B127-BE9E81077D46}"/>
              </a:ext>
            </a:extLst>
          </p:cNvPr>
          <p:cNvPicPr>
            <a:picLocks noChangeAspect="1"/>
          </p:cNvPicPr>
          <p:nvPr userDrawn="1"/>
        </p:nvPicPr>
        <p:blipFill>
          <a:blip r:embed="rId2">
            <a:alphaModFix/>
          </a:blip>
          <a:stretch>
            <a:fillRect/>
          </a:stretch>
        </p:blipFill>
        <p:spPr>
          <a:xfrm rot="19316351">
            <a:off x="5123214" y="-996471"/>
            <a:ext cx="9615231" cy="8329629"/>
          </a:xfrm>
          <a:prstGeom prst="rect">
            <a:avLst/>
          </a:prstGeom>
        </p:spPr>
      </p:pic>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1F0F87C1-B162-45ED-804C-5AB387D06F7F}"/>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0" name="Picture 9" descr="Shape, circle&#10;&#10;Description automatically generated">
            <a:extLst>
              <a:ext uri="{FF2B5EF4-FFF2-40B4-BE49-F238E27FC236}">
                <a16:creationId xmlns:a16="http://schemas.microsoft.com/office/drawing/2014/main" id="{C5EEA381-2351-4748-8584-62165C6B65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1004223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Title Only_blank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68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0FE6D61B-F3E5-1347-A851-31CFA86418C4}"/>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8" name="Picture 7" descr="Shape, circle&#10;&#10;Description automatically generated">
            <a:extLst>
              <a:ext uri="{FF2B5EF4-FFF2-40B4-BE49-F238E27FC236}">
                <a16:creationId xmlns:a16="http://schemas.microsoft.com/office/drawing/2014/main" id="{74F62C66-30B3-F54F-99C4-B97E8E9B9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1723948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Blank light curv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90EC5FD-5732-4852-84E1-1AEAEA662594}"/>
              </a:ext>
            </a:extLst>
          </p:cNvPr>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 name="Title 1">
            <a:extLst>
              <a:ext uri="{FF2B5EF4-FFF2-40B4-BE49-F238E27FC236}">
                <a16:creationId xmlns:a16="http://schemas.microsoft.com/office/drawing/2014/main" id="{CD0030E4-4FEE-4DEA-BD01-9EA749CFFCA9}"/>
              </a:ext>
            </a:extLst>
          </p:cNvPr>
          <p:cNvSpPr>
            <a:spLocks noGrp="1"/>
          </p:cNvSpPr>
          <p:nvPr>
            <p:ph type="title"/>
          </p:nvPr>
        </p:nvSpPr>
        <p:spPr>
          <a:xfrm>
            <a:off x="379170" y="338823"/>
            <a:ext cx="9406727" cy="573338"/>
          </a:xfrm>
          <a:prstGeom prst="rect">
            <a:avLst/>
          </a:prstGeom>
        </p:spPr>
        <p:txBody>
          <a:bodyPr/>
          <a:lstStyle/>
          <a:p>
            <a:r>
              <a:rPr lang="en-US"/>
              <a:t>Click to edit Master title style</a:t>
            </a:r>
          </a:p>
        </p:txBody>
      </p:sp>
      <p:pic>
        <p:nvPicPr>
          <p:cNvPr id="5" name="Picture 4" descr="Shape, circle&#10;&#10;Description automatically generated">
            <a:extLst>
              <a:ext uri="{FF2B5EF4-FFF2-40B4-BE49-F238E27FC236}">
                <a16:creationId xmlns:a16="http://schemas.microsoft.com/office/drawing/2014/main" id="{49E3AD81-E819-461E-A7C1-10A3BCDB1D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7497810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Blank light curv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90EC5FD-5732-4852-84E1-1AEAEA662594}"/>
              </a:ext>
            </a:extLst>
          </p:cNvPr>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 name="Title 1">
            <a:extLst>
              <a:ext uri="{FF2B5EF4-FFF2-40B4-BE49-F238E27FC236}">
                <a16:creationId xmlns:a16="http://schemas.microsoft.com/office/drawing/2014/main" id="{CD0030E4-4FEE-4DEA-BD01-9EA749CFFCA9}"/>
              </a:ext>
            </a:extLst>
          </p:cNvPr>
          <p:cNvSpPr>
            <a:spLocks noGrp="1"/>
          </p:cNvSpPr>
          <p:nvPr>
            <p:ph type="title"/>
          </p:nvPr>
        </p:nvSpPr>
        <p:spPr>
          <a:xfrm>
            <a:off x="379170" y="338823"/>
            <a:ext cx="9406727" cy="5733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554015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and Blank light curv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EC5FD-5732-4852-84E1-1AEAEA6625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2" name="Title 1">
            <a:extLst>
              <a:ext uri="{FF2B5EF4-FFF2-40B4-BE49-F238E27FC236}">
                <a16:creationId xmlns:a16="http://schemas.microsoft.com/office/drawing/2014/main" id="{CD0030E4-4FEE-4DEA-BD01-9EA749CFFCA9}"/>
              </a:ext>
            </a:extLst>
          </p:cNvPr>
          <p:cNvSpPr>
            <a:spLocks noGrp="1"/>
          </p:cNvSpPr>
          <p:nvPr>
            <p:ph type="title"/>
          </p:nvPr>
        </p:nvSpPr>
        <p:spPr>
          <a:xfrm>
            <a:off x="379170" y="338823"/>
            <a:ext cx="9406727" cy="573338"/>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1067010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itle Only_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FC4A08-0D55-ED40-8247-008ECCD45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9316351">
            <a:off x="5115719" y="-991653"/>
            <a:ext cx="9615231" cy="8319993"/>
          </a:xfrm>
          <a:prstGeom prst="rect">
            <a:avLst/>
          </a:prstGeom>
        </p:spPr>
      </p:pic>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A8DCBC14-FDB4-0440-922A-ED0AEAD47D6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8" name="Picture 7" descr="Shape, circle&#10;&#10;Description automatically generated">
            <a:extLst>
              <a:ext uri="{FF2B5EF4-FFF2-40B4-BE49-F238E27FC236}">
                <a16:creationId xmlns:a16="http://schemas.microsoft.com/office/drawing/2014/main" id="{A62B5965-8700-DF4C-8BD7-59F1B30596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7192581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9F21780E-C105-8640-A802-9C42B8050B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8947989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black Blank curv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3F98A-D1E1-4203-A367-B20EF21F072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B8468F47-5F01-4D11-8B6B-33F16A49D184}"/>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FE6BDEBC-4C54-1D47-8928-A3BF6F0B3E3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066F800C-CB9C-2B48-ACE1-30237BAC8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241733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D057F-2486-024D-9E9E-D7C99F0CA663}"/>
              </a:ext>
            </a:extLst>
          </p:cNvPr>
          <p:cNvPicPr>
            <a:picLocks noChangeAspect="1"/>
          </p:cNvPicPr>
          <p:nvPr userDrawn="1"/>
        </p:nvPicPr>
        <p:blipFill>
          <a:blip r:embed="rId2"/>
          <a:srcRect/>
          <a:stretch/>
        </p:blipFill>
        <p:spPr>
          <a:xfrm>
            <a:off x="-61546" y="-219808"/>
            <a:ext cx="12291646" cy="7139354"/>
          </a:xfrm>
          <a:prstGeom prst="rect">
            <a:avLst/>
          </a:prstGeom>
        </p:spPr>
      </p:pic>
      <p:sp>
        <p:nvSpPr>
          <p:cNvPr id="6" name="Lundi-inc.com">
            <a:extLst>
              <a:ext uri="{FF2B5EF4-FFF2-40B4-BE49-F238E27FC236}">
                <a16:creationId xmlns:a16="http://schemas.microsoft.com/office/drawing/2014/main" id="{6362CCFD-BD09-BB41-AB89-72AEA09C462B}"/>
              </a:ext>
            </a:extLst>
          </p:cNvPr>
          <p:cNvSpPr txBox="1"/>
          <p:nvPr userDrawn="1"/>
        </p:nvSpPr>
        <p:spPr>
          <a:xfrm>
            <a:off x="562708" y="6163638"/>
            <a:ext cx="5769208" cy="3093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8" name="Slide Number">
            <a:extLst>
              <a:ext uri="{FF2B5EF4-FFF2-40B4-BE49-F238E27FC236}">
                <a16:creationId xmlns:a16="http://schemas.microsoft.com/office/drawing/2014/main" id="{9E757F38-9EAC-9C41-8F07-FF5448630A40}"/>
              </a:ext>
            </a:extLst>
          </p:cNvPr>
          <p:cNvSpPr txBox="1">
            <a:spLocks/>
          </p:cNvSpPr>
          <p:nvPr userDrawn="1"/>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sp>
        <p:nvSpPr>
          <p:cNvPr id="11" name="Square">
            <a:extLst>
              <a:ext uri="{FF2B5EF4-FFF2-40B4-BE49-F238E27FC236}">
                <a16:creationId xmlns:a16="http://schemas.microsoft.com/office/drawing/2014/main" id="{98D1A88B-6417-FD4D-BFA9-0BA1653C3F5F}"/>
              </a:ext>
            </a:extLst>
          </p:cNvPr>
          <p:cNvSpPr/>
          <p:nvPr userDrawn="1"/>
        </p:nvSpPr>
        <p:spPr>
          <a:xfrm>
            <a:off x="554154" y="558179"/>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2" name="Content Placeholder 13">
            <a:extLst>
              <a:ext uri="{FF2B5EF4-FFF2-40B4-BE49-F238E27FC236}">
                <a16:creationId xmlns:a16="http://schemas.microsoft.com/office/drawing/2014/main" id="{D52556D2-AD71-A548-B515-FED5E8BC2E02}"/>
              </a:ext>
            </a:extLst>
          </p:cNvPr>
          <p:cNvSpPr>
            <a:spLocks noGrp="1"/>
          </p:cNvSpPr>
          <p:nvPr>
            <p:ph sz="quarter" idx="10"/>
          </p:nvPr>
        </p:nvSpPr>
        <p:spPr>
          <a:xfrm>
            <a:off x="934387" y="520704"/>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4" name="Graphic 13">
            <a:extLst>
              <a:ext uri="{FF2B5EF4-FFF2-40B4-BE49-F238E27FC236}">
                <a16:creationId xmlns:a16="http://schemas.microsoft.com/office/drawing/2014/main" id="{50EC4C1E-3DE1-2042-9224-31B1287135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32352815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E4CEAF-00CD-4D72-8EA8-102491CD03F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holding, male&#10;&#10;Description automatically generated">
            <a:extLst>
              <a:ext uri="{FF2B5EF4-FFF2-40B4-BE49-F238E27FC236}">
                <a16:creationId xmlns:a16="http://schemas.microsoft.com/office/drawing/2014/main" id="{4AE68A0E-4855-8A4D-A74B-549E5378A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474" y="663053"/>
            <a:ext cx="12192000" cy="6194947"/>
          </a:xfrm>
          <a:prstGeom prst="rect">
            <a:avLst/>
          </a:prstGeom>
        </p:spPr>
      </p:pic>
      <p:pic>
        <p:nvPicPr>
          <p:cNvPr id="12" name="Picture 11" descr="Shape, circle&#10;&#10;Description automatically generated">
            <a:extLst>
              <a:ext uri="{FF2B5EF4-FFF2-40B4-BE49-F238E27FC236}">
                <a16:creationId xmlns:a16="http://schemas.microsoft.com/office/drawing/2014/main" id="{68639F8F-3927-534F-9D7E-B35C33ECC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grpSp>
        <p:nvGrpSpPr>
          <p:cNvPr id="15" name="Group 14">
            <a:extLst>
              <a:ext uri="{FF2B5EF4-FFF2-40B4-BE49-F238E27FC236}">
                <a16:creationId xmlns:a16="http://schemas.microsoft.com/office/drawing/2014/main" id="{844F8DF4-CEF6-482C-A7AD-155E422F424D}"/>
              </a:ext>
            </a:extLst>
          </p:cNvPr>
          <p:cNvGrpSpPr/>
          <p:nvPr userDrawn="1"/>
        </p:nvGrpSpPr>
        <p:grpSpPr>
          <a:xfrm>
            <a:off x="6059721" y="4554507"/>
            <a:ext cx="6911668" cy="1217120"/>
            <a:chOff x="2211625" y="5827181"/>
            <a:chExt cx="6516810" cy="1147587"/>
          </a:xfrm>
        </p:grpSpPr>
        <p:sp>
          <p:nvSpPr>
            <p:cNvPr id="16" name="TextBox 15">
              <a:extLst>
                <a:ext uri="{FF2B5EF4-FFF2-40B4-BE49-F238E27FC236}">
                  <a16:creationId xmlns:a16="http://schemas.microsoft.com/office/drawing/2014/main" id="{AC413C19-6094-464C-8FA2-B2D39D8264C9}"/>
                </a:ext>
              </a:extLst>
            </p:cNvPr>
            <p:cNvSpPr txBox="1"/>
            <p:nvPr userDrawn="1"/>
          </p:nvSpPr>
          <p:spPr>
            <a:xfrm>
              <a:off x="2804941" y="6216309"/>
              <a:ext cx="5923494" cy="3482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7" name="Graphic 16">
              <a:extLst>
                <a:ext uri="{FF2B5EF4-FFF2-40B4-BE49-F238E27FC236}">
                  <a16:creationId xmlns:a16="http://schemas.microsoft.com/office/drawing/2014/main" id="{0E633C6E-2599-4620-87E1-9B9E80B3BCA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504777581"/>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picture containing person, holding, male&#10;&#10;Description automatically generated">
            <a:extLst>
              <a:ext uri="{FF2B5EF4-FFF2-40B4-BE49-F238E27FC236}">
                <a16:creationId xmlns:a16="http://schemas.microsoft.com/office/drawing/2014/main" id="{4AE68A0E-4855-8A4D-A74B-549E5378A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474" y="663053"/>
            <a:ext cx="12192000" cy="6194947"/>
          </a:xfrm>
          <a:prstGeom prst="rect">
            <a:avLst/>
          </a:prstGeom>
        </p:spPr>
      </p:pic>
      <p:grpSp>
        <p:nvGrpSpPr>
          <p:cNvPr id="8" name="Group 7">
            <a:extLst>
              <a:ext uri="{FF2B5EF4-FFF2-40B4-BE49-F238E27FC236}">
                <a16:creationId xmlns:a16="http://schemas.microsoft.com/office/drawing/2014/main" id="{F6EB6E11-BDCF-4F16-B2E4-71419B1934FD}"/>
              </a:ext>
            </a:extLst>
          </p:cNvPr>
          <p:cNvGrpSpPr/>
          <p:nvPr userDrawn="1"/>
        </p:nvGrpSpPr>
        <p:grpSpPr>
          <a:xfrm>
            <a:off x="6059721" y="4554507"/>
            <a:ext cx="6911668" cy="1217120"/>
            <a:chOff x="2211625" y="5827181"/>
            <a:chExt cx="6516810" cy="1147587"/>
          </a:xfrm>
        </p:grpSpPr>
        <p:sp>
          <p:nvSpPr>
            <p:cNvPr id="13" name="TextBox 12">
              <a:extLst>
                <a:ext uri="{FF2B5EF4-FFF2-40B4-BE49-F238E27FC236}">
                  <a16:creationId xmlns:a16="http://schemas.microsoft.com/office/drawing/2014/main" id="{4D754D76-5B61-4525-B0EB-F423BC44B927}"/>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4" name="Graphic 13">
              <a:extLst>
                <a:ext uri="{FF2B5EF4-FFF2-40B4-BE49-F238E27FC236}">
                  <a16:creationId xmlns:a16="http://schemas.microsoft.com/office/drawing/2014/main" id="{0001A860-8C2D-44A7-AE54-A81B69A18211}"/>
                </a:ext>
              </a:extLst>
            </p:cNvPr>
            <p:cNvPicPr>
              <a:picLocks noChangeAspect="1"/>
            </p:cNvPicPr>
            <p:nvPr userDrawn="1"/>
          </p:nvPicPr>
          <p:blipFill>
            <a:blip r:embed="rId3">
              <a:alphaModFix amt="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1625" y="5827181"/>
              <a:ext cx="4148106" cy="1147587"/>
            </a:xfrm>
            <a:prstGeom prst="rect">
              <a:avLst/>
            </a:prstGeom>
          </p:spPr>
        </p:pic>
      </p:grpSp>
      <p:pic>
        <p:nvPicPr>
          <p:cNvPr id="4" name="Picture 3">
            <a:extLst>
              <a:ext uri="{FF2B5EF4-FFF2-40B4-BE49-F238E27FC236}">
                <a16:creationId xmlns:a16="http://schemas.microsoft.com/office/drawing/2014/main" id="{76559A33-FAA2-4AAA-BD1B-2FE539A591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78850" y="258220"/>
            <a:ext cx="1780887" cy="568340"/>
          </a:xfrm>
          <a:prstGeom prst="rect">
            <a:avLst/>
          </a:prstGeom>
        </p:spPr>
      </p:pic>
    </p:spTree>
    <p:extLst>
      <p:ext uri="{BB962C8B-B14F-4D97-AF65-F5344CB8AC3E}">
        <p14:creationId xmlns:p14="http://schemas.microsoft.com/office/powerpoint/2010/main" val="40515407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black Blank curv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3F98A-D1E1-4203-A367-B20EF21F072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5A6596C9-124A-444A-9616-807144D643A5}"/>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10" name="Slide Number">
            <a:extLst>
              <a:ext uri="{FF2B5EF4-FFF2-40B4-BE49-F238E27FC236}">
                <a16:creationId xmlns:a16="http://schemas.microsoft.com/office/drawing/2014/main" id="{B8468F47-5F01-4D11-8B6B-33F16A49D184}"/>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FE6BDEBC-4C54-1D47-8928-A3BF6F0B3E3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066F800C-CB9C-2B48-ACE1-30237BAC8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2573497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3B63D-DE7F-4379-83B3-27E2F3AD97CC}"/>
              </a:ext>
            </a:extLst>
          </p:cNvPr>
          <p:cNvSpPr/>
          <p:nvPr userDrawn="1"/>
        </p:nvSpPr>
        <p:spPr>
          <a:xfrm>
            <a:off x="0" y="5936127"/>
            <a:ext cx="12192000" cy="9233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j-lt"/>
                <a:ea typeface="Work Sans Regular"/>
                <a:cs typeface="Work Sans Regular"/>
                <a:sym typeface="Work Sans Regular"/>
              </a:rPr>
              <a:t>book a </a:t>
            </a:r>
            <a:r>
              <a:rPr lang="en-US" sz="2400" b="1">
                <a:solidFill>
                  <a:schemeClr val="tx1"/>
                </a:solidFill>
                <a:latin typeface="+mj-lt"/>
                <a:ea typeface="Work Sans Regular"/>
                <a:cs typeface="Work Sans Regular"/>
                <a:sym typeface="Work Sans Regular"/>
              </a:rPr>
              <a:t>free</a:t>
            </a:r>
            <a:r>
              <a:rPr lang="en-US" sz="2400">
                <a:solidFill>
                  <a:schemeClr val="tx1"/>
                </a:solidFill>
                <a:latin typeface="+mj-lt"/>
                <a:ea typeface="Work Sans Regular"/>
                <a:cs typeface="Work Sans Regular"/>
                <a:sym typeface="Work Sans Regular"/>
              </a:rPr>
              <a:t> demo</a:t>
            </a:r>
            <a:endParaRPr lang="en-US" sz="2400">
              <a:solidFill>
                <a:schemeClr val="tx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51" y="5641324"/>
            <a:ext cx="7298723" cy="1104020"/>
          </a:xfrm>
          <a:prstGeom prst="rect">
            <a:avLst/>
          </a:prstGeom>
          <a:noFill/>
        </p:spPr>
        <p:txBody>
          <a:bodyPr wrap="square" lIns="0" tIns="0" rIns="0" bIns="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tx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Work Sans"/>
                <a:cs typeface="Work Sans"/>
                <a:sym typeface="Work Sans"/>
              </a:rPr>
              <a:t>+1 866-ARITIZE</a:t>
            </a:r>
            <a:r>
              <a:rPr lang="en-CA" sz="900">
                <a:solidFill>
                  <a:schemeClr val="tx1"/>
                </a:solidFill>
                <a:latin typeface="+mn-lt"/>
              </a:rPr>
              <a:t> |</a:t>
            </a:r>
            <a:r>
              <a:rPr lang="en-US" sz="900">
                <a:solidFill>
                  <a:schemeClr val="tx1"/>
                </a:solidFill>
                <a:latin typeface="+mn-lt"/>
                <a:ea typeface="Work Sans"/>
                <a:cs typeface="Work Sans"/>
                <a:sym typeface="Work Sans"/>
              </a:rPr>
              <a:t> </a:t>
            </a:r>
            <a:r>
              <a:rPr lang="en-US" sz="900" u="none">
                <a:solidFill>
                  <a:schemeClr val="tx1"/>
                </a:solidFill>
                <a:latin typeface="+mn-lt"/>
                <a:ea typeface="Work Sans"/>
                <a:cs typeface="Work Sans"/>
                <a:sym typeface="Work Sans"/>
                <a:hlinkClick r:id="rId2"/>
              </a:rPr>
              <a:t>info@nextechar.com</a:t>
            </a:r>
            <a:r>
              <a:rPr lang="en-CA" sz="900" u="none">
                <a:solidFill>
                  <a:schemeClr val="tx1"/>
                </a:solidFill>
                <a:latin typeface="+mn-lt"/>
              </a:rPr>
              <a:t> </a:t>
            </a:r>
            <a:r>
              <a:rPr lang="en-CA" sz="900">
                <a:solidFill>
                  <a:schemeClr val="tx1"/>
                </a:solidFill>
                <a:latin typeface="+mn-lt"/>
              </a:rPr>
              <a:t>|</a:t>
            </a:r>
            <a:r>
              <a:rPr lang="en-US" sz="900">
                <a:solidFill>
                  <a:schemeClr val="tx1"/>
                </a:solidFill>
                <a:latin typeface="+mn-lt"/>
                <a:ea typeface="Work Sans"/>
                <a:cs typeface="Work Sans"/>
                <a:sym typeface="Work Sans"/>
              </a:rPr>
              <a:t> </a:t>
            </a:r>
            <a:r>
              <a:rPr lang="en-US" sz="900" u="sng">
                <a:solidFill>
                  <a:schemeClr val="tx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tx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tx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tx1"/>
              </a:solidFill>
              <a:latin typeface="+mn-lt"/>
            </a:endParaRPr>
          </a:p>
          <a:p>
            <a:pPr marL="0" marR="0" lvl="0" indent="0" algn="r" defTabSz="1218911" rtl="0" eaLnBrk="1" fontAlgn="auto" latinLnBrk="0" hangingPunct="0">
              <a:lnSpc>
                <a:spcPct val="150000"/>
              </a:lnSpc>
              <a:spcBef>
                <a:spcPts val="2251"/>
              </a:spcBef>
              <a:spcAft>
                <a:spcPts val="0"/>
              </a:spcAft>
              <a:buClrTx/>
              <a:buSzTx/>
              <a:buFontTx/>
              <a:buNone/>
              <a:tabLst/>
              <a:defRPr/>
            </a:pPr>
            <a:r>
              <a:rPr lang="en-US" sz="900" err="1">
                <a:solidFill>
                  <a:schemeClr val="tx1">
                    <a:lumMod val="65000"/>
                    <a:lumOff val="35000"/>
                  </a:schemeClr>
                </a:solidFill>
                <a:latin typeface="Museo Sans 300" panose="02000000000000000000" pitchFamily="50" charset="0"/>
              </a:rPr>
              <a:t>Nextech</a:t>
            </a:r>
            <a:r>
              <a:rPr lang="en-US" sz="900" b="0" i="0">
                <a:solidFill>
                  <a:schemeClr val="tx1">
                    <a:lumMod val="65000"/>
                    <a:lumOff val="35000"/>
                  </a:schemeClr>
                </a:solidFill>
                <a:latin typeface="Museo Sans 300" panose="02000000000000000000" pitchFamily="50" charset="0"/>
                <a:cs typeface="Gotham Medium" pitchFamily="2" charset="0"/>
              </a:rPr>
              <a:t> AR Solutions </a:t>
            </a:r>
            <a:r>
              <a:rPr lang="en-US" sz="900">
                <a:solidFill>
                  <a:schemeClr val="tx1">
                    <a:lumMod val="65000"/>
                    <a:lumOff val="35000"/>
                  </a:schemeClr>
                </a:solidFill>
                <a:latin typeface="Museo Sans 300" panose="02000000000000000000" pitchFamily="50" charset="0"/>
                <a:cs typeface="Gotham Medium" pitchFamily="2" charset="0"/>
              </a:rPr>
              <a:t>Corp</a:t>
            </a:r>
            <a:r>
              <a:rPr lang="en-US" sz="900" b="0" i="0">
                <a:solidFill>
                  <a:schemeClr val="tx1">
                    <a:lumMod val="65000"/>
                    <a:lumOff val="35000"/>
                  </a:schemeClr>
                </a:solidFill>
                <a:latin typeface="Museo Sans 300" panose="02000000000000000000" pitchFamily="50" charset="0"/>
                <a:cs typeface="Gotham Medium" pitchFamily="2" charset="0"/>
              </a:rPr>
              <a:t>. © 2021 | All Rights Reserved | (NEO: NTAR.NE) (OTC: NEXCF) (CSE: NTAR)</a:t>
            </a: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08689" y="2799006"/>
            <a:ext cx="6096000" cy="923330"/>
          </a:xfrm>
          <a:prstGeom prst="rect">
            <a:avLst/>
          </a:prstGeom>
          <a:noFill/>
        </p:spPr>
        <p:txBody>
          <a:bodyPr wrap="square">
            <a:spAutoFit/>
          </a:bodyPr>
          <a:lstStyle/>
          <a:p>
            <a:pPr algn="ctr"/>
            <a:r>
              <a:rPr lang="en-US" sz="5400" b="1" cap="none">
                <a:solidFill>
                  <a:schemeClr val="tx1"/>
                </a:solidFill>
                <a:latin typeface="+mj-lt"/>
              </a:rPr>
              <a:t>Thank</a:t>
            </a:r>
            <a:r>
              <a:rPr lang="en-US" sz="5400" cap="none">
                <a:solidFill>
                  <a:schemeClr val="tx1"/>
                </a:solidFill>
                <a:latin typeface="+mj-lt"/>
              </a:rPr>
              <a:t> you!</a:t>
            </a:r>
            <a:endParaRPr lang="en-US" sz="5400">
              <a:solidFill>
                <a:schemeClr val="tx1"/>
              </a:solidFill>
            </a:endParaRPr>
          </a:p>
        </p:txBody>
      </p:sp>
      <p:pic>
        <p:nvPicPr>
          <p:cNvPr id="12" name="Picture 11">
            <a:extLst>
              <a:ext uri="{FF2B5EF4-FFF2-40B4-BE49-F238E27FC236}">
                <a16:creationId xmlns:a16="http://schemas.microsoft.com/office/drawing/2014/main" id="{55896B3D-0BFC-DB41-B2A8-911B3DB5E1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217" t="-7096" r="6782" b="1"/>
          <a:stretch/>
        </p:blipFill>
        <p:spPr>
          <a:xfrm>
            <a:off x="0" y="132828"/>
            <a:ext cx="5808689" cy="6725172"/>
          </a:xfrm>
          <a:prstGeom prst="rect">
            <a:avLst/>
          </a:prstGeom>
        </p:spPr>
      </p:pic>
      <p:pic>
        <p:nvPicPr>
          <p:cNvPr id="8" name="Graphic 9">
            <a:extLst>
              <a:ext uri="{FF2B5EF4-FFF2-40B4-BE49-F238E27FC236}">
                <a16:creationId xmlns:a16="http://schemas.microsoft.com/office/drawing/2014/main" id="{CB78F2D4-EB5C-C64A-9751-AA67D766364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spTree>
    <p:extLst>
      <p:ext uri="{BB962C8B-B14F-4D97-AF65-F5344CB8AC3E}">
        <p14:creationId xmlns:p14="http://schemas.microsoft.com/office/powerpoint/2010/main" val="91885089"/>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HANK YOU">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BAE824-924B-494E-B861-5BC7E1727D2A}"/>
              </a:ext>
            </a:extLst>
          </p:cNvPr>
          <p:cNvSpPr/>
          <p:nvPr userDrawn="1"/>
        </p:nvSpPr>
        <p:spPr>
          <a:xfrm>
            <a:off x="9533860" y="120502"/>
            <a:ext cx="2445489" cy="101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93B63D-DE7F-4379-83B3-27E2F3AD97CC}"/>
              </a:ext>
            </a:extLst>
          </p:cNvPr>
          <p:cNvSpPr/>
          <p:nvPr userDrawn="1"/>
        </p:nvSpPr>
        <p:spPr>
          <a:xfrm>
            <a:off x="0" y="5936127"/>
            <a:ext cx="12192000" cy="9233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j-lt"/>
                <a:ea typeface="Work Sans Regular"/>
                <a:cs typeface="Work Sans Regular"/>
                <a:sym typeface="Work Sans Regular"/>
              </a:rPr>
              <a:t>book a </a:t>
            </a:r>
            <a:r>
              <a:rPr lang="en-US" sz="2400" b="1">
                <a:solidFill>
                  <a:schemeClr val="tx1"/>
                </a:solidFill>
                <a:latin typeface="+mj-lt"/>
                <a:ea typeface="Work Sans Regular"/>
                <a:cs typeface="Work Sans Regular"/>
                <a:sym typeface="Work Sans Regular"/>
              </a:rPr>
              <a:t>free</a:t>
            </a:r>
            <a:r>
              <a:rPr lang="en-US" sz="2400">
                <a:solidFill>
                  <a:schemeClr val="tx1"/>
                </a:solidFill>
                <a:latin typeface="+mj-lt"/>
                <a:ea typeface="Work Sans Regular"/>
                <a:cs typeface="Work Sans Regular"/>
                <a:sym typeface="Work Sans Regular"/>
              </a:rPr>
              <a:t> demo</a:t>
            </a:r>
            <a:endParaRPr lang="en-US" sz="2400">
              <a:solidFill>
                <a:schemeClr val="tx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51" y="5641324"/>
            <a:ext cx="7298723" cy="1104020"/>
          </a:xfrm>
          <a:prstGeom prst="rect">
            <a:avLst/>
          </a:prstGeom>
          <a:noFill/>
        </p:spPr>
        <p:txBody>
          <a:bodyPr wrap="square" lIns="0" tIns="0" rIns="0" bIns="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tx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Work Sans"/>
                <a:cs typeface="Work Sans"/>
                <a:sym typeface="Work Sans"/>
              </a:rPr>
              <a:t>+1 866-ARITIZE</a:t>
            </a:r>
            <a:r>
              <a:rPr lang="en-CA" sz="900">
                <a:solidFill>
                  <a:schemeClr val="tx1"/>
                </a:solidFill>
                <a:latin typeface="+mn-lt"/>
              </a:rPr>
              <a:t> |</a:t>
            </a:r>
            <a:r>
              <a:rPr lang="en-US" sz="900">
                <a:solidFill>
                  <a:schemeClr val="tx1"/>
                </a:solidFill>
                <a:latin typeface="+mn-lt"/>
                <a:ea typeface="Work Sans"/>
                <a:cs typeface="Work Sans"/>
                <a:sym typeface="Work Sans"/>
              </a:rPr>
              <a:t> </a:t>
            </a:r>
            <a:r>
              <a:rPr lang="en-US" sz="900" u="none">
                <a:solidFill>
                  <a:schemeClr val="tx1"/>
                </a:solidFill>
                <a:latin typeface="+mn-lt"/>
                <a:ea typeface="Work Sans"/>
                <a:cs typeface="Work Sans"/>
                <a:sym typeface="Work Sans"/>
                <a:hlinkClick r:id="rId2"/>
              </a:rPr>
              <a:t>info@nextechar.com</a:t>
            </a:r>
            <a:r>
              <a:rPr lang="en-CA" sz="900" u="none">
                <a:solidFill>
                  <a:schemeClr val="tx1"/>
                </a:solidFill>
                <a:latin typeface="+mn-lt"/>
              </a:rPr>
              <a:t> </a:t>
            </a:r>
            <a:r>
              <a:rPr lang="en-CA" sz="900">
                <a:solidFill>
                  <a:schemeClr val="tx1"/>
                </a:solidFill>
                <a:latin typeface="+mn-lt"/>
              </a:rPr>
              <a:t>|</a:t>
            </a:r>
            <a:r>
              <a:rPr lang="en-US" sz="900">
                <a:solidFill>
                  <a:schemeClr val="tx1"/>
                </a:solidFill>
                <a:latin typeface="+mn-lt"/>
                <a:ea typeface="Work Sans"/>
                <a:cs typeface="Work Sans"/>
                <a:sym typeface="Work Sans"/>
              </a:rPr>
              <a:t> </a:t>
            </a:r>
            <a:r>
              <a:rPr lang="en-US" sz="900" u="sng">
                <a:solidFill>
                  <a:schemeClr val="tx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tx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tx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tx1"/>
              </a:solidFill>
              <a:latin typeface="+mn-lt"/>
            </a:endParaRPr>
          </a:p>
          <a:p>
            <a:pPr marL="0" marR="0" lvl="0" indent="0" algn="r" defTabSz="1218911" rtl="0" eaLnBrk="1" fontAlgn="auto" latinLnBrk="0" hangingPunct="0">
              <a:lnSpc>
                <a:spcPct val="150000"/>
              </a:lnSpc>
              <a:spcBef>
                <a:spcPts val="2251"/>
              </a:spcBef>
              <a:spcAft>
                <a:spcPts val="0"/>
              </a:spcAft>
              <a:buClrTx/>
              <a:buSzTx/>
              <a:buFontTx/>
              <a:buNone/>
              <a:tabLst/>
              <a:defRPr/>
            </a:pPr>
            <a:r>
              <a:rPr lang="en-US" sz="900" err="1">
                <a:solidFill>
                  <a:schemeClr val="tx1">
                    <a:lumMod val="65000"/>
                    <a:lumOff val="35000"/>
                  </a:schemeClr>
                </a:solidFill>
                <a:latin typeface="Museo Sans 300" panose="02000000000000000000" pitchFamily="50" charset="0"/>
              </a:rPr>
              <a:t>Nextech</a:t>
            </a:r>
            <a:r>
              <a:rPr lang="en-US" sz="900" b="0" i="0">
                <a:solidFill>
                  <a:schemeClr val="tx1">
                    <a:lumMod val="65000"/>
                    <a:lumOff val="35000"/>
                  </a:schemeClr>
                </a:solidFill>
                <a:latin typeface="Museo Sans 300" panose="02000000000000000000" pitchFamily="50" charset="0"/>
                <a:cs typeface="Gotham Medium" pitchFamily="2" charset="0"/>
              </a:rPr>
              <a:t> AR Solutions </a:t>
            </a:r>
            <a:r>
              <a:rPr lang="en-US" sz="900">
                <a:solidFill>
                  <a:schemeClr val="tx1">
                    <a:lumMod val="65000"/>
                    <a:lumOff val="35000"/>
                  </a:schemeClr>
                </a:solidFill>
                <a:latin typeface="Museo Sans 300" panose="02000000000000000000" pitchFamily="50" charset="0"/>
                <a:cs typeface="Gotham Medium" pitchFamily="2" charset="0"/>
              </a:rPr>
              <a:t>Corp</a:t>
            </a:r>
            <a:r>
              <a:rPr lang="en-US" sz="900" b="0" i="0">
                <a:solidFill>
                  <a:schemeClr val="tx1">
                    <a:lumMod val="65000"/>
                    <a:lumOff val="35000"/>
                  </a:schemeClr>
                </a:solidFill>
                <a:latin typeface="Museo Sans 300" panose="02000000000000000000" pitchFamily="50" charset="0"/>
                <a:cs typeface="Gotham Medium" pitchFamily="2" charset="0"/>
              </a:rPr>
              <a:t>. © 2021 | All Rights Reserved | (NEO: NTAR.NE) (OTC: NEXCF) (CSE: NTAR)</a:t>
            </a: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15893" y="2799006"/>
            <a:ext cx="6096000" cy="923330"/>
          </a:xfrm>
          <a:prstGeom prst="rect">
            <a:avLst/>
          </a:prstGeom>
          <a:noFill/>
        </p:spPr>
        <p:txBody>
          <a:bodyPr wrap="square">
            <a:spAutoFit/>
          </a:bodyPr>
          <a:lstStyle/>
          <a:p>
            <a:pPr algn="ctr"/>
            <a:r>
              <a:rPr lang="en-US" sz="5400" b="1" cap="none">
                <a:solidFill>
                  <a:schemeClr val="tx1"/>
                </a:solidFill>
                <a:latin typeface="+mj-lt"/>
              </a:rPr>
              <a:t>Thank</a:t>
            </a:r>
            <a:r>
              <a:rPr lang="en-US" sz="5400" cap="none">
                <a:solidFill>
                  <a:schemeClr val="tx1"/>
                </a:solidFill>
                <a:latin typeface="+mj-lt"/>
              </a:rPr>
              <a:t> you!</a:t>
            </a:r>
            <a:endParaRPr lang="en-US" sz="5400">
              <a:solidFill>
                <a:schemeClr val="tx1"/>
              </a:solidFill>
            </a:endParaRPr>
          </a:p>
        </p:txBody>
      </p:sp>
      <p:pic>
        <p:nvPicPr>
          <p:cNvPr id="5" name="Picture 4" descr="A person dancing on a stage&#10;&#10;Description automatically generated with medium confidence">
            <a:extLst>
              <a:ext uri="{FF2B5EF4-FFF2-40B4-BE49-F238E27FC236}">
                <a16:creationId xmlns:a16="http://schemas.microsoft.com/office/drawing/2014/main" id="{327DA242-9D7A-4032-8BB7-4881433136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16"/>
          <a:stretch/>
        </p:blipFill>
        <p:spPr>
          <a:xfrm>
            <a:off x="0" y="647952"/>
            <a:ext cx="6389230" cy="6210048"/>
          </a:xfrm>
          <a:prstGeom prst="rect">
            <a:avLst/>
          </a:prstGeom>
        </p:spPr>
      </p:pic>
      <p:pic>
        <p:nvPicPr>
          <p:cNvPr id="11" name="Graphic 9">
            <a:extLst>
              <a:ext uri="{FF2B5EF4-FFF2-40B4-BE49-F238E27FC236}">
                <a16:creationId xmlns:a16="http://schemas.microsoft.com/office/drawing/2014/main" id="{943A84B8-484B-3742-9FA7-3D4420C3558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spTree>
    <p:extLst>
      <p:ext uri="{BB962C8B-B14F-4D97-AF65-F5344CB8AC3E}">
        <p14:creationId xmlns:p14="http://schemas.microsoft.com/office/powerpoint/2010/main" val="1441010355"/>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mj-lt"/>
                <a:ea typeface="Work Sans Regular"/>
                <a:cs typeface="Work Sans Regular"/>
                <a:sym typeface="Work Sans Regular"/>
              </a:rPr>
              <a:t>book a </a:t>
            </a:r>
            <a:r>
              <a:rPr lang="en-US" sz="2400" b="1">
                <a:solidFill>
                  <a:schemeClr val="bg1"/>
                </a:solidFill>
                <a:latin typeface="+mj-lt"/>
                <a:ea typeface="Work Sans Regular"/>
                <a:cs typeface="Work Sans Regular"/>
                <a:sym typeface="Work Sans Regular"/>
              </a:rPr>
              <a:t>free</a:t>
            </a:r>
            <a:r>
              <a:rPr lang="en-US" sz="2400">
                <a:solidFill>
                  <a:schemeClr val="bg1"/>
                </a:solidFill>
                <a:latin typeface="+mj-lt"/>
                <a:ea typeface="Work Sans Regular"/>
                <a:cs typeface="Work Sans Regular"/>
                <a:sym typeface="Work Sans Regular"/>
              </a:rPr>
              <a:t> demo</a:t>
            </a:r>
            <a:endParaRPr lang="en-US" sz="2400">
              <a:solidFill>
                <a:schemeClr val="bg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49" y="5629312"/>
            <a:ext cx="7298723" cy="1104020"/>
          </a:xfrm>
          <a:prstGeom prst="rect">
            <a:avLst/>
          </a:prstGeom>
          <a:noFill/>
        </p:spPr>
        <p:txBody>
          <a:bodyPr wrap="square" lIns="0" tIns="0" rIns="0" bIns="0">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bg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mn-lt"/>
                <a:ea typeface="Work Sans"/>
                <a:cs typeface="Work Sans"/>
                <a:sym typeface="Work Sans"/>
              </a:rPr>
              <a:t>+1 866-ARITIZE</a:t>
            </a:r>
            <a:r>
              <a:rPr lang="en-CA" sz="900">
                <a:solidFill>
                  <a:schemeClr val="bg1"/>
                </a:solidFill>
                <a:latin typeface="+mn-lt"/>
              </a:rPr>
              <a:t> |</a:t>
            </a:r>
            <a:r>
              <a:rPr lang="en-US" sz="900">
                <a:solidFill>
                  <a:schemeClr val="bg1"/>
                </a:solidFill>
                <a:latin typeface="+mn-lt"/>
                <a:ea typeface="Work Sans"/>
                <a:cs typeface="Work Sans"/>
                <a:sym typeface="Work Sans"/>
              </a:rPr>
              <a:t> </a:t>
            </a:r>
            <a:r>
              <a:rPr lang="en-US" sz="900" u="none">
                <a:solidFill>
                  <a:schemeClr val="bg1"/>
                </a:solidFill>
                <a:latin typeface="+mn-lt"/>
                <a:ea typeface="Work Sans"/>
                <a:cs typeface="Work Sans"/>
                <a:sym typeface="Work Sans"/>
                <a:hlinkClick r:id="rId2">
                  <a:extLst>
                    <a:ext uri="{A12FA001-AC4F-418D-AE19-62706E023703}">
                      <ahyp:hlinkClr xmlns:ahyp="http://schemas.microsoft.com/office/drawing/2018/hyperlinkcolor" val="tx"/>
                    </a:ext>
                  </a:extLst>
                </a:hlinkClick>
              </a:rPr>
              <a:t>info@nextechar.com</a:t>
            </a:r>
            <a:r>
              <a:rPr lang="en-CA" sz="900" u="none">
                <a:solidFill>
                  <a:schemeClr val="bg1"/>
                </a:solidFill>
                <a:latin typeface="+mn-lt"/>
              </a:rPr>
              <a:t> </a:t>
            </a:r>
            <a:r>
              <a:rPr lang="en-CA" sz="900">
                <a:solidFill>
                  <a:schemeClr val="bg1"/>
                </a:solidFill>
                <a:latin typeface="+mn-lt"/>
              </a:rPr>
              <a:t>|</a:t>
            </a:r>
            <a:r>
              <a:rPr lang="en-US" sz="900">
                <a:solidFill>
                  <a:schemeClr val="bg1"/>
                </a:solidFill>
                <a:latin typeface="+mn-lt"/>
                <a:ea typeface="Work Sans"/>
                <a:cs typeface="Work Sans"/>
                <a:sym typeface="Work Sans"/>
              </a:rPr>
              <a:t> </a:t>
            </a:r>
            <a:r>
              <a:rPr lang="en-US" sz="900" u="sng">
                <a:solidFill>
                  <a:schemeClr val="bg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bg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bg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bg1"/>
              </a:solidFill>
              <a:latin typeface="+mn-lt"/>
            </a:endParaRPr>
          </a:p>
          <a:p>
            <a:pPr marL="0" marR="0" lvl="0" indent="0" algn="r" defTabSz="1218911" rtl="0" eaLnBrk="1" fontAlgn="auto" latinLnBrk="0" hangingPunct="0">
              <a:lnSpc>
                <a:spcPct val="150000"/>
              </a:lnSpc>
              <a:spcBef>
                <a:spcPts val="2251"/>
              </a:spcBef>
              <a:spcAft>
                <a:spcPts val="0"/>
              </a:spcAft>
              <a:buClrTx/>
              <a:buSzTx/>
              <a:buFontTx/>
              <a:buNone/>
              <a:tabLst/>
              <a:defRPr/>
            </a:pPr>
            <a:r>
              <a:rPr lang="en-US" sz="900" err="1">
                <a:solidFill>
                  <a:schemeClr val="bg1"/>
                </a:solidFill>
                <a:latin typeface="Museo Sans 300" panose="02000000000000000000" pitchFamily="50" charset="0"/>
              </a:rPr>
              <a:t>Nextech</a:t>
            </a:r>
            <a:r>
              <a:rPr lang="en-US" sz="900" b="0" i="0">
                <a:solidFill>
                  <a:schemeClr val="bg1"/>
                </a:solidFill>
                <a:latin typeface="Museo Sans 300" panose="02000000000000000000" pitchFamily="50" charset="0"/>
                <a:cs typeface="Gotham Medium" pitchFamily="2" charset="0"/>
              </a:rPr>
              <a:t> AR Solutions </a:t>
            </a:r>
            <a:r>
              <a:rPr lang="en-US" sz="900">
                <a:solidFill>
                  <a:schemeClr val="bg1"/>
                </a:solidFill>
                <a:latin typeface="Museo Sans 300" panose="02000000000000000000" pitchFamily="50" charset="0"/>
                <a:cs typeface="Gotham Medium" pitchFamily="2" charset="0"/>
              </a:rPr>
              <a:t>Corp</a:t>
            </a:r>
            <a:r>
              <a:rPr lang="en-US" sz="900" b="0" i="0">
                <a:solidFill>
                  <a:schemeClr val="bg1"/>
                </a:solidFill>
                <a:latin typeface="Museo Sans 300" panose="02000000000000000000" pitchFamily="50" charset="0"/>
                <a:cs typeface="Gotham Medium" pitchFamily="2" charset="0"/>
              </a:rPr>
              <a:t>. © 2021 | All Rights Reserved | (NEO: NTAR.NE) (OTC: NEXCF) (CSE: NTAR)</a:t>
            </a: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68069" y="2799006"/>
            <a:ext cx="6096000" cy="923330"/>
          </a:xfrm>
          <a:prstGeom prst="rect">
            <a:avLst/>
          </a:prstGeom>
          <a:noFill/>
        </p:spPr>
        <p:txBody>
          <a:bodyPr wrap="square">
            <a:spAutoFit/>
          </a:bodyPr>
          <a:lstStyle/>
          <a:p>
            <a:pPr algn="ctr"/>
            <a:r>
              <a:rPr lang="en-US" sz="5400" b="1" cap="none">
                <a:solidFill>
                  <a:schemeClr val="bg1"/>
                </a:solidFill>
                <a:latin typeface="+mj-lt"/>
              </a:rPr>
              <a:t>Thank</a:t>
            </a:r>
            <a:r>
              <a:rPr lang="en-US" sz="5400" cap="none">
                <a:solidFill>
                  <a:schemeClr val="bg1"/>
                </a:solidFill>
                <a:latin typeface="+mj-lt"/>
              </a:rPr>
              <a:t> you!</a:t>
            </a:r>
            <a:endParaRPr lang="en-US" sz="5400">
              <a:solidFill>
                <a:schemeClr val="bg1"/>
              </a:solidFill>
            </a:endParaRPr>
          </a:p>
        </p:txBody>
      </p:sp>
      <p:pic>
        <p:nvPicPr>
          <p:cNvPr id="3" name="Picture 2">
            <a:extLst>
              <a:ext uri="{FF2B5EF4-FFF2-40B4-BE49-F238E27FC236}">
                <a16:creationId xmlns:a16="http://schemas.microsoft.com/office/drawing/2014/main" id="{977634EC-27F8-47C3-98B9-A4628C2CC4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103"/>
          <a:stretch/>
        </p:blipFill>
        <p:spPr>
          <a:xfrm>
            <a:off x="0" y="557118"/>
            <a:ext cx="6386586" cy="6300882"/>
          </a:xfrm>
          <a:prstGeom prst="rect">
            <a:avLst/>
          </a:prstGeom>
        </p:spPr>
      </p:pic>
      <p:pic>
        <p:nvPicPr>
          <p:cNvPr id="8" name="Graphic 9">
            <a:extLst>
              <a:ext uri="{FF2B5EF4-FFF2-40B4-BE49-F238E27FC236}">
                <a16:creationId xmlns:a16="http://schemas.microsoft.com/office/drawing/2014/main" id="{1FD6DA3F-7E71-CF42-AF05-FFAC7F7F752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spTree>
    <p:extLst>
      <p:ext uri="{BB962C8B-B14F-4D97-AF65-F5344CB8AC3E}">
        <p14:creationId xmlns:p14="http://schemas.microsoft.com/office/powerpoint/2010/main" val="60261513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Square">
            <a:extLst>
              <a:ext uri="{FF2B5EF4-FFF2-40B4-BE49-F238E27FC236}">
                <a16:creationId xmlns:a16="http://schemas.microsoft.com/office/drawing/2014/main" id="{4A2142AD-C5E5-1C45-881F-5FCEDDE4BBBD}"/>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4AC75C1F-416D-E745-A58F-22E55961B326}"/>
              </a:ext>
            </a:extLst>
          </p:cNvPr>
          <p:cNvSpPr>
            <a:spLocks noGrp="1"/>
          </p:cNvSpPr>
          <p:nvPr>
            <p:ph sz="quarter" idx="10"/>
          </p:nvPr>
        </p:nvSpPr>
        <p:spPr>
          <a:xfrm>
            <a:off x="934386" y="520702"/>
            <a:ext cx="8534929"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3" name="Graphic 12">
            <a:extLst>
              <a:ext uri="{FF2B5EF4-FFF2-40B4-BE49-F238E27FC236}">
                <a16:creationId xmlns:a16="http://schemas.microsoft.com/office/drawing/2014/main" id="{478F7538-1694-964B-B63F-E147ECA4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
        <p:nvSpPr>
          <p:cNvPr id="7" name="Title 1">
            <a:extLst>
              <a:ext uri="{FF2B5EF4-FFF2-40B4-BE49-F238E27FC236}">
                <a16:creationId xmlns:a16="http://schemas.microsoft.com/office/drawing/2014/main" id="{1C3D9469-F77F-AC4E-B904-81BED1AEEF6F}"/>
              </a:ext>
            </a:extLst>
          </p:cNvPr>
          <p:cNvSpPr>
            <a:spLocks noGrp="1"/>
          </p:cNvSpPr>
          <p:nvPr>
            <p:ph type="ctrTitle"/>
          </p:nvPr>
        </p:nvSpPr>
        <p:spPr>
          <a:xfrm>
            <a:off x="554153" y="1268489"/>
            <a:ext cx="11095425" cy="618660"/>
          </a:xfrm>
          <a:prstGeom prst="rect">
            <a:avLst/>
          </a:prstGeom>
        </p:spPr>
        <p:txBody>
          <a:bodyPr lIns="0" tIns="0" rIns="0" bIns="0" anchor="t"/>
          <a:lstStyle>
            <a:lvl1pPr algn="ctr">
              <a:defRPr sz="1800" b="1" i="0">
                <a:latin typeface="Montserrat" panose="00000500000000000000" pitchFamily="2" charset="0"/>
              </a:defRPr>
            </a:lvl1pPr>
          </a:lstStyle>
          <a:p>
            <a:r>
              <a:rPr lang="en-US"/>
              <a:t>Click to edit Master title style</a:t>
            </a:r>
          </a:p>
        </p:txBody>
      </p:sp>
      <p:sp>
        <p:nvSpPr>
          <p:cNvPr id="8" name="Picture Placeholder 4">
            <a:extLst>
              <a:ext uri="{FF2B5EF4-FFF2-40B4-BE49-F238E27FC236}">
                <a16:creationId xmlns:a16="http://schemas.microsoft.com/office/drawing/2014/main" id="{56843F12-EE5A-5345-9CC6-D392A7D8BBC3}"/>
              </a:ext>
            </a:extLst>
          </p:cNvPr>
          <p:cNvSpPr>
            <a:spLocks noGrp="1"/>
          </p:cNvSpPr>
          <p:nvPr>
            <p:ph type="pic" sz="quarter" idx="11"/>
          </p:nvPr>
        </p:nvSpPr>
        <p:spPr>
          <a:xfrm>
            <a:off x="6160478" y="1960685"/>
            <a:ext cx="5477369" cy="3352800"/>
          </a:xfrm>
          <a:prstGeom prst="rect">
            <a:avLst/>
          </a:prstGeom>
          <a:pattFill prst="pct5">
            <a:fgClr>
              <a:schemeClr val="bg1"/>
            </a:fgClr>
            <a:bgClr>
              <a:schemeClr val="bg1"/>
            </a:bgClr>
          </a:pattFill>
        </p:spPr>
        <p:txBody>
          <a:bodyPr/>
          <a:lstStyle>
            <a:lvl1pPr>
              <a:defRPr>
                <a:latin typeface="Montserrat" panose="00000500000000000000" pitchFamily="2" charset="0"/>
              </a:defRPr>
            </a:lvl1pPr>
          </a:lstStyle>
          <a:p>
            <a:endParaRPr lang="en-US"/>
          </a:p>
        </p:txBody>
      </p:sp>
      <p:sp>
        <p:nvSpPr>
          <p:cNvPr id="11" name="Picture Placeholder 4">
            <a:extLst>
              <a:ext uri="{FF2B5EF4-FFF2-40B4-BE49-F238E27FC236}">
                <a16:creationId xmlns:a16="http://schemas.microsoft.com/office/drawing/2014/main" id="{F324C252-18A3-FC47-AAF0-C2E08525EF4D}"/>
              </a:ext>
            </a:extLst>
          </p:cNvPr>
          <p:cNvSpPr>
            <a:spLocks noGrp="1"/>
          </p:cNvSpPr>
          <p:nvPr>
            <p:ph type="pic" sz="quarter" idx="12"/>
          </p:nvPr>
        </p:nvSpPr>
        <p:spPr>
          <a:xfrm>
            <a:off x="554153" y="1960685"/>
            <a:ext cx="5477370" cy="3352800"/>
          </a:xfrm>
          <a:prstGeom prst="rect">
            <a:avLst/>
          </a:prstGeom>
          <a:pattFill prst="pct5">
            <a:fgClr>
              <a:schemeClr val="bg1"/>
            </a:fgClr>
            <a:bgClr>
              <a:schemeClr val="bg1"/>
            </a:bgClr>
          </a:pattFill>
        </p:spPr>
        <p:txBody>
          <a:bodyPr/>
          <a:lstStyle>
            <a:lvl1pPr>
              <a:defRPr>
                <a:latin typeface="Montserrat" panose="00000500000000000000" pitchFamily="2" charset="0"/>
              </a:defRPr>
            </a:lvl1pPr>
          </a:lstStyle>
          <a:p>
            <a:endParaRPr lang="en-US"/>
          </a:p>
        </p:txBody>
      </p:sp>
    </p:spTree>
    <p:extLst>
      <p:ext uri="{BB962C8B-B14F-4D97-AF65-F5344CB8AC3E}">
        <p14:creationId xmlns:p14="http://schemas.microsoft.com/office/powerpoint/2010/main" val="383020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Square">
            <a:extLst>
              <a:ext uri="{FF2B5EF4-FFF2-40B4-BE49-F238E27FC236}">
                <a16:creationId xmlns:a16="http://schemas.microsoft.com/office/drawing/2014/main" id="{4A2142AD-C5E5-1C45-881F-5FCEDDE4BBBD}"/>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4AC75C1F-416D-E745-A58F-22E55961B326}"/>
              </a:ext>
            </a:extLst>
          </p:cNvPr>
          <p:cNvSpPr>
            <a:spLocks noGrp="1"/>
          </p:cNvSpPr>
          <p:nvPr>
            <p:ph sz="quarter" idx="10"/>
          </p:nvPr>
        </p:nvSpPr>
        <p:spPr>
          <a:xfrm>
            <a:off x="934386" y="520702"/>
            <a:ext cx="8534929"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3" name="Graphic 12">
            <a:extLst>
              <a:ext uri="{FF2B5EF4-FFF2-40B4-BE49-F238E27FC236}">
                <a16:creationId xmlns:a16="http://schemas.microsoft.com/office/drawing/2014/main" id="{478F7538-1694-964B-B63F-E147ECA4E9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
        <p:nvSpPr>
          <p:cNvPr id="14" name="Title 1">
            <a:extLst>
              <a:ext uri="{FF2B5EF4-FFF2-40B4-BE49-F238E27FC236}">
                <a16:creationId xmlns:a16="http://schemas.microsoft.com/office/drawing/2014/main" id="{C859378B-85AA-E345-9A48-59DF3EE74D43}"/>
              </a:ext>
            </a:extLst>
          </p:cNvPr>
          <p:cNvSpPr>
            <a:spLocks noGrp="1"/>
          </p:cNvSpPr>
          <p:nvPr>
            <p:ph type="ctrTitle"/>
          </p:nvPr>
        </p:nvSpPr>
        <p:spPr>
          <a:xfrm>
            <a:off x="820765" y="1772847"/>
            <a:ext cx="5453536" cy="3353067"/>
          </a:xfrm>
          <a:prstGeom prst="rect">
            <a:avLst/>
          </a:prstGeom>
        </p:spPr>
        <p:txBody>
          <a:bodyPr lIns="0" tIns="0" rIns="0" bIns="0" anchor="t"/>
          <a:lstStyle>
            <a:lvl1pPr algn="l">
              <a:defRPr sz="1800" b="1" i="0">
                <a:latin typeface="Montserrat SemiBold" pitchFamily="2" charset="77"/>
              </a:defRPr>
            </a:lvl1pPr>
          </a:lstStyle>
          <a:p>
            <a:r>
              <a:rPr lang="en-US"/>
              <a:t>Click to edit Master title style</a:t>
            </a:r>
          </a:p>
        </p:txBody>
      </p:sp>
      <p:sp>
        <p:nvSpPr>
          <p:cNvPr id="15" name="Picture Placeholder 4">
            <a:extLst>
              <a:ext uri="{FF2B5EF4-FFF2-40B4-BE49-F238E27FC236}">
                <a16:creationId xmlns:a16="http://schemas.microsoft.com/office/drawing/2014/main" id="{024CE1A9-0043-BE44-9F0E-647B096FB624}"/>
              </a:ext>
            </a:extLst>
          </p:cNvPr>
          <p:cNvSpPr>
            <a:spLocks noGrp="1"/>
          </p:cNvSpPr>
          <p:nvPr>
            <p:ph type="pic" sz="quarter" idx="11"/>
          </p:nvPr>
        </p:nvSpPr>
        <p:spPr>
          <a:xfrm>
            <a:off x="6655167" y="1772847"/>
            <a:ext cx="4360863" cy="3352800"/>
          </a:xfrm>
          <a:prstGeom prst="rect">
            <a:avLst/>
          </a:prstGeom>
          <a:pattFill prst="pct5">
            <a:fgClr>
              <a:schemeClr val="bg1"/>
            </a:fgClr>
            <a:bgClr>
              <a:schemeClr val="bg1"/>
            </a:bgClr>
          </a:pattFill>
        </p:spPr>
        <p:txBody>
          <a:bodyPr/>
          <a:lstStyle/>
          <a:p>
            <a:endParaRPr lang="en-US"/>
          </a:p>
        </p:txBody>
      </p:sp>
    </p:spTree>
    <p:extLst>
      <p:ext uri="{BB962C8B-B14F-4D97-AF65-F5344CB8AC3E}">
        <p14:creationId xmlns:p14="http://schemas.microsoft.com/office/powerpoint/2010/main" val="203963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0D6-8A9A-450B-8E76-C89A34B191B2}"/>
              </a:ext>
            </a:extLst>
          </p:cNvPr>
          <p:cNvSpPr>
            <a:spLocks noGrp="1"/>
          </p:cNvSpPr>
          <p:nvPr>
            <p:ph type="title"/>
          </p:nvPr>
        </p:nvSpPr>
        <p:spPr/>
        <p:txBody>
          <a:bodyPr/>
          <a:lstStyle>
            <a:lvl1pPr>
              <a:defRPr b="0" i="0">
                <a:latin typeface="Montserrat Light" pitchFamily="2" charset="77"/>
              </a:defRPr>
            </a:lvl1p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C5EE1B-067D-4240-9BED-F1324A72ABBD}"/>
              </a:ext>
            </a:extLst>
          </p:cNvPr>
          <p:cNvSpPr>
            <a:spLocks noGrp="1"/>
          </p:cNvSpPr>
          <p:nvPr>
            <p:ph type="body" orient="vert" idx="1"/>
          </p:nvPr>
        </p:nvSpPr>
        <p:spPr/>
        <p:txBody>
          <a:bodyPr vert="eaVert"/>
          <a:lstStyle>
            <a:lvl1pPr>
              <a:defRPr b="0" i="0">
                <a:latin typeface="Montserrat Light" pitchFamily="2" charset="77"/>
              </a:defRPr>
            </a:lvl1pPr>
            <a:lvl2pPr>
              <a:defRPr b="0" i="0">
                <a:latin typeface="Montserrat Light" pitchFamily="2" charset="77"/>
              </a:defRPr>
            </a:lvl2pPr>
            <a:lvl3pPr>
              <a:defRPr b="0" i="0">
                <a:latin typeface="Montserrat Light" pitchFamily="2" charset="77"/>
              </a:defRPr>
            </a:lvl3pPr>
            <a:lvl4pPr>
              <a:defRPr b="0" i="0">
                <a:latin typeface="Montserrat Light" pitchFamily="2" charset="77"/>
              </a:defRPr>
            </a:lvl4pPr>
            <a:lvl5pPr>
              <a:defRPr b="0" i="0">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873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08ACCE-48B0-4161-8561-38BB12600C6B}"/>
              </a:ext>
            </a:extLst>
          </p:cNvPr>
          <p:cNvSpPr>
            <a:spLocks noGrp="1"/>
          </p:cNvSpPr>
          <p:nvPr>
            <p:ph type="title" orient="vert"/>
          </p:nvPr>
        </p:nvSpPr>
        <p:spPr>
          <a:xfrm>
            <a:off x="8724900" y="365125"/>
            <a:ext cx="2628900" cy="5811838"/>
          </a:xfrm>
        </p:spPr>
        <p:txBody>
          <a:bodyPr vert="eaVert"/>
          <a:lstStyle>
            <a:lvl1pPr>
              <a:defRPr b="0" i="0">
                <a:latin typeface="Montserrat Light" pitchFamily="2" charset="77"/>
              </a:defRPr>
            </a:lvl1p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56B7FC3-D59A-4B94-97EF-28A237BDCF80}"/>
              </a:ext>
            </a:extLst>
          </p:cNvPr>
          <p:cNvSpPr>
            <a:spLocks noGrp="1"/>
          </p:cNvSpPr>
          <p:nvPr>
            <p:ph type="body" orient="vert" idx="1"/>
          </p:nvPr>
        </p:nvSpPr>
        <p:spPr>
          <a:xfrm>
            <a:off x="838200" y="365125"/>
            <a:ext cx="7734300" cy="5811838"/>
          </a:xfrm>
        </p:spPr>
        <p:txBody>
          <a:bodyPr vert="eaVert"/>
          <a:lstStyle>
            <a:lvl1pPr>
              <a:defRPr b="0" i="0">
                <a:latin typeface="Montserrat Light" pitchFamily="2" charset="77"/>
              </a:defRPr>
            </a:lvl1pPr>
            <a:lvl2pPr>
              <a:defRPr b="0" i="0">
                <a:latin typeface="Montserrat Light" pitchFamily="2" charset="77"/>
              </a:defRPr>
            </a:lvl2pPr>
            <a:lvl3pPr>
              <a:defRPr b="0" i="0">
                <a:latin typeface="Montserrat Light" pitchFamily="2" charset="77"/>
              </a:defRPr>
            </a:lvl3pPr>
            <a:lvl4pPr>
              <a:defRPr b="0" i="0">
                <a:latin typeface="Montserrat Light" pitchFamily="2" charset="77"/>
              </a:defRPr>
            </a:lvl4pPr>
            <a:lvl5pPr>
              <a:defRPr b="0" i="0">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701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1596096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AC18C32-55F5-864A-A691-10CBF5380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83616" y="480867"/>
            <a:ext cx="4621596" cy="1021050"/>
          </a:xfrm>
          <a:prstGeom prst="rect">
            <a:avLst/>
          </a:prstGeom>
        </p:spPr>
      </p:pic>
      <p:sp>
        <p:nvSpPr>
          <p:cNvPr id="8" name="Subtitle 2">
            <a:extLst>
              <a:ext uri="{FF2B5EF4-FFF2-40B4-BE49-F238E27FC236}">
                <a16:creationId xmlns:a16="http://schemas.microsoft.com/office/drawing/2014/main" id="{D7F63531-3554-7642-8569-610F9FDE95C5}"/>
              </a:ext>
            </a:extLst>
          </p:cNvPr>
          <p:cNvSpPr>
            <a:spLocks noGrp="1"/>
          </p:cNvSpPr>
          <p:nvPr>
            <p:ph type="subTitle" idx="1" hasCustomPrompt="1"/>
          </p:nvPr>
        </p:nvSpPr>
        <p:spPr>
          <a:xfrm>
            <a:off x="0" y="1796169"/>
            <a:ext cx="12192000" cy="368383"/>
          </a:xfrm>
          <a:prstGeom prst="rect">
            <a:avLst/>
          </a:prstGeom>
        </p:spPr>
        <p:txBody>
          <a:bodyPr/>
          <a:lstStyle>
            <a:lvl1pPr marL="0" indent="0" algn="ctr">
              <a:buNone/>
              <a:defRPr sz="14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Picture Placeholder 5">
            <a:extLst>
              <a:ext uri="{FF2B5EF4-FFF2-40B4-BE49-F238E27FC236}">
                <a16:creationId xmlns:a16="http://schemas.microsoft.com/office/drawing/2014/main" id="{6634F32B-102C-EB44-B132-5CD96DC86DAF}"/>
              </a:ext>
            </a:extLst>
          </p:cNvPr>
          <p:cNvSpPr>
            <a:spLocks noGrp="1"/>
          </p:cNvSpPr>
          <p:nvPr>
            <p:ph type="pic" sz="quarter" idx="10"/>
          </p:nvPr>
        </p:nvSpPr>
        <p:spPr>
          <a:xfrm>
            <a:off x="-76200" y="2262229"/>
            <a:ext cx="12344399" cy="3513472"/>
          </a:xfrm>
          <a:prstGeom prst="rect">
            <a:avLst/>
          </a:prstGeom>
          <a:pattFill prst="pct5">
            <a:fgClr>
              <a:schemeClr val="bg1"/>
            </a:fgClr>
            <a:bgClr>
              <a:schemeClr val="bg1"/>
            </a:bgClr>
          </a:pattFill>
        </p:spPr>
        <p:txBody>
          <a:bodyPr/>
          <a:lstStyle/>
          <a:p>
            <a:endParaRPr lang="en-US"/>
          </a:p>
        </p:txBody>
      </p:sp>
    </p:spTree>
    <p:extLst>
      <p:ext uri="{BB962C8B-B14F-4D97-AF65-F5344CB8AC3E}">
        <p14:creationId xmlns:p14="http://schemas.microsoft.com/office/powerpoint/2010/main" val="351840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15F0-6E91-6347-877B-DE192B51F818}"/>
              </a:ext>
            </a:extLst>
          </p:cNvPr>
          <p:cNvSpPr>
            <a:spLocks noGrp="1"/>
          </p:cNvSpPr>
          <p:nvPr>
            <p:ph type="ctrTitle"/>
          </p:nvPr>
        </p:nvSpPr>
        <p:spPr>
          <a:xfrm>
            <a:off x="820765" y="1772847"/>
            <a:ext cx="5453536" cy="3353067"/>
          </a:xfrm>
          <a:prstGeom prst="rect">
            <a:avLst/>
          </a:prstGeom>
        </p:spPr>
        <p:txBody>
          <a:bodyPr lIns="0" tIns="0" rIns="0" bIns="0" anchor="t"/>
          <a:lstStyle>
            <a:lvl1pPr algn="l">
              <a:defRPr sz="1800" b="1" i="0">
                <a:latin typeface="Montserrat SemiBold" pitchFamily="2" charset="77"/>
              </a:defRPr>
            </a:lvl1pPr>
          </a:lstStyle>
          <a:p>
            <a:r>
              <a:rPr lang="en-US"/>
              <a:t>Click to edit Master title style</a:t>
            </a:r>
          </a:p>
        </p:txBody>
      </p:sp>
      <p:sp>
        <p:nvSpPr>
          <p:cNvPr id="7" name="Square">
            <a:extLst>
              <a:ext uri="{FF2B5EF4-FFF2-40B4-BE49-F238E27FC236}">
                <a16:creationId xmlns:a16="http://schemas.microsoft.com/office/drawing/2014/main" id="{52C79A92-622A-014A-9C4A-2EED6BD4CE1E}"/>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4" name="Content Placeholder 13">
            <a:extLst>
              <a:ext uri="{FF2B5EF4-FFF2-40B4-BE49-F238E27FC236}">
                <a16:creationId xmlns:a16="http://schemas.microsoft.com/office/drawing/2014/main" id="{19C5E9CB-C1F0-804E-BD95-982B84BF5DD6}"/>
              </a:ext>
            </a:extLst>
          </p:cNvPr>
          <p:cNvSpPr>
            <a:spLocks noGrp="1"/>
          </p:cNvSpPr>
          <p:nvPr>
            <p:ph sz="quarter" idx="10"/>
          </p:nvPr>
        </p:nvSpPr>
        <p:spPr>
          <a:xfrm>
            <a:off x="1013516" y="577490"/>
            <a:ext cx="6810375" cy="468313"/>
          </a:xfrm>
          <a:prstGeom prst="rect">
            <a:avLst/>
          </a:prstGeom>
        </p:spPr>
        <p:txBody>
          <a:bodyPr lIns="0" tIns="0" rIns="0" bIns="0"/>
          <a:lstStyle>
            <a:lvl1pPr>
              <a:spcBef>
                <a:spcPts val="0"/>
              </a:spcBef>
              <a:buNone/>
              <a:defRPr sz="2400" baseline="0">
                <a:latin typeface="Montserrat Light" pitchFamily="2" charset="77"/>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D2DAE0A6-FEE6-E147-AD91-E1F066C89525}"/>
              </a:ext>
            </a:extLst>
          </p:cNvPr>
          <p:cNvSpPr>
            <a:spLocks noGrp="1"/>
          </p:cNvSpPr>
          <p:nvPr>
            <p:ph type="pic" sz="quarter" idx="11"/>
          </p:nvPr>
        </p:nvSpPr>
        <p:spPr>
          <a:xfrm>
            <a:off x="6655167" y="1772847"/>
            <a:ext cx="4360863" cy="3352800"/>
          </a:xfrm>
          <a:prstGeom prst="rect">
            <a:avLst/>
          </a:prstGeom>
          <a:pattFill prst="pct5">
            <a:fgClr>
              <a:schemeClr val="bg1"/>
            </a:fgClr>
            <a:bgClr>
              <a:schemeClr val="bg1"/>
            </a:bgClr>
          </a:pattFill>
        </p:spPr>
        <p:txBody>
          <a:bodyPr/>
          <a:lstStyle/>
          <a:p>
            <a:endParaRPr lang="en-US"/>
          </a:p>
        </p:txBody>
      </p:sp>
      <p:pic>
        <p:nvPicPr>
          <p:cNvPr id="8" name="Graphic 7">
            <a:extLst>
              <a:ext uri="{FF2B5EF4-FFF2-40B4-BE49-F238E27FC236}">
                <a16:creationId xmlns:a16="http://schemas.microsoft.com/office/drawing/2014/main" id="{1397D06E-7FA2-CF46-B10F-D0FB9DAF9C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23443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E1F5A9C-C7E2-B042-B878-4B93052443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pic>
        <p:nvPicPr>
          <p:cNvPr id="9" name="Picture 8" descr="A close up of a logo&#10;&#10;Description automatically generated">
            <a:extLst>
              <a:ext uri="{FF2B5EF4-FFF2-40B4-BE49-F238E27FC236}">
                <a16:creationId xmlns:a16="http://schemas.microsoft.com/office/drawing/2014/main" id="{268534B2-EBEB-694D-B69E-79ED0EE8DD9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4889" y="0"/>
            <a:ext cx="9125992" cy="5134708"/>
          </a:xfrm>
          <a:prstGeom prst="rect">
            <a:avLst/>
          </a:prstGeom>
        </p:spPr>
      </p:pic>
      <p:sp>
        <p:nvSpPr>
          <p:cNvPr id="3" name="Subtitle 2">
            <a:extLst>
              <a:ext uri="{FF2B5EF4-FFF2-40B4-BE49-F238E27FC236}">
                <a16:creationId xmlns:a16="http://schemas.microsoft.com/office/drawing/2014/main" id="{12291E47-A3DF-3647-A449-6289C1F128FA}"/>
              </a:ext>
            </a:extLst>
          </p:cNvPr>
          <p:cNvSpPr>
            <a:spLocks noGrp="1"/>
          </p:cNvSpPr>
          <p:nvPr>
            <p:ph type="subTitle" idx="1"/>
          </p:nvPr>
        </p:nvSpPr>
        <p:spPr>
          <a:xfrm>
            <a:off x="554153" y="3320716"/>
            <a:ext cx="11058255" cy="2534652"/>
          </a:xfrm>
          <a:prstGeom prst="rect">
            <a:avLst/>
          </a:prstGeom>
        </p:spPr>
        <p:txBody>
          <a:bodyPr lIns="0" tIns="0" rIns="0" bIns="0"/>
          <a:lstStyle>
            <a:lvl1pPr marL="0" indent="0" algn="l">
              <a:lnSpc>
                <a:spcPct val="100000"/>
              </a:lnSpc>
              <a:spcBef>
                <a:spcPts val="0"/>
              </a:spcBef>
              <a:buNone/>
              <a:defRPr sz="12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Square">
            <a:extLst>
              <a:ext uri="{FF2B5EF4-FFF2-40B4-BE49-F238E27FC236}">
                <a16:creationId xmlns:a16="http://schemas.microsoft.com/office/drawing/2014/main" id="{52C79A92-622A-014A-9C4A-2EED6BD4CE1E}"/>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4" name="Content Placeholder 13">
            <a:extLst>
              <a:ext uri="{FF2B5EF4-FFF2-40B4-BE49-F238E27FC236}">
                <a16:creationId xmlns:a16="http://schemas.microsoft.com/office/drawing/2014/main" id="{19C5E9CB-C1F0-804E-BD95-982B84BF5DD6}"/>
              </a:ext>
            </a:extLst>
          </p:cNvPr>
          <p:cNvSpPr>
            <a:spLocks noGrp="1"/>
          </p:cNvSpPr>
          <p:nvPr>
            <p:ph sz="quarter" idx="10"/>
          </p:nvPr>
        </p:nvSpPr>
        <p:spPr>
          <a:xfrm>
            <a:off x="934386" y="520702"/>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spTree>
    <p:extLst>
      <p:ext uri="{BB962C8B-B14F-4D97-AF65-F5344CB8AC3E}">
        <p14:creationId xmlns:p14="http://schemas.microsoft.com/office/powerpoint/2010/main" val="423717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3"/>
        <p:cNvGrpSpPr/>
        <p:nvPr/>
      </p:nvGrpSpPr>
      <p:grpSpPr>
        <a:xfrm>
          <a:off x="0" y="0"/>
          <a:ext cx="0" cy="0"/>
          <a:chOff x="0" y="0"/>
          <a:chExt cx="0" cy="0"/>
        </a:xfrm>
      </p:grpSpPr>
      <p:sp>
        <p:nvSpPr>
          <p:cNvPr id="14" name="Google Shape;14;p3"/>
          <p:cNvSpPr/>
          <p:nvPr/>
        </p:nvSpPr>
        <p:spPr>
          <a:xfrm>
            <a:off x="-100" y="0"/>
            <a:ext cx="12192000" cy="6858000"/>
          </a:xfrm>
          <a:prstGeom prst="rect">
            <a:avLst/>
          </a:prstGeom>
          <a:solidFill>
            <a:srgbClr val="181D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16" name="Google Shape;16;p3"/>
          <p:cNvSpPr txBox="1"/>
          <p:nvPr/>
        </p:nvSpPr>
        <p:spPr>
          <a:xfrm>
            <a:off x="11579127" y="6267759"/>
            <a:ext cx="449200" cy="424400"/>
          </a:xfrm>
          <a:prstGeom prst="rect">
            <a:avLst/>
          </a:prstGeom>
          <a:noFill/>
          <a:ln>
            <a:noFill/>
          </a:ln>
        </p:spPr>
        <p:txBody>
          <a:bodyPr spcFirstLastPara="1" wrap="square" lIns="121867" tIns="121867" rIns="121867" bIns="121867" anchor="ctr" anchorCtr="0">
            <a:noAutofit/>
          </a:bodyPr>
          <a:lstStyle/>
          <a:p>
            <a:pPr marL="0" lvl="0" indent="0" algn="r" rtl="0">
              <a:spcBef>
                <a:spcPts val="0"/>
              </a:spcBef>
              <a:spcAft>
                <a:spcPts val="0"/>
              </a:spcAft>
              <a:buNone/>
            </a:pPr>
            <a:fld id="{00000000-1234-1234-1234-123412341234}" type="slidenum">
              <a:rPr lang="en" sz="1333">
                <a:solidFill>
                  <a:srgbClr val="FFFFFF"/>
                </a:solidFill>
              </a:rPr>
              <a:pPr marL="0" lvl="0" indent="0" algn="r" rtl="0">
                <a:spcBef>
                  <a:spcPts val="0"/>
                </a:spcBef>
                <a:spcAft>
                  <a:spcPts val="0"/>
                </a:spcAft>
                <a:buNone/>
              </a:pPr>
              <a:t>‹#›</a:t>
            </a:fld>
            <a:endParaRPr sz="1333">
              <a:solidFill>
                <a:srgbClr val="FFFFFF"/>
              </a:solidFill>
            </a:endParaRPr>
          </a:p>
        </p:txBody>
      </p:sp>
      <p:sp>
        <p:nvSpPr>
          <p:cNvPr id="17" name="Google Shape;17;p3"/>
          <p:cNvSpPr txBox="1"/>
          <p:nvPr/>
        </p:nvSpPr>
        <p:spPr>
          <a:xfrm>
            <a:off x="6266900" y="6273447"/>
            <a:ext cx="5832800" cy="413200"/>
          </a:xfrm>
          <a:prstGeom prst="rect">
            <a:avLst/>
          </a:prstGeom>
          <a:noFill/>
          <a:ln>
            <a:noFill/>
          </a:ln>
        </p:spPr>
        <p:txBody>
          <a:bodyPr spcFirstLastPara="1" wrap="square" lIns="121867" tIns="121867" rIns="121867" bIns="121867" anchor="t" anchorCtr="0">
            <a:noAutofit/>
          </a:bodyPr>
          <a:lstStyle/>
          <a:p>
            <a:pPr marL="0" marR="0" lvl="0" indent="0" algn="l" rtl="0">
              <a:lnSpc>
                <a:spcPct val="90000"/>
              </a:lnSpc>
              <a:spcBef>
                <a:spcPts val="0"/>
              </a:spcBef>
              <a:spcAft>
                <a:spcPts val="0"/>
              </a:spcAft>
              <a:buClr>
                <a:srgbClr val="999999"/>
              </a:buClr>
              <a:buSzPts val="800"/>
              <a:buFont typeface="Lato"/>
              <a:buNone/>
            </a:pPr>
            <a:r>
              <a:rPr lang="en" sz="1067" b="0" i="0" u="none" strike="noStrike" cap="none">
                <a:solidFill>
                  <a:srgbClr val="4539A9"/>
                </a:solidFill>
                <a:latin typeface="Lato"/>
                <a:ea typeface="Lato"/>
                <a:cs typeface="Lato"/>
                <a:sym typeface="Lato"/>
              </a:rPr>
              <a:t>NexTech AR Solutions Inc. © 2019 |   All Rights Reserved |   (CSE: NTAR) (OTC:NEXCF) </a:t>
            </a:r>
            <a:endParaRPr sz="2400">
              <a:solidFill>
                <a:srgbClr val="4539A9"/>
              </a:solidFill>
            </a:endParaRPr>
          </a:p>
        </p:txBody>
      </p:sp>
    </p:spTree>
    <p:extLst>
      <p:ext uri="{BB962C8B-B14F-4D97-AF65-F5344CB8AC3E}">
        <p14:creationId xmlns:p14="http://schemas.microsoft.com/office/powerpoint/2010/main" val="4231011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98E0-0DF1-415E-8430-05831117257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EA088B2-4A50-4150-9464-C052CCEAC1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175D0FA-EE55-4BDC-876F-315F931BB0D0}"/>
              </a:ext>
            </a:extLst>
          </p:cNvPr>
          <p:cNvSpPr>
            <a:spLocks noGrp="1"/>
          </p:cNvSpPr>
          <p:nvPr>
            <p:ph type="dt" sz="half" idx="10"/>
          </p:nvPr>
        </p:nvSpPr>
        <p:spPr>
          <a:xfrm>
            <a:off x="838200" y="6356350"/>
            <a:ext cx="2743200" cy="365125"/>
          </a:xfrm>
          <a:prstGeom prst="rect">
            <a:avLst/>
          </a:prstGeom>
        </p:spPr>
        <p:txBody>
          <a:bodyPr/>
          <a:lstStyle/>
          <a:p>
            <a:fld id="{DA241ED4-86FF-4EE9-A5CC-0E87BD856F5F}" type="datetimeFigureOut">
              <a:rPr lang="en-CA" smtClean="0"/>
              <a:t>2021-02-11</a:t>
            </a:fld>
            <a:endParaRPr lang="en-CA"/>
          </a:p>
        </p:txBody>
      </p:sp>
      <p:sp>
        <p:nvSpPr>
          <p:cNvPr id="5" name="Footer Placeholder 4">
            <a:extLst>
              <a:ext uri="{FF2B5EF4-FFF2-40B4-BE49-F238E27FC236}">
                <a16:creationId xmlns:a16="http://schemas.microsoft.com/office/drawing/2014/main" id="{C2AE7FC8-EDC7-4EFF-BC5B-D6806A516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214609B4-D7E9-4E8A-8590-C00723E8D5D7}"/>
              </a:ext>
            </a:extLst>
          </p:cNvPr>
          <p:cNvSpPr>
            <a:spLocks noGrp="1"/>
          </p:cNvSpPr>
          <p:nvPr>
            <p:ph type="sldNum" sz="quarter" idx="12"/>
          </p:nvPr>
        </p:nvSpPr>
        <p:spPr>
          <a:xfrm>
            <a:off x="8610600" y="6356350"/>
            <a:ext cx="2743200" cy="365125"/>
          </a:xfrm>
          <a:prstGeom prst="rect">
            <a:avLst/>
          </a:prstGeom>
        </p:spPr>
        <p:txBody>
          <a:bodyPr/>
          <a:lstStyle/>
          <a:p>
            <a:fld id="{F3392F27-FC6E-44B2-8513-FD748ED6D0CA}" type="slidenum">
              <a:rPr lang="en-CA" smtClean="0"/>
              <a:t>‹#›</a:t>
            </a:fld>
            <a:endParaRPr lang="en-CA"/>
          </a:p>
        </p:txBody>
      </p:sp>
      <p:pic>
        <p:nvPicPr>
          <p:cNvPr id="8" name="Picture 7" descr="A close up of a door&#10;&#10;Description automatically generated">
            <a:extLst>
              <a:ext uri="{FF2B5EF4-FFF2-40B4-BE49-F238E27FC236}">
                <a16:creationId xmlns:a16="http://schemas.microsoft.com/office/drawing/2014/main" id="{CA541CC1-A3EE-4530-90C9-C679CDA475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50" y="4011"/>
            <a:ext cx="12145150" cy="6858000"/>
          </a:xfrm>
          <a:prstGeom prst="rect">
            <a:avLst/>
          </a:prstGeom>
        </p:spPr>
      </p:pic>
      <p:sp>
        <p:nvSpPr>
          <p:cNvPr id="12" name="Square">
            <a:extLst>
              <a:ext uri="{FF2B5EF4-FFF2-40B4-BE49-F238E27FC236}">
                <a16:creationId xmlns:a16="http://schemas.microsoft.com/office/drawing/2014/main" id="{E4871FCC-D6BA-4797-AA85-76ED2E63D0D0}"/>
              </a:ext>
            </a:extLst>
          </p:cNvPr>
          <p:cNvSpPr/>
          <p:nvPr userDrawn="1"/>
        </p:nvSpPr>
        <p:spPr>
          <a:xfrm>
            <a:off x="11290300" y="6079359"/>
            <a:ext cx="268338" cy="268338"/>
          </a:xfrm>
          <a:prstGeom prst="rect">
            <a:avLst/>
          </a:prstGeom>
          <a:solidFill>
            <a:srgbClr val="1E4EFF"/>
          </a:solidFill>
          <a:ln w="12700">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solidFill>
                <a:srgbClr val="2546C8"/>
              </a:solidFill>
            </a:endParaRPr>
          </a:p>
        </p:txBody>
      </p:sp>
      <p:pic>
        <p:nvPicPr>
          <p:cNvPr id="11" name="Graphic 10">
            <a:extLst>
              <a:ext uri="{FF2B5EF4-FFF2-40B4-BE49-F238E27FC236}">
                <a16:creationId xmlns:a16="http://schemas.microsoft.com/office/drawing/2014/main" id="{12D53C90-3B1B-F74F-B005-7AC296ACECF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88673542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314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0BB27D-561A-8940-9636-38B99DAEB37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35916" y="2"/>
            <a:ext cx="12192000" cy="6857999"/>
          </a:xfrm>
          <a:prstGeom prst="rect">
            <a:avLst/>
          </a:prstGeom>
          <a:solidFill>
            <a:srgbClr val="1E4EFF"/>
          </a:solidFill>
        </p:spPr>
      </p:pic>
      <p:sp>
        <p:nvSpPr>
          <p:cNvPr id="17" name="Lundi-inc.com">
            <a:extLst>
              <a:ext uri="{FF2B5EF4-FFF2-40B4-BE49-F238E27FC236}">
                <a16:creationId xmlns:a16="http://schemas.microsoft.com/office/drawing/2014/main" id="{00747839-A3EC-DF48-B389-0CC448A43E67}"/>
              </a:ext>
            </a:extLst>
          </p:cNvPr>
          <p:cNvSpPr txBox="1"/>
          <p:nvPr userDrawn="1"/>
        </p:nvSpPr>
        <p:spPr>
          <a:xfrm>
            <a:off x="562708" y="6163638"/>
            <a:ext cx="5769208" cy="309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13" name="Slide Number">
            <a:extLst>
              <a:ext uri="{FF2B5EF4-FFF2-40B4-BE49-F238E27FC236}">
                <a16:creationId xmlns:a16="http://schemas.microsoft.com/office/drawing/2014/main" id="{913A9CC7-EA86-9F43-9884-F013C29E5303}"/>
              </a:ext>
            </a:extLst>
          </p:cNvPr>
          <p:cNvSpPr txBox="1">
            <a:spLocks/>
          </p:cNvSpPr>
          <p:nvPr userDrawn="1"/>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sp>
        <p:nvSpPr>
          <p:cNvPr id="10" name="Square">
            <a:extLst>
              <a:ext uri="{FF2B5EF4-FFF2-40B4-BE49-F238E27FC236}">
                <a16:creationId xmlns:a16="http://schemas.microsoft.com/office/drawing/2014/main" id="{F5473862-BD57-2C4D-A2BA-532FD72E3304}"/>
              </a:ext>
            </a:extLst>
          </p:cNvPr>
          <p:cNvSpPr/>
          <p:nvPr userDrawn="1"/>
        </p:nvSpPr>
        <p:spPr>
          <a:xfrm>
            <a:off x="554154" y="558179"/>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1" name="Content Placeholder 13">
            <a:extLst>
              <a:ext uri="{FF2B5EF4-FFF2-40B4-BE49-F238E27FC236}">
                <a16:creationId xmlns:a16="http://schemas.microsoft.com/office/drawing/2014/main" id="{16C07986-AD6F-7942-88CE-225AC7E6BE7C}"/>
              </a:ext>
            </a:extLst>
          </p:cNvPr>
          <p:cNvSpPr>
            <a:spLocks noGrp="1"/>
          </p:cNvSpPr>
          <p:nvPr>
            <p:ph sz="quarter" idx="10"/>
          </p:nvPr>
        </p:nvSpPr>
        <p:spPr>
          <a:xfrm>
            <a:off x="934387" y="520704"/>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12" name="Graphic 11">
            <a:extLst>
              <a:ext uri="{FF2B5EF4-FFF2-40B4-BE49-F238E27FC236}">
                <a16:creationId xmlns:a16="http://schemas.microsoft.com/office/drawing/2014/main" id="{736FAAE6-B244-2C49-85A9-2B99E2F265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36070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F2152C-457E-417E-9A1B-BA5C238E7FBF}"/>
              </a:ext>
            </a:extLst>
          </p:cNvPr>
          <p:cNvSpPr/>
          <p:nvPr userDrawn="1"/>
        </p:nvSpPr>
        <p:spPr>
          <a:xfrm>
            <a:off x="0" y="1062680"/>
            <a:ext cx="12192000" cy="579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944959"/>
            <a:ext cx="5064176" cy="2823142"/>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6" y="3860176"/>
            <a:ext cx="5096260" cy="1322439"/>
          </a:xfrm>
        </p:spPr>
        <p:txBody>
          <a:bodyPr vert="horz" lIns="91440" tIns="45720" rIns="91440" bIns="45720" rtlCol="0">
            <a:normAutofit/>
          </a:bodyPr>
          <a:lstStyle>
            <a:lvl1pPr marL="0" indent="0" algn="l">
              <a:buNone/>
              <a:defRPr lang="en-US" sz="2400" dirty="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20" name="Picture 19" descr="A person jumping in the air&#10;&#10;Description automatically generated with medium confidence">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807"/>
          <a:stretch/>
        </p:blipFill>
        <p:spPr>
          <a:xfrm>
            <a:off x="-1" y="-457198"/>
            <a:ext cx="5980235" cy="7315198"/>
          </a:xfrm>
          <a:prstGeom prst="rect">
            <a:avLst/>
          </a:prstGeom>
        </p:spPr>
      </p:pic>
      <p:pic>
        <p:nvPicPr>
          <p:cNvPr id="14" name="Graphic 9">
            <a:extLst>
              <a:ext uri="{FF2B5EF4-FFF2-40B4-BE49-F238E27FC236}">
                <a16:creationId xmlns:a16="http://schemas.microsoft.com/office/drawing/2014/main" id="{F2726B50-4A30-4C6E-A0AB-0BCAE8E9E6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9" name="Group 18">
            <a:extLst>
              <a:ext uri="{FF2B5EF4-FFF2-40B4-BE49-F238E27FC236}">
                <a16:creationId xmlns:a16="http://schemas.microsoft.com/office/drawing/2014/main" id="{35E97176-3B69-5D4D-A2B8-DD3A36D946E5}"/>
              </a:ext>
            </a:extLst>
          </p:cNvPr>
          <p:cNvGrpSpPr/>
          <p:nvPr userDrawn="1"/>
        </p:nvGrpSpPr>
        <p:grpSpPr>
          <a:xfrm>
            <a:off x="130628" y="5756450"/>
            <a:ext cx="6516810" cy="1147587"/>
            <a:chOff x="2211625" y="5827181"/>
            <a:chExt cx="6516810" cy="1147587"/>
          </a:xfrm>
        </p:grpSpPr>
        <p:sp>
          <p:nvSpPr>
            <p:cNvPr id="21" name="TextBox 20">
              <a:extLst>
                <a:ext uri="{FF2B5EF4-FFF2-40B4-BE49-F238E27FC236}">
                  <a16:creationId xmlns:a16="http://schemas.microsoft.com/office/drawing/2014/main" id="{0A58D398-C3BE-2D48-9F12-A018FD33A4F8}"/>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2" name="Graphic 21">
              <a:extLst>
                <a:ext uri="{FF2B5EF4-FFF2-40B4-BE49-F238E27FC236}">
                  <a16:creationId xmlns:a16="http://schemas.microsoft.com/office/drawing/2014/main" id="{B7C6CE80-8DA8-CA49-B4C3-E7393BA6A44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633448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723F2F-608E-45EC-AEB8-A31F4244197D}"/>
              </a:ext>
            </a:extLst>
          </p:cNvPr>
          <p:cNvSpPr/>
          <p:nvPr userDrawn="1"/>
        </p:nvSpPr>
        <p:spPr>
          <a:xfrm>
            <a:off x="0" y="1013254"/>
            <a:ext cx="12192000" cy="584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9C589B-F3C5-CC43-9BC8-4BC0F4E902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25" t="-10234" r="4051"/>
          <a:stretch/>
        </p:blipFill>
        <p:spPr>
          <a:xfrm>
            <a:off x="-1" y="-457198"/>
            <a:ext cx="6234235" cy="731519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12353"/>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60176"/>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3" name="TextBox 2">
            <a:extLst>
              <a:ext uri="{FF2B5EF4-FFF2-40B4-BE49-F238E27FC236}">
                <a16:creationId xmlns:a16="http://schemas.microsoft.com/office/drawing/2014/main" id="{0080D491-4645-BB49-AA77-3342614E2E00}"/>
              </a:ext>
            </a:extLst>
          </p:cNvPr>
          <p:cNvSpPr txBox="1"/>
          <p:nvPr userDrawn="1"/>
        </p:nvSpPr>
        <p:spPr>
          <a:xfrm>
            <a:off x="8409482" y="-727023"/>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4" name="Graphic 9">
            <a:extLst>
              <a:ext uri="{FF2B5EF4-FFF2-40B4-BE49-F238E27FC236}">
                <a16:creationId xmlns:a16="http://schemas.microsoft.com/office/drawing/2014/main" id="{6061FF6C-407E-4653-A9A7-4BEFD5BAA8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3" name="Group 12">
            <a:extLst>
              <a:ext uri="{FF2B5EF4-FFF2-40B4-BE49-F238E27FC236}">
                <a16:creationId xmlns:a16="http://schemas.microsoft.com/office/drawing/2014/main" id="{D0F5C020-64F0-B14D-B488-7B2B6E5B6CF9}"/>
              </a:ext>
            </a:extLst>
          </p:cNvPr>
          <p:cNvGrpSpPr/>
          <p:nvPr userDrawn="1"/>
        </p:nvGrpSpPr>
        <p:grpSpPr>
          <a:xfrm>
            <a:off x="130628" y="5756450"/>
            <a:ext cx="6516810" cy="1147587"/>
            <a:chOff x="2211625" y="5827181"/>
            <a:chExt cx="6516810" cy="1147587"/>
          </a:xfrm>
        </p:grpSpPr>
        <p:sp>
          <p:nvSpPr>
            <p:cNvPr id="15" name="TextBox 14">
              <a:extLst>
                <a:ext uri="{FF2B5EF4-FFF2-40B4-BE49-F238E27FC236}">
                  <a16:creationId xmlns:a16="http://schemas.microsoft.com/office/drawing/2014/main" id="{45ABCDAA-C4DB-BF44-A21A-7CFB60170BF4}"/>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8" name="Graphic 17">
              <a:extLst>
                <a:ext uri="{FF2B5EF4-FFF2-40B4-BE49-F238E27FC236}">
                  <a16:creationId xmlns:a16="http://schemas.microsoft.com/office/drawing/2014/main" id="{3D9FFCDC-8C22-004E-9A52-CE90C0028AC8}"/>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869892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Blank light curv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90EC5FD-5732-4852-84E1-1AEAEA662594}"/>
              </a:ext>
            </a:extLst>
          </p:cNvPr>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 name="Title 1">
            <a:extLst>
              <a:ext uri="{FF2B5EF4-FFF2-40B4-BE49-F238E27FC236}">
                <a16:creationId xmlns:a16="http://schemas.microsoft.com/office/drawing/2014/main" id="{CD0030E4-4FEE-4DEA-BD01-9EA749CFFCA9}"/>
              </a:ext>
            </a:extLst>
          </p:cNvPr>
          <p:cNvSpPr>
            <a:spLocks noGrp="1"/>
          </p:cNvSpPr>
          <p:nvPr>
            <p:ph type="title"/>
          </p:nvPr>
        </p:nvSpPr>
        <p:spPr>
          <a:xfrm>
            <a:off x="379170" y="338823"/>
            <a:ext cx="9406727" cy="5733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0454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descr="A person dancing on a stage&#10;&#10;Description automatically generated with low confidence">
            <a:extLst>
              <a:ext uri="{FF2B5EF4-FFF2-40B4-BE49-F238E27FC236}">
                <a16:creationId xmlns:a16="http://schemas.microsoft.com/office/drawing/2014/main" id="{B5204107-9DF0-5A4A-8554-AE85C76EB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2375123" y="837872"/>
            <a:ext cx="7441753" cy="1023658"/>
          </a:xfrm>
          <a:prstGeom prst="rect">
            <a:avLst/>
          </a:prstGeom>
        </p:spPr>
        <p:txBody>
          <a:bodyPr anchor="b">
            <a:noAutofit/>
          </a:bodyPr>
          <a:lstStyle>
            <a:lvl1pPr algn="ctr">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2375123" y="1871607"/>
            <a:ext cx="7441753" cy="827795"/>
          </a:xfrm>
        </p:spPr>
        <p:txBody>
          <a:bodyPr>
            <a:normAutofit/>
          </a:bodyPr>
          <a:lstStyle>
            <a:lvl1pPr marL="0" indent="0" algn="ctr">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9">
            <a:extLst>
              <a:ext uri="{FF2B5EF4-FFF2-40B4-BE49-F238E27FC236}">
                <a16:creationId xmlns:a16="http://schemas.microsoft.com/office/drawing/2014/main" id="{9D343221-44C1-F847-A5D9-7F7E34217F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398684FD-F6AA-D542-9434-59D3DBFA6D0B}"/>
              </a:ext>
            </a:extLst>
          </p:cNvPr>
          <p:cNvGrpSpPr/>
          <p:nvPr userDrawn="1"/>
        </p:nvGrpSpPr>
        <p:grpSpPr>
          <a:xfrm>
            <a:off x="2211625" y="5827181"/>
            <a:ext cx="6516810" cy="1147587"/>
            <a:chOff x="2211625" y="5827181"/>
            <a:chExt cx="6516810" cy="1147587"/>
          </a:xfrm>
        </p:grpSpPr>
        <p:sp>
          <p:nvSpPr>
            <p:cNvPr id="22" name="TextBox 21">
              <a:extLst>
                <a:ext uri="{FF2B5EF4-FFF2-40B4-BE49-F238E27FC236}">
                  <a16:creationId xmlns:a16="http://schemas.microsoft.com/office/drawing/2014/main" id="{1853089D-2736-0340-B965-060024FF3DE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9" name="Graphic 8">
              <a:extLst>
                <a:ext uri="{FF2B5EF4-FFF2-40B4-BE49-F238E27FC236}">
                  <a16:creationId xmlns:a16="http://schemas.microsoft.com/office/drawing/2014/main" id="{7CEC1EAE-998D-5049-AAD6-34CF44596932}"/>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49845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519AAE5-F6F2-D74E-B13F-955035DFFA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889" y="0"/>
            <a:ext cx="9125992" cy="5134708"/>
          </a:xfrm>
          <a:prstGeom prst="rect">
            <a:avLst/>
          </a:prstGeom>
        </p:spPr>
      </p:pic>
      <p:pic>
        <p:nvPicPr>
          <p:cNvPr id="7" name="Graphic 6">
            <a:extLst>
              <a:ext uri="{FF2B5EF4-FFF2-40B4-BE49-F238E27FC236}">
                <a16:creationId xmlns:a16="http://schemas.microsoft.com/office/drawing/2014/main" id="{BCAAE6F1-D235-AB44-9FD2-F7CE29F2BC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
        <p:nvSpPr>
          <p:cNvPr id="8" name="Square">
            <a:extLst>
              <a:ext uri="{FF2B5EF4-FFF2-40B4-BE49-F238E27FC236}">
                <a16:creationId xmlns:a16="http://schemas.microsoft.com/office/drawing/2014/main" id="{646EFBCD-02DF-944E-96AD-7EA49F93189E}"/>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9" name="Content Placeholder 13">
            <a:extLst>
              <a:ext uri="{FF2B5EF4-FFF2-40B4-BE49-F238E27FC236}">
                <a16:creationId xmlns:a16="http://schemas.microsoft.com/office/drawing/2014/main" id="{BD4737AB-ECF0-1C4C-B94F-25A28F2B0653}"/>
              </a:ext>
            </a:extLst>
          </p:cNvPr>
          <p:cNvSpPr>
            <a:spLocks noGrp="1"/>
          </p:cNvSpPr>
          <p:nvPr>
            <p:ph sz="quarter" idx="10"/>
          </p:nvPr>
        </p:nvSpPr>
        <p:spPr>
          <a:xfrm>
            <a:off x="934386" y="520702"/>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sp>
        <p:nvSpPr>
          <p:cNvPr id="11" name="Subtitle 2">
            <a:extLst>
              <a:ext uri="{FF2B5EF4-FFF2-40B4-BE49-F238E27FC236}">
                <a16:creationId xmlns:a16="http://schemas.microsoft.com/office/drawing/2014/main" id="{51CE21BD-53B6-1B47-B931-E01932E581F0}"/>
              </a:ext>
            </a:extLst>
          </p:cNvPr>
          <p:cNvSpPr>
            <a:spLocks noGrp="1"/>
          </p:cNvSpPr>
          <p:nvPr>
            <p:ph type="subTitle" idx="1"/>
          </p:nvPr>
        </p:nvSpPr>
        <p:spPr>
          <a:xfrm>
            <a:off x="554153" y="3320716"/>
            <a:ext cx="11058255" cy="2534652"/>
          </a:xfrm>
          <a:prstGeom prst="rect">
            <a:avLst/>
          </a:prstGeom>
        </p:spPr>
        <p:txBody>
          <a:bodyPr lIns="0" tIns="0" rIns="0" bIns="0"/>
          <a:lstStyle>
            <a:lvl1pPr marL="0" indent="0" algn="l">
              <a:lnSpc>
                <a:spcPct val="100000"/>
              </a:lnSpc>
              <a:spcBef>
                <a:spcPts val="0"/>
              </a:spcBef>
              <a:buNone/>
              <a:defRPr sz="12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730061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a:extLst>
              <a:ext uri="{FF2B5EF4-FFF2-40B4-BE49-F238E27FC236}">
                <a16:creationId xmlns:a16="http://schemas.microsoft.com/office/drawing/2014/main" id="{B5204107-9DF0-5A4A-8554-AE85C76EBF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2375123" y="837872"/>
            <a:ext cx="7441753" cy="1023658"/>
          </a:xfrm>
          <a:prstGeom prst="rect">
            <a:avLst/>
          </a:prstGeom>
        </p:spPr>
        <p:txBody>
          <a:bodyPr anchor="b">
            <a:noAutofit/>
          </a:bodyPr>
          <a:lstStyle>
            <a:lvl1pPr algn="ctr">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2375123" y="1871607"/>
            <a:ext cx="7441753" cy="827795"/>
          </a:xfrm>
        </p:spPr>
        <p:txBody>
          <a:bodyPr>
            <a:normAutofit/>
          </a:bodyPr>
          <a:lstStyle>
            <a:lvl1pPr marL="0" indent="0" algn="ctr">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9">
            <a:extLst>
              <a:ext uri="{FF2B5EF4-FFF2-40B4-BE49-F238E27FC236}">
                <a16:creationId xmlns:a16="http://schemas.microsoft.com/office/drawing/2014/main" id="{9D343221-44C1-F847-A5D9-7F7E34217F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5" name="Group 24">
            <a:extLst>
              <a:ext uri="{FF2B5EF4-FFF2-40B4-BE49-F238E27FC236}">
                <a16:creationId xmlns:a16="http://schemas.microsoft.com/office/drawing/2014/main" id="{673772BA-103C-8A46-A0BC-D769B3504CAB}"/>
              </a:ext>
            </a:extLst>
          </p:cNvPr>
          <p:cNvGrpSpPr/>
          <p:nvPr userDrawn="1"/>
        </p:nvGrpSpPr>
        <p:grpSpPr>
          <a:xfrm>
            <a:off x="2211625" y="5827181"/>
            <a:ext cx="6516810" cy="1147587"/>
            <a:chOff x="2211625" y="5827181"/>
            <a:chExt cx="6516810" cy="1147587"/>
          </a:xfrm>
        </p:grpSpPr>
        <p:sp>
          <p:nvSpPr>
            <p:cNvPr id="26" name="TextBox 25">
              <a:extLst>
                <a:ext uri="{FF2B5EF4-FFF2-40B4-BE49-F238E27FC236}">
                  <a16:creationId xmlns:a16="http://schemas.microsoft.com/office/drawing/2014/main" id="{C2C42D91-4D57-B244-9274-C39954125753}"/>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7" name="Graphic 26">
              <a:extLst>
                <a:ext uri="{FF2B5EF4-FFF2-40B4-BE49-F238E27FC236}">
                  <a16:creationId xmlns:a16="http://schemas.microsoft.com/office/drawing/2014/main" id="{50C9E3E7-7552-2846-BBF9-7ED8121E40D5}"/>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44867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513" y="968644"/>
            <a:ext cx="4975511" cy="2614561"/>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515" y="3697955"/>
            <a:ext cx="4975510" cy="1439360"/>
          </a:xfrm>
        </p:spPr>
        <p:txBody>
          <a:bodyPr>
            <a:norm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descr="A person jumping in the air&#10;&#10;Description automatically generated with medium confidence">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06" r="-1"/>
          <a:stretch/>
        </p:blipFill>
        <p:spPr>
          <a:xfrm>
            <a:off x="-115746" y="-335665"/>
            <a:ext cx="6211746" cy="7315198"/>
          </a:xfrm>
          <a:prstGeom prst="rect">
            <a:avLst/>
          </a:prstGeom>
        </p:spPr>
      </p:pic>
      <p:pic>
        <p:nvPicPr>
          <p:cNvPr id="13" name="Graphic 9">
            <a:extLst>
              <a:ext uri="{FF2B5EF4-FFF2-40B4-BE49-F238E27FC236}">
                <a16:creationId xmlns:a16="http://schemas.microsoft.com/office/drawing/2014/main" id="{F3475438-7563-4EF1-A8CA-13D1977474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9" name="Group 18">
            <a:extLst>
              <a:ext uri="{FF2B5EF4-FFF2-40B4-BE49-F238E27FC236}">
                <a16:creationId xmlns:a16="http://schemas.microsoft.com/office/drawing/2014/main" id="{02576E3C-E584-7742-B8EE-918193D24EAA}"/>
              </a:ext>
            </a:extLst>
          </p:cNvPr>
          <p:cNvGrpSpPr/>
          <p:nvPr userDrawn="1"/>
        </p:nvGrpSpPr>
        <p:grpSpPr>
          <a:xfrm>
            <a:off x="0" y="5889321"/>
            <a:ext cx="6516810" cy="1147587"/>
            <a:chOff x="2211625" y="5827181"/>
            <a:chExt cx="6516810" cy="1147587"/>
          </a:xfrm>
        </p:grpSpPr>
        <p:sp>
          <p:nvSpPr>
            <p:cNvPr id="21" name="TextBox 20">
              <a:extLst>
                <a:ext uri="{FF2B5EF4-FFF2-40B4-BE49-F238E27FC236}">
                  <a16:creationId xmlns:a16="http://schemas.microsoft.com/office/drawing/2014/main" id="{CF85B46E-7571-B043-BE31-46F4AE6F91BE}"/>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2" name="Graphic 21">
              <a:extLst>
                <a:ext uri="{FF2B5EF4-FFF2-40B4-BE49-F238E27FC236}">
                  <a16:creationId xmlns:a16="http://schemas.microsoft.com/office/drawing/2014/main" id="{329C73FA-95B8-6D46-BED3-82E1D1AA829A}"/>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218757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88" t="-5731" r="4831"/>
          <a:stretch/>
        </p:blipFill>
        <p:spPr>
          <a:xfrm>
            <a:off x="-115746" y="320161"/>
            <a:ext cx="6043115"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513" y="972646"/>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513" y="3729152"/>
            <a:ext cx="4968762" cy="1462034"/>
          </a:xfrm>
        </p:spPr>
        <p:txBody>
          <a:bodyPr>
            <a:norm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18831C1-1848-324C-9C62-23FD483BEFF7}"/>
              </a:ext>
            </a:extLst>
          </p:cNvPr>
          <p:cNvSpPr txBox="1"/>
          <p:nvPr userDrawn="1"/>
        </p:nvSpPr>
        <p:spPr>
          <a:xfrm>
            <a:off x="-542441" y="271220"/>
            <a:ext cx="184731" cy="369332"/>
          </a:xfrm>
          <a:prstGeom prst="rect">
            <a:avLst/>
          </a:prstGeom>
        </p:spPr>
        <p:txBody>
          <a:bodyPr wrap="none" rtlCol="0">
            <a:spAutoFit/>
          </a:bodyPr>
          <a:lstStyle/>
          <a:p>
            <a:pPr algn="l"/>
            <a:endParaRPr lang="en-US"/>
          </a:p>
        </p:txBody>
      </p:sp>
      <p:pic>
        <p:nvPicPr>
          <p:cNvPr id="11" name="Graphic 9">
            <a:extLst>
              <a:ext uri="{FF2B5EF4-FFF2-40B4-BE49-F238E27FC236}">
                <a16:creationId xmlns:a16="http://schemas.microsoft.com/office/drawing/2014/main" id="{C5619EE5-A9D5-4956-A8D8-FE4E6D36F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8" name="Group 17">
            <a:extLst>
              <a:ext uri="{FF2B5EF4-FFF2-40B4-BE49-F238E27FC236}">
                <a16:creationId xmlns:a16="http://schemas.microsoft.com/office/drawing/2014/main" id="{C26577A2-CBBC-3046-ADA8-FF13BF23BF19}"/>
              </a:ext>
            </a:extLst>
          </p:cNvPr>
          <p:cNvGrpSpPr/>
          <p:nvPr userDrawn="1"/>
        </p:nvGrpSpPr>
        <p:grpSpPr>
          <a:xfrm>
            <a:off x="0" y="5889321"/>
            <a:ext cx="6516810" cy="1147587"/>
            <a:chOff x="2211625" y="5827181"/>
            <a:chExt cx="6516810" cy="1147587"/>
          </a:xfrm>
        </p:grpSpPr>
        <p:sp>
          <p:nvSpPr>
            <p:cNvPr id="23" name="TextBox 22">
              <a:extLst>
                <a:ext uri="{FF2B5EF4-FFF2-40B4-BE49-F238E27FC236}">
                  <a16:creationId xmlns:a16="http://schemas.microsoft.com/office/drawing/2014/main" id="{1F06B8C4-E995-7D49-A1FB-068ADD11470C}"/>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4" name="Graphic 23">
              <a:extLst>
                <a:ext uri="{FF2B5EF4-FFF2-40B4-BE49-F238E27FC236}">
                  <a16:creationId xmlns:a16="http://schemas.microsoft.com/office/drawing/2014/main" id="{F6D2C108-55A4-664C-830C-C503EE68FA11}"/>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692879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686"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687"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181" t="-7698" r="6258" b="1"/>
          <a:stretch/>
        </p:blipFill>
        <p:spPr>
          <a:xfrm>
            <a:off x="-115747" y="-335665"/>
            <a:ext cx="6070063" cy="7315198"/>
          </a:xfrm>
          <a:prstGeom prst="rect">
            <a:avLst/>
          </a:prstGeom>
        </p:spPr>
      </p:pic>
      <p:pic>
        <p:nvPicPr>
          <p:cNvPr id="12" name="Graphic 9">
            <a:extLst>
              <a:ext uri="{FF2B5EF4-FFF2-40B4-BE49-F238E27FC236}">
                <a16:creationId xmlns:a16="http://schemas.microsoft.com/office/drawing/2014/main" id="{E29A09A4-5377-445B-95DE-45D2BDE3BE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3" name="Group 22">
            <a:extLst>
              <a:ext uri="{FF2B5EF4-FFF2-40B4-BE49-F238E27FC236}">
                <a16:creationId xmlns:a16="http://schemas.microsoft.com/office/drawing/2014/main" id="{0033C071-20B3-0345-B453-54B0E92FCB96}"/>
              </a:ext>
            </a:extLst>
          </p:cNvPr>
          <p:cNvGrpSpPr/>
          <p:nvPr userDrawn="1"/>
        </p:nvGrpSpPr>
        <p:grpSpPr>
          <a:xfrm>
            <a:off x="0" y="5889321"/>
            <a:ext cx="6516810" cy="1147587"/>
            <a:chOff x="2211625" y="5827181"/>
            <a:chExt cx="6516810" cy="1147587"/>
          </a:xfrm>
        </p:grpSpPr>
        <p:sp>
          <p:nvSpPr>
            <p:cNvPr id="24" name="TextBox 23">
              <a:extLst>
                <a:ext uri="{FF2B5EF4-FFF2-40B4-BE49-F238E27FC236}">
                  <a16:creationId xmlns:a16="http://schemas.microsoft.com/office/drawing/2014/main" id="{000FD2C0-56E1-D042-9DCB-3E3067EEEA7C}"/>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5" name="Graphic 24">
              <a:extLst>
                <a:ext uri="{FF2B5EF4-FFF2-40B4-BE49-F238E27FC236}">
                  <a16:creationId xmlns:a16="http://schemas.microsoft.com/office/drawing/2014/main" id="{01A2F332-CCA5-544E-9661-54F891C42C9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12174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62" t="-3679" r="2049" b="-1"/>
          <a:stretch/>
        </p:blipFill>
        <p:spPr>
          <a:xfrm>
            <a:off x="-115746" y="320161"/>
            <a:ext cx="6204030"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2" name="Graphic 9">
            <a:extLst>
              <a:ext uri="{FF2B5EF4-FFF2-40B4-BE49-F238E27FC236}">
                <a16:creationId xmlns:a16="http://schemas.microsoft.com/office/drawing/2014/main" id="{AA9027A4-72A9-4171-975F-8CB8F9AE32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1" name="Group 20">
            <a:extLst>
              <a:ext uri="{FF2B5EF4-FFF2-40B4-BE49-F238E27FC236}">
                <a16:creationId xmlns:a16="http://schemas.microsoft.com/office/drawing/2014/main" id="{83C1ACE8-371A-C447-AF8B-F47413AE44EC}"/>
              </a:ext>
            </a:extLst>
          </p:cNvPr>
          <p:cNvGrpSpPr/>
          <p:nvPr userDrawn="1"/>
        </p:nvGrpSpPr>
        <p:grpSpPr>
          <a:xfrm>
            <a:off x="0" y="5889321"/>
            <a:ext cx="6516810" cy="1147587"/>
            <a:chOff x="2211625" y="5827181"/>
            <a:chExt cx="6516810" cy="1147587"/>
          </a:xfrm>
        </p:grpSpPr>
        <p:sp>
          <p:nvSpPr>
            <p:cNvPr id="22" name="TextBox 21">
              <a:extLst>
                <a:ext uri="{FF2B5EF4-FFF2-40B4-BE49-F238E27FC236}">
                  <a16:creationId xmlns:a16="http://schemas.microsoft.com/office/drawing/2014/main" id="{2EF4893D-8C19-C24E-8C7F-0CEABD7C154B}"/>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3" name="Graphic 22">
              <a:extLst>
                <a:ext uri="{FF2B5EF4-FFF2-40B4-BE49-F238E27FC236}">
                  <a16:creationId xmlns:a16="http://schemas.microsoft.com/office/drawing/2014/main" id="{550EDC48-9805-1643-8087-17615D3A7E44}"/>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567741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356" t="-5454" r="5079"/>
          <a:stretch/>
        </p:blipFill>
        <p:spPr>
          <a:xfrm>
            <a:off x="-115746" y="320161"/>
            <a:ext cx="6211746"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0" name="Graphic 9">
            <a:extLst>
              <a:ext uri="{FF2B5EF4-FFF2-40B4-BE49-F238E27FC236}">
                <a16:creationId xmlns:a16="http://schemas.microsoft.com/office/drawing/2014/main" id="{AD3F30D6-EC94-49C5-880B-892CCC265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1" name="Group 20">
            <a:extLst>
              <a:ext uri="{FF2B5EF4-FFF2-40B4-BE49-F238E27FC236}">
                <a16:creationId xmlns:a16="http://schemas.microsoft.com/office/drawing/2014/main" id="{FC772660-E78E-A94D-9C7E-C0BD369525DC}"/>
              </a:ext>
            </a:extLst>
          </p:cNvPr>
          <p:cNvGrpSpPr/>
          <p:nvPr userDrawn="1"/>
        </p:nvGrpSpPr>
        <p:grpSpPr>
          <a:xfrm>
            <a:off x="0" y="5889321"/>
            <a:ext cx="6516810" cy="1147587"/>
            <a:chOff x="2211625" y="5827181"/>
            <a:chExt cx="6516810" cy="1147587"/>
          </a:xfrm>
        </p:grpSpPr>
        <p:sp>
          <p:nvSpPr>
            <p:cNvPr id="22" name="TextBox 21">
              <a:extLst>
                <a:ext uri="{FF2B5EF4-FFF2-40B4-BE49-F238E27FC236}">
                  <a16:creationId xmlns:a16="http://schemas.microsoft.com/office/drawing/2014/main" id="{AC316F0D-FF2E-7645-AC8B-4E28F1E96538}"/>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3" name="Graphic 22">
              <a:extLst>
                <a:ext uri="{FF2B5EF4-FFF2-40B4-BE49-F238E27FC236}">
                  <a16:creationId xmlns:a16="http://schemas.microsoft.com/office/drawing/2014/main" id="{33A78B97-B01B-764A-9138-8DE87DF03ABA}"/>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585304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91" t="-3528" r="6812"/>
          <a:stretch/>
        </p:blipFill>
        <p:spPr>
          <a:xfrm>
            <a:off x="-115746" y="320161"/>
            <a:ext cx="5999406"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841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319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0F3D0778-27ED-3645-9136-73ECB37FA256}"/>
              </a:ext>
            </a:extLst>
          </p:cNvPr>
          <p:cNvSpPr txBox="1"/>
          <p:nvPr userDrawn="1"/>
        </p:nvSpPr>
        <p:spPr>
          <a:xfrm>
            <a:off x="6168452" y="-494675"/>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3A446C51-57B4-4D3F-B3E1-D2C30515EA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2" name="Group 21">
            <a:extLst>
              <a:ext uri="{FF2B5EF4-FFF2-40B4-BE49-F238E27FC236}">
                <a16:creationId xmlns:a16="http://schemas.microsoft.com/office/drawing/2014/main" id="{69B38BAB-57D4-E145-A90C-42AD0517B4C8}"/>
              </a:ext>
            </a:extLst>
          </p:cNvPr>
          <p:cNvGrpSpPr/>
          <p:nvPr userDrawn="1"/>
        </p:nvGrpSpPr>
        <p:grpSpPr>
          <a:xfrm>
            <a:off x="0" y="5889321"/>
            <a:ext cx="6516810" cy="1147587"/>
            <a:chOff x="2211625" y="5827181"/>
            <a:chExt cx="6516810" cy="1147587"/>
          </a:xfrm>
        </p:grpSpPr>
        <p:sp>
          <p:nvSpPr>
            <p:cNvPr id="23" name="TextBox 22">
              <a:extLst>
                <a:ext uri="{FF2B5EF4-FFF2-40B4-BE49-F238E27FC236}">
                  <a16:creationId xmlns:a16="http://schemas.microsoft.com/office/drawing/2014/main" id="{2A2CEA08-6C6D-E048-ABA0-B6045F5F9F3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4" name="Graphic 23">
              <a:extLst>
                <a:ext uri="{FF2B5EF4-FFF2-40B4-BE49-F238E27FC236}">
                  <a16:creationId xmlns:a16="http://schemas.microsoft.com/office/drawing/2014/main" id="{613F9DF0-7EA0-584B-99FB-6B083318E743}"/>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990763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9" t="-7693" r="7107" b="1"/>
          <a:stretch/>
        </p:blipFill>
        <p:spPr>
          <a:xfrm>
            <a:off x="-115746" y="320161"/>
            <a:ext cx="6204030"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2"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3"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D00D9ABF-B743-FE41-BE87-18C08523C8E7}"/>
              </a:ext>
            </a:extLst>
          </p:cNvPr>
          <p:cNvSpPr txBox="1"/>
          <p:nvPr userDrawn="1"/>
        </p:nvSpPr>
        <p:spPr>
          <a:xfrm>
            <a:off x="8132164" y="-674557"/>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32AB64F8-86CE-4B2E-86E0-94E686D0B8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2" name="Group 21">
            <a:extLst>
              <a:ext uri="{FF2B5EF4-FFF2-40B4-BE49-F238E27FC236}">
                <a16:creationId xmlns:a16="http://schemas.microsoft.com/office/drawing/2014/main" id="{0BCB12DE-04CB-D548-A7E3-A9A0DAA99A7E}"/>
              </a:ext>
            </a:extLst>
          </p:cNvPr>
          <p:cNvGrpSpPr/>
          <p:nvPr userDrawn="1"/>
        </p:nvGrpSpPr>
        <p:grpSpPr>
          <a:xfrm>
            <a:off x="0" y="5889321"/>
            <a:ext cx="6516810" cy="1147587"/>
            <a:chOff x="2211625" y="5827181"/>
            <a:chExt cx="6516810" cy="1147587"/>
          </a:xfrm>
        </p:grpSpPr>
        <p:sp>
          <p:nvSpPr>
            <p:cNvPr id="23" name="TextBox 22">
              <a:extLst>
                <a:ext uri="{FF2B5EF4-FFF2-40B4-BE49-F238E27FC236}">
                  <a16:creationId xmlns:a16="http://schemas.microsoft.com/office/drawing/2014/main" id="{6E4A0A8C-9471-574C-AAF2-05ED7729FEB0}"/>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4" name="Graphic 23">
              <a:extLst>
                <a:ext uri="{FF2B5EF4-FFF2-40B4-BE49-F238E27FC236}">
                  <a16:creationId xmlns:a16="http://schemas.microsoft.com/office/drawing/2014/main" id="{C314B6BE-E464-4747-B087-2B205479E4EA}"/>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75464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13" name="Picture 12">
            <a:extLst>
              <a:ext uri="{FF2B5EF4-FFF2-40B4-BE49-F238E27FC236}">
                <a16:creationId xmlns:a16="http://schemas.microsoft.com/office/drawing/2014/main" id="{5673BE17-649A-1541-BAA5-010120860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28" t="-3171" r="7557" b="1"/>
          <a:stretch/>
        </p:blipFill>
        <p:spPr>
          <a:xfrm>
            <a:off x="-115746" y="80936"/>
            <a:ext cx="6078446" cy="6898597"/>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29300"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29301"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0" name="Graphic 9">
            <a:extLst>
              <a:ext uri="{FF2B5EF4-FFF2-40B4-BE49-F238E27FC236}">
                <a16:creationId xmlns:a16="http://schemas.microsoft.com/office/drawing/2014/main" id="{8013EEA9-2E29-435F-8E0A-59FAF47693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8" name="Group 17">
            <a:extLst>
              <a:ext uri="{FF2B5EF4-FFF2-40B4-BE49-F238E27FC236}">
                <a16:creationId xmlns:a16="http://schemas.microsoft.com/office/drawing/2014/main" id="{202F7B89-D4BC-45F8-B4FF-460FB576EB6F}"/>
              </a:ext>
            </a:extLst>
          </p:cNvPr>
          <p:cNvGrpSpPr/>
          <p:nvPr userDrawn="1"/>
        </p:nvGrpSpPr>
        <p:grpSpPr>
          <a:xfrm>
            <a:off x="130628" y="5871782"/>
            <a:ext cx="6516810" cy="1147587"/>
            <a:chOff x="2211625" y="5827181"/>
            <a:chExt cx="6516810" cy="1147587"/>
          </a:xfrm>
        </p:grpSpPr>
        <p:sp>
          <p:nvSpPr>
            <p:cNvPr id="19" name="TextBox 18">
              <a:extLst>
                <a:ext uri="{FF2B5EF4-FFF2-40B4-BE49-F238E27FC236}">
                  <a16:creationId xmlns:a16="http://schemas.microsoft.com/office/drawing/2014/main" id="{11FFA18C-7740-4A8A-A962-1903526F17B1}"/>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0" name="Graphic 19">
              <a:extLst>
                <a:ext uri="{FF2B5EF4-FFF2-40B4-BE49-F238E27FC236}">
                  <a16:creationId xmlns:a16="http://schemas.microsoft.com/office/drawing/2014/main" id="{B8F7F406-9B80-49DA-9322-A80A0B046100}"/>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333862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925" t="-9210" r="7714" b="1"/>
          <a:stretch/>
        </p:blipFill>
        <p:spPr>
          <a:xfrm>
            <a:off x="-115746" y="-115749"/>
            <a:ext cx="6290202" cy="709528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D00D9ABF-B743-FE41-BE87-18C08523C8E7}"/>
              </a:ext>
            </a:extLst>
          </p:cNvPr>
          <p:cNvSpPr txBox="1"/>
          <p:nvPr userDrawn="1"/>
        </p:nvSpPr>
        <p:spPr>
          <a:xfrm>
            <a:off x="8132164" y="-674557"/>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D290D57B-3526-420B-B367-9FDD8CBD51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1200E3C1-6C02-4EAE-8F37-E9B6DAE3A8AF}"/>
              </a:ext>
            </a:extLst>
          </p:cNvPr>
          <p:cNvGrpSpPr/>
          <p:nvPr userDrawn="1"/>
        </p:nvGrpSpPr>
        <p:grpSpPr>
          <a:xfrm>
            <a:off x="130628" y="5756450"/>
            <a:ext cx="6516810" cy="1147587"/>
            <a:chOff x="2211625" y="5827181"/>
            <a:chExt cx="6516810" cy="1147587"/>
          </a:xfrm>
        </p:grpSpPr>
        <p:sp>
          <p:nvSpPr>
            <p:cNvPr id="13" name="TextBox 12">
              <a:extLst>
                <a:ext uri="{FF2B5EF4-FFF2-40B4-BE49-F238E27FC236}">
                  <a16:creationId xmlns:a16="http://schemas.microsoft.com/office/drawing/2014/main" id="{4AF3497A-89C8-4231-82A9-EB4288696AEE}"/>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56D4261D-CB4C-43B2-A9BB-33C592A9023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92035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37B4DB-BF0F-0749-BCD2-0EF6DEE2DB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584"/>
          <a:stretch/>
        </p:blipFill>
        <p:spPr>
          <a:xfrm>
            <a:off x="1" y="1"/>
            <a:ext cx="12191999" cy="6857999"/>
          </a:xfrm>
          <a:prstGeom prst="rect">
            <a:avLst/>
          </a:prstGeom>
          <a:solidFill>
            <a:srgbClr val="1E4EFF"/>
          </a:solidFill>
        </p:spPr>
      </p:pic>
      <p:sp>
        <p:nvSpPr>
          <p:cNvPr id="9" name="Lundi-inc.com">
            <a:extLst>
              <a:ext uri="{FF2B5EF4-FFF2-40B4-BE49-F238E27FC236}">
                <a16:creationId xmlns:a16="http://schemas.microsoft.com/office/drawing/2014/main" id="{A095821C-EA1B-CD49-83EF-1690B397FED8}"/>
              </a:ext>
            </a:extLst>
          </p:cNvPr>
          <p:cNvSpPr txBox="1"/>
          <p:nvPr userDrawn="1"/>
        </p:nvSpPr>
        <p:spPr>
          <a:xfrm>
            <a:off x="562710" y="6163640"/>
            <a:ext cx="5769208" cy="3093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11" name="Title 1">
            <a:extLst>
              <a:ext uri="{FF2B5EF4-FFF2-40B4-BE49-F238E27FC236}">
                <a16:creationId xmlns:a16="http://schemas.microsoft.com/office/drawing/2014/main" id="{C362F6B1-B9C1-984F-AA57-541307ADBE95}"/>
              </a:ext>
            </a:extLst>
          </p:cNvPr>
          <p:cNvSpPr>
            <a:spLocks noGrp="1"/>
          </p:cNvSpPr>
          <p:nvPr>
            <p:ph type="ctrTitle"/>
          </p:nvPr>
        </p:nvSpPr>
        <p:spPr>
          <a:xfrm>
            <a:off x="2267713" y="2335308"/>
            <a:ext cx="8478443" cy="1923246"/>
          </a:xfrm>
          <a:prstGeom prst="rect">
            <a:avLst/>
          </a:prstGeom>
        </p:spPr>
        <p:txBody>
          <a:bodyPr lIns="0" tIns="0" rIns="0" bIns="0" anchor="t"/>
          <a:lstStyle>
            <a:lvl1pPr algn="l">
              <a:defRPr sz="2800" b="0" i="0">
                <a:latin typeface="Montserrat Light" pitchFamily="2" charset="77"/>
              </a:defRPr>
            </a:lvl1pPr>
          </a:lstStyle>
          <a:p>
            <a:r>
              <a:rPr lang="en-US"/>
              <a:t>Click to edit Master title style</a:t>
            </a:r>
          </a:p>
        </p:txBody>
      </p:sp>
      <p:sp>
        <p:nvSpPr>
          <p:cNvPr id="12" name="Subtitle 2">
            <a:extLst>
              <a:ext uri="{FF2B5EF4-FFF2-40B4-BE49-F238E27FC236}">
                <a16:creationId xmlns:a16="http://schemas.microsoft.com/office/drawing/2014/main" id="{156A7A55-A57E-1F4F-AF4A-72040B912F0E}"/>
              </a:ext>
            </a:extLst>
          </p:cNvPr>
          <p:cNvSpPr>
            <a:spLocks noGrp="1"/>
          </p:cNvSpPr>
          <p:nvPr>
            <p:ph type="subTitle" idx="1"/>
          </p:nvPr>
        </p:nvSpPr>
        <p:spPr>
          <a:xfrm>
            <a:off x="4915876" y="4317368"/>
            <a:ext cx="5830277" cy="481332"/>
          </a:xfrm>
          <a:prstGeom prst="rect">
            <a:avLst/>
          </a:prstGeom>
        </p:spPr>
        <p:txBody>
          <a:bodyPr lIns="0" tIns="0" rIns="0" bIns="0"/>
          <a:lstStyle>
            <a:lvl1pPr marL="0" indent="0" algn="r">
              <a:buNone/>
              <a:defRPr sz="1600" b="1" i="0">
                <a:solidFill>
                  <a:srgbClr val="1E4EFF"/>
                </a:solidFill>
                <a:latin typeface="Montserrat SemiBold"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Square">
            <a:extLst>
              <a:ext uri="{FF2B5EF4-FFF2-40B4-BE49-F238E27FC236}">
                <a16:creationId xmlns:a16="http://schemas.microsoft.com/office/drawing/2014/main" id="{69E1B6E1-A708-DF43-9CA3-B3499F0A52D4}"/>
              </a:ext>
            </a:extLst>
          </p:cNvPr>
          <p:cNvSpPr/>
          <p:nvPr userDrawn="1"/>
        </p:nvSpPr>
        <p:spPr>
          <a:xfrm>
            <a:off x="554154" y="558176"/>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4" name="Content Placeholder 13">
            <a:extLst>
              <a:ext uri="{FF2B5EF4-FFF2-40B4-BE49-F238E27FC236}">
                <a16:creationId xmlns:a16="http://schemas.microsoft.com/office/drawing/2014/main" id="{17BB05BB-FA38-0A41-89AB-046DB024DC3E}"/>
              </a:ext>
            </a:extLst>
          </p:cNvPr>
          <p:cNvSpPr>
            <a:spLocks noGrp="1"/>
          </p:cNvSpPr>
          <p:nvPr>
            <p:ph sz="quarter" idx="10"/>
          </p:nvPr>
        </p:nvSpPr>
        <p:spPr>
          <a:xfrm>
            <a:off x="934387" y="520701"/>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sp>
        <p:nvSpPr>
          <p:cNvPr id="15" name="Slide Number">
            <a:extLst>
              <a:ext uri="{FF2B5EF4-FFF2-40B4-BE49-F238E27FC236}">
                <a16:creationId xmlns:a16="http://schemas.microsoft.com/office/drawing/2014/main" id="{ED3122AF-5071-4A40-8F99-8BCF018325B5}"/>
              </a:ext>
            </a:extLst>
          </p:cNvPr>
          <p:cNvSpPr txBox="1">
            <a:spLocks/>
          </p:cNvSpPr>
          <p:nvPr userDrawn="1"/>
        </p:nvSpPr>
        <p:spPr>
          <a:xfrm>
            <a:off x="11374418" y="6054250"/>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pic>
        <p:nvPicPr>
          <p:cNvPr id="16" name="Graphic 15">
            <a:extLst>
              <a:ext uri="{FF2B5EF4-FFF2-40B4-BE49-F238E27FC236}">
                <a16:creationId xmlns:a16="http://schemas.microsoft.com/office/drawing/2014/main" id="{C75046A7-3C88-B846-B41D-D532E4E682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1"/>
            <a:ext cx="2082065" cy="459991"/>
          </a:xfrm>
          <a:prstGeom prst="rect">
            <a:avLst/>
          </a:prstGeom>
        </p:spPr>
      </p:pic>
    </p:spTree>
    <p:extLst>
      <p:ext uri="{BB962C8B-B14F-4D97-AF65-F5344CB8AC3E}">
        <p14:creationId xmlns:p14="http://schemas.microsoft.com/office/powerpoint/2010/main" val="40492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F2152C-457E-417E-9A1B-BA5C238E7FBF}"/>
              </a:ext>
            </a:extLst>
          </p:cNvPr>
          <p:cNvSpPr/>
          <p:nvPr userDrawn="1"/>
        </p:nvSpPr>
        <p:spPr>
          <a:xfrm>
            <a:off x="0" y="1062680"/>
            <a:ext cx="12192000" cy="579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944959"/>
            <a:ext cx="5064176" cy="2823142"/>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6" y="3860176"/>
            <a:ext cx="5096260" cy="1322439"/>
          </a:xfrm>
        </p:spPr>
        <p:txBody>
          <a:bodyPr vert="horz" lIns="91440" tIns="45720" rIns="91440" bIns="45720" rtlCol="0">
            <a:normAutofit/>
          </a:bodyPr>
          <a:lstStyle>
            <a:lvl1pPr marL="0" indent="0" algn="l">
              <a:buNone/>
              <a:defRPr lang="en-US" sz="2400" dirty="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20" name="Picture 19" descr="A person jumping in the air&#10;&#10;Description automatically generated with medium confidence">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807"/>
          <a:stretch/>
        </p:blipFill>
        <p:spPr>
          <a:xfrm>
            <a:off x="-1" y="-457198"/>
            <a:ext cx="5980235" cy="7315198"/>
          </a:xfrm>
          <a:prstGeom prst="rect">
            <a:avLst/>
          </a:prstGeom>
        </p:spPr>
      </p:pic>
      <p:pic>
        <p:nvPicPr>
          <p:cNvPr id="14" name="Graphic 9">
            <a:extLst>
              <a:ext uri="{FF2B5EF4-FFF2-40B4-BE49-F238E27FC236}">
                <a16:creationId xmlns:a16="http://schemas.microsoft.com/office/drawing/2014/main" id="{F2726B50-4A30-4C6E-A0AB-0BCAE8E9E6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9" name="Group 18">
            <a:extLst>
              <a:ext uri="{FF2B5EF4-FFF2-40B4-BE49-F238E27FC236}">
                <a16:creationId xmlns:a16="http://schemas.microsoft.com/office/drawing/2014/main" id="{35E97176-3B69-5D4D-A2B8-DD3A36D946E5}"/>
              </a:ext>
            </a:extLst>
          </p:cNvPr>
          <p:cNvGrpSpPr/>
          <p:nvPr userDrawn="1"/>
        </p:nvGrpSpPr>
        <p:grpSpPr>
          <a:xfrm>
            <a:off x="130628" y="5756450"/>
            <a:ext cx="6516810" cy="1147587"/>
            <a:chOff x="2211625" y="5827181"/>
            <a:chExt cx="6516810" cy="1147587"/>
          </a:xfrm>
        </p:grpSpPr>
        <p:sp>
          <p:nvSpPr>
            <p:cNvPr id="21" name="TextBox 20">
              <a:extLst>
                <a:ext uri="{FF2B5EF4-FFF2-40B4-BE49-F238E27FC236}">
                  <a16:creationId xmlns:a16="http://schemas.microsoft.com/office/drawing/2014/main" id="{0A58D398-C3BE-2D48-9F12-A018FD33A4F8}"/>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2" name="Graphic 21">
              <a:extLst>
                <a:ext uri="{FF2B5EF4-FFF2-40B4-BE49-F238E27FC236}">
                  <a16:creationId xmlns:a16="http://schemas.microsoft.com/office/drawing/2014/main" id="{B7C6CE80-8DA8-CA49-B4C3-E7393BA6A44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51680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F2152C-457E-417E-9A1B-BA5C238E7FBF}"/>
              </a:ext>
            </a:extLst>
          </p:cNvPr>
          <p:cNvSpPr/>
          <p:nvPr userDrawn="1"/>
        </p:nvSpPr>
        <p:spPr>
          <a:xfrm>
            <a:off x="0" y="1062680"/>
            <a:ext cx="12192000" cy="579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2" t="-9273" r="4887"/>
          <a:stretch/>
        </p:blipFill>
        <p:spPr>
          <a:xfrm>
            <a:off x="-10739" y="-196768"/>
            <a:ext cx="6215009" cy="705476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5" y="930442"/>
            <a:ext cx="5080219" cy="2839557"/>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6" y="3862074"/>
            <a:ext cx="5112301" cy="1462034"/>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1" name="Graphic 9">
            <a:extLst>
              <a:ext uri="{FF2B5EF4-FFF2-40B4-BE49-F238E27FC236}">
                <a16:creationId xmlns:a16="http://schemas.microsoft.com/office/drawing/2014/main" id="{DE8E4E4F-ADAA-475A-9305-A0CBA51E43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5" name="Group 14">
            <a:extLst>
              <a:ext uri="{FF2B5EF4-FFF2-40B4-BE49-F238E27FC236}">
                <a16:creationId xmlns:a16="http://schemas.microsoft.com/office/drawing/2014/main" id="{41F48F39-E196-6C45-BFA5-66B0EA446C67}"/>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435E6C82-C10C-EE4C-B9A4-7F348BB80FE1}"/>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BC86F1B0-3E64-A84B-A978-0F79203B89CB}"/>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11856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723F2F-608E-45EC-AEB8-A31F4244197D}"/>
              </a:ext>
            </a:extLst>
          </p:cNvPr>
          <p:cNvSpPr/>
          <p:nvPr userDrawn="1"/>
        </p:nvSpPr>
        <p:spPr>
          <a:xfrm>
            <a:off x="0" y="1013254"/>
            <a:ext cx="12192000" cy="584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9C589B-F3C5-CC43-9BC8-4BC0F4E902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25" t="-10234" r="4051"/>
          <a:stretch/>
        </p:blipFill>
        <p:spPr>
          <a:xfrm>
            <a:off x="-1" y="-457198"/>
            <a:ext cx="6234235" cy="731519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12353"/>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60176"/>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3" name="TextBox 2">
            <a:extLst>
              <a:ext uri="{FF2B5EF4-FFF2-40B4-BE49-F238E27FC236}">
                <a16:creationId xmlns:a16="http://schemas.microsoft.com/office/drawing/2014/main" id="{0080D491-4645-BB49-AA77-3342614E2E00}"/>
              </a:ext>
            </a:extLst>
          </p:cNvPr>
          <p:cNvSpPr txBox="1"/>
          <p:nvPr userDrawn="1"/>
        </p:nvSpPr>
        <p:spPr>
          <a:xfrm>
            <a:off x="8409482" y="-727023"/>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4" name="Graphic 9">
            <a:extLst>
              <a:ext uri="{FF2B5EF4-FFF2-40B4-BE49-F238E27FC236}">
                <a16:creationId xmlns:a16="http://schemas.microsoft.com/office/drawing/2014/main" id="{6061FF6C-407E-4653-A9A7-4BEFD5BAA8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3" name="Group 12">
            <a:extLst>
              <a:ext uri="{FF2B5EF4-FFF2-40B4-BE49-F238E27FC236}">
                <a16:creationId xmlns:a16="http://schemas.microsoft.com/office/drawing/2014/main" id="{D0F5C020-64F0-B14D-B488-7B2B6E5B6CF9}"/>
              </a:ext>
            </a:extLst>
          </p:cNvPr>
          <p:cNvGrpSpPr/>
          <p:nvPr userDrawn="1"/>
        </p:nvGrpSpPr>
        <p:grpSpPr>
          <a:xfrm>
            <a:off x="130628" y="5756450"/>
            <a:ext cx="6516810" cy="1147587"/>
            <a:chOff x="2211625" y="5827181"/>
            <a:chExt cx="6516810" cy="1147587"/>
          </a:xfrm>
        </p:grpSpPr>
        <p:sp>
          <p:nvSpPr>
            <p:cNvPr id="15" name="TextBox 14">
              <a:extLst>
                <a:ext uri="{FF2B5EF4-FFF2-40B4-BE49-F238E27FC236}">
                  <a16:creationId xmlns:a16="http://schemas.microsoft.com/office/drawing/2014/main" id="{45ABCDAA-C4DB-BF44-A21A-7CFB60170BF4}"/>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8" name="Graphic 17">
              <a:extLst>
                <a:ext uri="{FF2B5EF4-FFF2-40B4-BE49-F238E27FC236}">
                  <a16:creationId xmlns:a16="http://schemas.microsoft.com/office/drawing/2014/main" id="{3D9FFCDC-8C22-004E-9A52-CE90C0028AC8}"/>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320076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28" t="-12925" r="397"/>
          <a:stretch/>
        </p:blipFill>
        <p:spPr>
          <a:xfrm>
            <a:off x="0" y="-366512"/>
            <a:ext cx="6290734" cy="723733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03451"/>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51274"/>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2" name="Graphic 9">
            <a:extLst>
              <a:ext uri="{FF2B5EF4-FFF2-40B4-BE49-F238E27FC236}">
                <a16:creationId xmlns:a16="http://schemas.microsoft.com/office/drawing/2014/main" id="{B2909E33-3864-4980-8109-E70C4713DA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7711DEA1-FB41-7945-9140-6914B49972EC}"/>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79F2EC43-F64F-624F-8815-527777D17AD1}"/>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E70A0BFD-9A1E-0444-AD99-DB2377F0C7AF}"/>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4017387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50" t="-8910" r="1942" b="1"/>
          <a:stretch/>
        </p:blipFill>
        <p:spPr>
          <a:xfrm>
            <a:off x="0" y="0"/>
            <a:ext cx="6314328"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271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054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2" name="Graphic 9">
            <a:extLst>
              <a:ext uri="{FF2B5EF4-FFF2-40B4-BE49-F238E27FC236}">
                <a16:creationId xmlns:a16="http://schemas.microsoft.com/office/drawing/2014/main" id="{765861E1-E7CE-43D3-8744-F655971BF4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27D88A11-A375-454E-AB9D-7842181AA22C}"/>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55A56EE4-6741-EF4E-B876-4E545A8818D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FEB3000A-315E-3749-A9B2-CD685EA341F5}"/>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450904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54" t="-8999" r="7129"/>
          <a:stretch/>
        </p:blipFill>
        <p:spPr>
          <a:xfrm>
            <a:off x="-10739" y="0"/>
            <a:ext cx="5977933"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03451"/>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51274"/>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DAB72B6A-269A-489F-85E4-E25B843422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30655985-9083-4840-AA91-D9A50FC89796}"/>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D4FE67DF-C98B-BA4C-9502-662B0DA7FC92}"/>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772423CE-8379-2043-B1AA-34BD332E3E69}"/>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537957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164" t="-7759" r="3416"/>
          <a:stretch/>
        </p:blipFill>
        <p:spPr>
          <a:xfrm>
            <a:off x="0" y="0"/>
            <a:ext cx="6096000"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A3C460CD-2866-4CC8-836B-EC5CC11298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92C211D5-2A4E-E24C-9E78-788265BF31E5}"/>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88798DCF-D1C0-CD4E-B46B-076759829B99}"/>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AFA93661-5DA7-6D4A-B8A1-15F97C6C1984}"/>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758668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99E451-BA7D-458D-9475-034EB5D35F4E}"/>
              </a:ext>
            </a:extLst>
          </p:cNvPr>
          <p:cNvSpPr/>
          <p:nvPr userDrawn="1"/>
        </p:nvSpPr>
        <p:spPr>
          <a:xfrm>
            <a:off x="0" y="1153296"/>
            <a:ext cx="12192000" cy="5704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6C8B0F-491A-2B4D-B2BF-171270BC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926" t="-4215" r="7223" b="-1"/>
          <a:stretch/>
        </p:blipFill>
        <p:spPr>
          <a:xfrm>
            <a:off x="0" y="-565730"/>
            <a:ext cx="5867583" cy="744294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2975695B-745A-4911-B01A-B5784E33A8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6F114FB1-9EB3-AF49-8FDD-B7BDB43ED03D}"/>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0994D3DA-E173-BD43-B6FB-F325BFAAA2DB}"/>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D4910F0B-821A-7E4A-AF96-37CA70BDBC50}"/>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195248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99E451-BA7D-458D-9475-034EB5D35F4E}"/>
              </a:ext>
            </a:extLst>
          </p:cNvPr>
          <p:cNvSpPr/>
          <p:nvPr userDrawn="1"/>
        </p:nvSpPr>
        <p:spPr>
          <a:xfrm>
            <a:off x="0" y="1153296"/>
            <a:ext cx="12192000" cy="5704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6C8B0F-491A-2B4D-B2BF-171270BC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42" t="-12461" r="6781"/>
          <a:stretch/>
        </p:blipFill>
        <p:spPr>
          <a:xfrm>
            <a:off x="0" y="0"/>
            <a:ext cx="5811881" cy="687721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2494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7277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Graphic 9">
            <a:extLst>
              <a:ext uri="{FF2B5EF4-FFF2-40B4-BE49-F238E27FC236}">
                <a16:creationId xmlns:a16="http://schemas.microsoft.com/office/drawing/2014/main" id="{DEF2ED27-0F8F-40BE-ADFF-EBCB6F4DD6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BB88C063-13C7-4F97-8037-84446B6E4743}"/>
              </a:ext>
            </a:extLst>
          </p:cNvPr>
          <p:cNvGrpSpPr/>
          <p:nvPr userDrawn="1"/>
        </p:nvGrpSpPr>
        <p:grpSpPr>
          <a:xfrm>
            <a:off x="130628" y="5805878"/>
            <a:ext cx="6516810" cy="1147587"/>
            <a:chOff x="2211625" y="5827181"/>
            <a:chExt cx="6516810" cy="1147587"/>
          </a:xfrm>
        </p:grpSpPr>
        <p:sp>
          <p:nvSpPr>
            <p:cNvPr id="12" name="TextBox 11">
              <a:extLst>
                <a:ext uri="{FF2B5EF4-FFF2-40B4-BE49-F238E27FC236}">
                  <a16:creationId xmlns:a16="http://schemas.microsoft.com/office/drawing/2014/main" id="{CECB66FA-8E1C-46D5-9B43-E089DB88FEB0}"/>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A33887FD-2C3F-47B0-B669-A2B05F9DC3A4}"/>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792754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3" name="Picture 2" descr="A picture containing text, person, electronics&#10;&#10;Description automatically generated">
            <a:extLst>
              <a:ext uri="{FF2B5EF4-FFF2-40B4-BE49-F238E27FC236}">
                <a16:creationId xmlns:a16="http://schemas.microsoft.com/office/drawing/2014/main" id="{EAEE29DA-8DC4-2B43-A1D7-3C452257F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54199" cy="6884862"/>
          </a:xfrm>
          <a:prstGeom prst="rect">
            <a:avLst/>
          </a:prstGeom>
        </p:spPr>
      </p:pic>
      <p:pic>
        <p:nvPicPr>
          <p:cNvPr id="11" name="Graphic 9">
            <a:extLst>
              <a:ext uri="{FF2B5EF4-FFF2-40B4-BE49-F238E27FC236}">
                <a16:creationId xmlns:a16="http://schemas.microsoft.com/office/drawing/2014/main" id="{0BBCC52D-5EAE-4C49-BBCD-34FAF61612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4" name="Group 23">
            <a:extLst>
              <a:ext uri="{FF2B5EF4-FFF2-40B4-BE49-F238E27FC236}">
                <a16:creationId xmlns:a16="http://schemas.microsoft.com/office/drawing/2014/main" id="{FB472D2B-0134-904D-9D3B-67C52FFDCD1F}"/>
              </a:ext>
            </a:extLst>
          </p:cNvPr>
          <p:cNvGrpSpPr/>
          <p:nvPr userDrawn="1"/>
        </p:nvGrpSpPr>
        <p:grpSpPr>
          <a:xfrm>
            <a:off x="5733906" y="5328863"/>
            <a:ext cx="6516810" cy="1147587"/>
            <a:chOff x="2211625" y="5827181"/>
            <a:chExt cx="6516810" cy="1147587"/>
          </a:xfrm>
        </p:grpSpPr>
        <p:sp>
          <p:nvSpPr>
            <p:cNvPr id="25" name="TextBox 24">
              <a:extLst>
                <a:ext uri="{FF2B5EF4-FFF2-40B4-BE49-F238E27FC236}">
                  <a16:creationId xmlns:a16="http://schemas.microsoft.com/office/drawing/2014/main" id="{574B668B-83D0-574B-88FC-1F08448ED4B0}"/>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6" name="Graphic 25">
              <a:extLst>
                <a:ext uri="{FF2B5EF4-FFF2-40B4-BE49-F238E27FC236}">
                  <a16:creationId xmlns:a16="http://schemas.microsoft.com/office/drawing/2014/main" id="{E831C6B8-742B-6347-82B0-F9DBDC3504E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42743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C858E9B-A9C3-B748-9A17-ECBAA61A8E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584"/>
          <a:stretch/>
        </p:blipFill>
        <p:spPr>
          <a:xfrm>
            <a:off x="1" y="1"/>
            <a:ext cx="12191999" cy="6857999"/>
          </a:xfrm>
          <a:prstGeom prst="rect">
            <a:avLst/>
          </a:prstGeom>
          <a:solidFill>
            <a:srgbClr val="1E4EFF"/>
          </a:solidFill>
        </p:spPr>
      </p:pic>
      <p:sp>
        <p:nvSpPr>
          <p:cNvPr id="11" name="Lundi-inc.com">
            <a:extLst>
              <a:ext uri="{FF2B5EF4-FFF2-40B4-BE49-F238E27FC236}">
                <a16:creationId xmlns:a16="http://schemas.microsoft.com/office/drawing/2014/main" id="{39417455-BEF5-964C-8EBA-9216ABCC1F96}"/>
              </a:ext>
            </a:extLst>
          </p:cNvPr>
          <p:cNvSpPr txBox="1"/>
          <p:nvPr userDrawn="1"/>
        </p:nvSpPr>
        <p:spPr>
          <a:xfrm>
            <a:off x="562708" y="6163638"/>
            <a:ext cx="5769208" cy="3093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15" name="Slide Number">
            <a:extLst>
              <a:ext uri="{FF2B5EF4-FFF2-40B4-BE49-F238E27FC236}">
                <a16:creationId xmlns:a16="http://schemas.microsoft.com/office/drawing/2014/main" id="{91E6507A-5878-6A44-BE60-AC404A81465A}"/>
              </a:ext>
            </a:extLst>
          </p:cNvPr>
          <p:cNvSpPr txBox="1">
            <a:spLocks/>
          </p:cNvSpPr>
          <p:nvPr userDrawn="1"/>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pic>
        <p:nvPicPr>
          <p:cNvPr id="16" name="Graphic 15">
            <a:extLst>
              <a:ext uri="{FF2B5EF4-FFF2-40B4-BE49-F238E27FC236}">
                <a16:creationId xmlns:a16="http://schemas.microsoft.com/office/drawing/2014/main" id="{6C8A0803-0EF1-A343-A8B7-9BEF6EE97E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
        <p:nvSpPr>
          <p:cNvPr id="9" name="Square">
            <a:extLst>
              <a:ext uri="{FF2B5EF4-FFF2-40B4-BE49-F238E27FC236}">
                <a16:creationId xmlns:a16="http://schemas.microsoft.com/office/drawing/2014/main" id="{CE2F3BE4-2B36-9D42-9665-E9B8517E15BF}"/>
              </a:ext>
            </a:extLst>
          </p:cNvPr>
          <p:cNvSpPr/>
          <p:nvPr userDrawn="1"/>
        </p:nvSpPr>
        <p:spPr>
          <a:xfrm>
            <a:off x="554154" y="558179"/>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FDBBD4D6-990E-5C44-A4A6-A581E9C002F0}"/>
              </a:ext>
            </a:extLst>
          </p:cNvPr>
          <p:cNvSpPr>
            <a:spLocks noGrp="1"/>
          </p:cNvSpPr>
          <p:nvPr>
            <p:ph sz="quarter" idx="10"/>
          </p:nvPr>
        </p:nvSpPr>
        <p:spPr>
          <a:xfrm>
            <a:off x="934387" y="520704"/>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spTree>
    <p:extLst>
      <p:ext uri="{BB962C8B-B14F-4D97-AF65-F5344CB8AC3E}">
        <p14:creationId xmlns:p14="http://schemas.microsoft.com/office/powerpoint/2010/main" val="1248281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3" name="Picture 2">
            <a:extLst>
              <a:ext uri="{FF2B5EF4-FFF2-40B4-BE49-F238E27FC236}">
                <a16:creationId xmlns:a16="http://schemas.microsoft.com/office/drawing/2014/main" id="{EAEE29DA-8DC4-2B43-A1D7-3C452257F8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9181"/>
            <a:ext cx="5156971" cy="6848818"/>
          </a:xfrm>
          <a:prstGeom prst="rect">
            <a:avLst/>
          </a:prstGeom>
        </p:spPr>
      </p:pic>
      <p:pic>
        <p:nvPicPr>
          <p:cNvPr id="11" name="Graphic 9">
            <a:extLst>
              <a:ext uri="{FF2B5EF4-FFF2-40B4-BE49-F238E27FC236}">
                <a16:creationId xmlns:a16="http://schemas.microsoft.com/office/drawing/2014/main" id="{92DC891A-4BD1-4F69-836A-D81713309B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9EA8FD97-545E-6749-8B03-1FD5A4EAA332}"/>
              </a:ext>
            </a:extLst>
          </p:cNvPr>
          <p:cNvGrpSpPr/>
          <p:nvPr userDrawn="1"/>
        </p:nvGrpSpPr>
        <p:grpSpPr>
          <a:xfrm>
            <a:off x="5733906" y="5328863"/>
            <a:ext cx="6516810" cy="1147587"/>
            <a:chOff x="2211625" y="5827181"/>
            <a:chExt cx="6516810" cy="1147587"/>
          </a:xfrm>
        </p:grpSpPr>
        <p:sp>
          <p:nvSpPr>
            <p:cNvPr id="13" name="TextBox 12">
              <a:extLst>
                <a:ext uri="{FF2B5EF4-FFF2-40B4-BE49-F238E27FC236}">
                  <a16:creationId xmlns:a16="http://schemas.microsoft.com/office/drawing/2014/main" id="{3D90D196-9F23-CF47-B616-461258A9477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0" name="Graphic 19">
              <a:extLst>
                <a:ext uri="{FF2B5EF4-FFF2-40B4-BE49-F238E27FC236}">
                  <a16:creationId xmlns:a16="http://schemas.microsoft.com/office/drawing/2014/main" id="{7A0576B3-9E4B-4D4A-B916-BF63E6EB94C4}"/>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754195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5" name="Picture 14">
            <a:extLst>
              <a:ext uri="{FF2B5EF4-FFF2-40B4-BE49-F238E27FC236}">
                <a16:creationId xmlns:a16="http://schemas.microsoft.com/office/drawing/2014/main" id="{AC21C059-91C7-4372-B0C4-4A1355704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636041" cy="6858000"/>
          </a:xfrm>
          <a:prstGeom prst="rect">
            <a:avLst/>
          </a:prstGeom>
        </p:spPr>
      </p:pic>
      <p:pic>
        <p:nvPicPr>
          <p:cNvPr id="17" name="Graphic 9">
            <a:extLst>
              <a:ext uri="{FF2B5EF4-FFF2-40B4-BE49-F238E27FC236}">
                <a16:creationId xmlns:a16="http://schemas.microsoft.com/office/drawing/2014/main" id="{01DDB085-03AD-44C2-8096-41116CE884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2" name="Group 1">
            <a:extLst>
              <a:ext uri="{FF2B5EF4-FFF2-40B4-BE49-F238E27FC236}">
                <a16:creationId xmlns:a16="http://schemas.microsoft.com/office/drawing/2014/main" id="{8E2996AA-1A6F-F04E-BB54-074CB8EB5988}"/>
              </a:ext>
            </a:extLst>
          </p:cNvPr>
          <p:cNvGrpSpPr/>
          <p:nvPr userDrawn="1"/>
        </p:nvGrpSpPr>
        <p:grpSpPr>
          <a:xfrm>
            <a:off x="4847007" y="5253872"/>
            <a:ext cx="6516810" cy="1147587"/>
            <a:chOff x="4847007" y="5253872"/>
            <a:chExt cx="6516810" cy="1147587"/>
          </a:xfrm>
        </p:grpSpPr>
        <p:sp>
          <p:nvSpPr>
            <p:cNvPr id="18" name="TextBox 17">
              <a:extLst>
                <a:ext uri="{FF2B5EF4-FFF2-40B4-BE49-F238E27FC236}">
                  <a16:creationId xmlns:a16="http://schemas.microsoft.com/office/drawing/2014/main" id="{D4388BD9-CB95-A243-9E93-DDB10F1F1A07}"/>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9" name="Graphic 18">
              <a:extLst>
                <a:ext uri="{FF2B5EF4-FFF2-40B4-BE49-F238E27FC236}">
                  <a16:creationId xmlns:a16="http://schemas.microsoft.com/office/drawing/2014/main" id="{62AC03C9-3CA4-7449-B45A-350A8B97C71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2461516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7" name="Picture 6">
            <a:extLst>
              <a:ext uri="{FF2B5EF4-FFF2-40B4-BE49-F238E27FC236}">
                <a16:creationId xmlns:a16="http://schemas.microsoft.com/office/drawing/2014/main" id="{8E916216-B11F-D043-A48F-9003B1E7E1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87"/>
            <a:ext cx="5068186" cy="6872116"/>
          </a:xfrm>
          <a:prstGeom prst="rect">
            <a:avLst/>
          </a:prstGeom>
        </p:spPr>
      </p:pic>
      <p:pic>
        <p:nvPicPr>
          <p:cNvPr id="15" name="Graphic 9">
            <a:extLst>
              <a:ext uri="{FF2B5EF4-FFF2-40B4-BE49-F238E27FC236}">
                <a16:creationId xmlns:a16="http://schemas.microsoft.com/office/drawing/2014/main" id="{C84AEF2E-AA32-41EA-B8B7-69E07A273C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2FC8ED18-2742-3049-8424-7436D42312F4}"/>
              </a:ext>
            </a:extLst>
          </p:cNvPr>
          <p:cNvGrpSpPr/>
          <p:nvPr userDrawn="1"/>
        </p:nvGrpSpPr>
        <p:grpSpPr>
          <a:xfrm>
            <a:off x="4847007" y="5253872"/>
            <a:ext cx="6516810" cy="1147587"/>
            <a:chOff x="4847007" y="5253872"/>
            <a:chExt cx="6516810" cy="1147587"/>
          </a:xfrm>
        </p:grpSpPr>
        <p:sp>
          <p:nvSpPr>
            <p:cNvPr id="17" name="TextBox 16">
              <a:extLst>
                <a:ext uri="{FF2B5EF4-FFF2-40B4-BE49-F238E27FC236}">
                  <a16:creationId xmlns:a16="http://schemas.microsoft.com/office/drawing/2014/main" id="{D9DF8D6A-8478-A34A-92B1-C5E2097992C7}"/>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8" name="Graphic 17">
              <a:extLst>
                <a:ext uri="{FF2B5EF4-FFF2-40B4-BE49-F238E27FC236}">
                  <a16:creationId xmlns:a16="http://schemas.microsoft.com/office/drawing/2014/main" id="{83761237-7C6B-5B45-A966-AAC2B97C036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1113285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3" name="Picture 2" descr="A picture containing dark&#10;&#10;Description automatically generated">
            <a:extLst>
              <a:ext uri="{FF2B5EF4-FFF2-40B4-BE49-F238E27FC236}">
                <a16:creationId xmlns:a16="http://schemas.microsoft.com/office/drawing/2014/main" id="{201E6213-D1C9-EB49-B2A4-3ECBA9C5ED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707"/>
            <a:ext cx="5034593" cy="6686293"/>
          </a:xfrm>
          <a:prstGeom prst="rect">
            <a:avLst/>
          </a:prstGeom>
        </p:spPr>
      </p:pic>
      <p:pic>
        <p:nvPicPr>
          <p:cNvPr id="11" name="Graphic 9">
            <a:extLst>
              <a:ext uri="{FF2B5EF4-FFF2-40B4-BE49-F238E27FC236}">
                <a16:creationId xmlns:a16="http://schemas.microsoft.com/office/drawing/2014/main" id="{E0E06CB1-7C87-4EFB-92FB-150C3E626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3" name="Group 12">
            <a:extLst>
              <a:ext uri="{FF2B5EF4-FFF2-40B4-BE49-F238E27FC236}">
                <a16:creationId xmlns:a16="http://schemas.microsoft.com/office/drawing/2014/main" id="{560A7661-90AC-FA43-BC71-B4A818BCBB7E}"/>
              </a:ext>
            </a:extLst>
          </p:cNvPr>
          <p:cNvGrpSpPr/>
          <p:nvPr userDrawn="1"/>
        </p:nvGrpSpPr>
        <p:grpSpPr>
          <a:xfrm>
            <a:off x="4847007" y="5253872"/>
            <a:ext cx="6516810" cy="1147587"/>
            <a:chOff x="4847007" y="5253872"/>
            <a:chExt cx="6516810" cy="1147587"/>
          </a:xfrm>
        </p:grpSpPr>
        <p:sp>
          <p:nvSpPr>
            <p:cNvPr id="14" name="TextBox 13">
              <a:extLst>
                <a:ext uri="{FF2B5EF4-FFF2-40B4-BE49-F238E27FC236}">
                  <a16:creationId xmlns:a16="http://schemas.microsoft.com/office/drawing/2014/main" id="{A8B3F330-DD82-9D4D-9C63-34BF3F9764C1}"/>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5" name="Graphic 14">
              <a:extLst>
                <a:ext uri="{FF2B5EF4-FFF2-40B4-BE49-F238E27FC236}">
                  <a16:creationId xmlns:a16="http://schemas.microsoft.com/office/drawing/2014/main" id="{E38FCB3A-F3FD-064C-B55C-1343F5928C1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146424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1D1F36-1B48-4B58-A5DD-6D370E1F25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5398236" y="944959"/>
            <a:ext cx="4968762" cy="2655748"/>
          </a:xfrm>
          <a:prstGeom prst="rect">
            <a:avLst/>
          </a:prstGeom>
        </p:spPr>
        <p:txBody>
          <a:bodyPr lIns="0" tIns="0" rIns="0" bIns="0"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2" name="Subtitle 2">
            <a:extLst>
              <a:ext uri="{FF2B5EF4-FFF2-40B4-BE49-F238E27FC236}">
                <a16:creationId xmlns:a16="http://schemas.microsoft.com/office/drawing/2014/main" id="{35E831E1-03F6-4BA3-897B-4DCC2CDA4BAC}"/>
              </a:ext>
            </a:extLst>
          </p:cNvPr>
          <p:cNvSpPr>
            <a:spLocks noGrp="1"/>
          </p:cNvSpPr>
          <p:nvPr>
            <p:ph type="subTitle" idx="1"/>
          </p:nvPr>
        </p:nvSpPr>
        <p:spPr>
          <a:xfrm>
            <a:off x="5398237" y="3692782"/>
            <a:ext cx="4968762" cy="962826"/>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1" name="Picture 10" descr="A person standing on a snowy mountain&#10;&#10;Description automatically generated with low confidence">
            <a:extLst>
              <a:ext uri="{FF2B5EF4-FFF2-40B4-BE49-F238E27FC236}">
                <a16:creationId xmlns:a16="http://schemas.microsoft.com/office/drawing/2014/main" id="{324E693C-CADE-4570-844F-68FE153C3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52" y="0"/>
            <a:ext cx="5314950" cy="6858000"/>
          </a:xfrm>
          <a:prstGeom prst="rect">
            <a:avLst/>
          </a:prstGeom>
        </p:spPr>
      </p:pic>
      <p:pic>
        <p:nvPicPr>
          <p:cNvPr id="13" name="Graphic 9">
            <a:extLst>
              <a:ext uri="{FF2B5EF4-FFF2-40B4-BE49-F238E27FC236}">
                <a16:creationId xmlns:a16="http://schemas.microsoft.com/office/drawing/2014/main" id="{72C74AD9-3252-4AED-A6C2-F3FBE5B07C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4" name="Group 13">
            <a:extLst>
              <a:ext uri="{FF2B5EF4-FFF2-40B4-BE49-F238E27FC236}">
                <a16:creationId xmlns:a16="http://schemas.microsoft.com/office/drawing/2014/main" id="{8E867529-BE03-E24C-840B-0182DA0E8237}"/>
              </a:ext>
            </a:extLst>
          </p:cNvPr>
          <p:cNvGrpSpPr/>
          <p:nvPr userDrawn="1"/>
        </p:nvGrpSpPr>
        <p:grpSpPr>
          <a:xfrm>
            <a:off x="4847007" y="5253872"/>
            <a:ext cx="6516810" cy="1147587"/>
            <a:chOff x="4847007" y="5253872"/>
            <a:chExt cx="6516810" cy="1147587"/>
          </a:xfrm>
        </p:grpSpPr>
        <p:sp>
          <p:nvSpPr>
            <p:cNvPr id="15" name="TextBox 14">
              <a:extLst>
                <a:ext uri="{FF2B5EF4-FFF2-40B4-BE49-F238E27FC236}">
                  <a16:creationId xmlns:a16="http://schemas.microsoft.com/office/drawing/2014/main" id="{EDCF32F8-452E-5A42-9C47-B7A8BABFA11A}"/>
                </a:ext>
              </a:extLst>
            </p:cNvPr>
            <p:cNvSpPr txBox="1"/>
            <p:nvPr userDrawn="1"/>
          </p:nvSpPr>
          <p:spPr>
            <a:xfrm>
              <a:off x="5440323" y="5643000"/>
              <a:ext cx="5923494" cy="369332"/>
            </a:xfrm>
            <a:prstGeom prst="rect">
              <a:avLst/>
            </a:prstGeom>
          </p:spPr>
          <p:txBody>
            <a:bodyPr wrap="square" lIns="0" tIns="0" rIns="0" bIns="0" rtlCol="0">
              <a:spAutoFit/>
            </a:bodyPr>
            <a:lstStyle/>
            <a:p>
              <a:pPr algn="l"/>
              <a:r>
                <a:rPr lang="en-US" sz="2400" b="1" cap="none">
                  <a:solidFill>
                    <a:schemeClr val="tx1"/>
                  </a:solidFill>
                  <a:latin typeface="Omnium Wide" panose="02040700080800040004" pitchFamily="18" charset="77"/>
                </a:rPr>
                <a:t>inspire</a:t>
              </a:r>
              <a:r>
                <a:rPr lang="en-US" sz="2400" b="1" cap="none">
                  <a:solidFill>
                    <a:schemeClr val="tx1"/>
                  </a:solidFill>
                  <a:latin typeface="Omnium" panose="02040700080800040004"/>
                </a:rPr>
                <a:t> </a:t>
              </a:r>
              <a:r>
                <a:rPr lang="en-US" sz="2400" cap="none">
                  <a:solidFill>
                    <a:schemeClr val="tx1"/>
                  </a:solidFill>
                  <a:latin typeface="Museo Sans 300" panose="02000000000000000000" pitchFamily="50" charset="0"/>
                </a:rPr>
                <a:t>the world like never before</a:t>
              </a:r>
              <a:endParaRPr lang="en-US" sz="2400">
                <a:solidFill>
                  <a:schemeClr val="tx1"/>
                </a:solidFill>
                <a:latin typeface="Museo Sans 300" panose="02000000000000000000" pitchFamily="50" charset="0"/>
              </a:endParaRPr>
            </a:p>
          </p:txBody>
        </p:sp>
        <p:pic>
          <p:nvPicPr>
            <p:cNvPr id="17" name="Graphic 16">
              <a:extLst>
                <a:ext uri="{FF2B5EF4-FFF2-40B4-BE49-F238E27FC236}">
                  <a16:creationId xmlns:a16="http://schemas.microsoft.com/office/drawing/2014/main" id="{F7025E82-37B6-3C4E-BDD8-31351BA8C87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007" y="5253872"/>
              <a:ext cx="4148106" cy="1147587"/>
            </a:xfrm>
            <a:prstGeom prst="rect">
              <a:avLst/>
            </a:prstGeom>
          </p:spPr>
        </p:pic>
      </p:grpSp>
    </p:spTree>
    <p:extLst>
      <p:ext uri="{BB962C8B-B14F-4D97-AF65-F5344CB8AC3E}">
        <p14:creationId xmlns:p14="http://schemas.microsoft.com/office/powerpoint/2010/main" val="2425778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4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5" name="Picture 4" descr="A person standing on a snowy mountain&#10;&#10;Description automatically generated with low confidence">
            <a:extLst>
              <a:ext uri="{FF2B5EF4-FFF2-40B4-BE49-F238E27FC236}">
                <a16:creationId xmlns:a16="http://schemas.microsoft.com/office/drawing/2014/main" id="{C4BFD186-2460-1C49-A42E-47B5A85FE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 y="-115750"/>
            <a:ext cx="5498843" cy="709528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0" y="9553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1" y="37031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4" name="TextBox 3">
            <a:extLst>
              <a:ext uri="{FF2B5EF4-FFF2-40B4-BE49-F238E27FC236}">
                <a16:creationId xmlns:a16="http://schemas.microsoft.com/office/drawing/2014/main" id="{C4C69033-63E7-6C40-BE0B-92A57CE08BF5}"/>
              </a:ext>
            </a:extLst>
          </p:cNvPr>
          <p:cNvSpPr txBox="1"/>
          <p:nvPr userDrawn="1"/>
        </p:nvSpPr>
        <p:spPr>
          <a:xfrm>
            <a:off x="-474921" y="928577"/>
            <a:ext cx="184731" cy="369332"/>
          </a:xfrm>
          <a:prstGeom prst="rect">
            <a:avLst/>
          </a:prstGeom>
          <a:noFill/>
        </p:spPr>
        <p:txBody>
          <a:bodyPr wrap="none" rtlCol="0">
            <a:spAutoFit/>
          </a:bodyPr>
          <a:lstStyle/>
          <a:p>
            <a:pPr algn="l"/>
            <a:endParaRPr lang="en-US">
              <a:latin typeface="Montserrat" panose="00000500000000000000" pitchFamily="2" charset="0"/>
            </a:endParaRPr>
          </a:p>
        </p:txBody>
      </p:sp>
      <p:pic>
        <p:nvPicPr>
          <p:cNvPr id="11" name="Graphic 9">
            <a:extLst>
              <a:ext uri="{FF2B5EF4-FFF2-40B4-BE49-F238E27FC236}">
                <a16:creationId xmlns:a16="http://schemas.microsoft.com/office/drawing/2014/main" id="{6659529D-61D7-4AB0-90F1-A9F579EC8B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07343385-A09A-CA47-9418-65A21333EEA4}"/>
              </a:ext>
            </a:extLst>
          </p:cNvPr>
          <p:cNvGrpSpPr/>
          <p:nvPr userDrawn="1"/>
        </p:nvGrpSpPr>
        <p:grpSpPr>
          <a:xfrm>
            <a:off x="5733906" y="5328863"/>
            <a:ext cx="6516810" cy="1147587"/>
            <a:chOff x="2211625" y="5827181"/>
            <a:chExt cx="6516810" cy="1147587"/>
          </a:xfrm>
        </p:grpSpPr>
        <p:sp>
          <p:nvSpPr>
            <p:cNvPr id="13" name="TextBox 12">
              <a:extLst>
                <a:ext uri="{FF2B5EF4-FFF2-40B4-BE49-F238E27FC236}">
                  <a16:creationId xmlns:a16="http://schemas.microsoft.com/office/drawing/2014/main" id="{5895E3E6-C9CE-014C-9014-7951EB5CD51A}"/>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5AE43506-30D8-5240-89BB-8E6304F7A29C}"/>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866775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1A27F4-38A4-4DE0-A581-C188F0D40599}"/>
              </a:ext>
            </a:extLst>
          </p:cNvPr>
          <p:cNvSpPr/>
          <p:nvPr userDrawn="1"/>
        </p:nvSpPr>
        <p:spPr>
          <a:xfrm>
            <a:off x="1" y="5725885"/>
            <a:ext cx="12192000" cy="1132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Icon&#10;&#10;Description automatically generated">
            <a:extLst>
              <a:ext uri="{FF2B5EF4-FFF2-40B4-BE49-F238E27FC236}">
                <a16:creationId xmlns:a16="http://schemas.microsoft.com/office/drawing/2014/main" id="{84305BD6-FDFC-4F23-AD2C-378B413611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31" t="-4327" r="-2585" b="50000"/>
          <a:stretch/>
        </p:blipFill>
        <p:spPr>
          <a:xfrm rot="10800000">
            <a:off x="0" y="0"/>
            <a:ext cx="12191999" cy="7351244"/>
          </a:xfrm>
          <a:prstGeom prst="rect">
            <a:avLst/>
          </a:prstGeom>
        </p:spPr>
      </p:pic>
      <p:sp>
        <p:nvSpPr>
          <p:cNvPr id="2" name="Title 1">
            <a:extLst>
              <a:ext uri="{FF2B5EF4-FFF2-40B4-BE49-F238E27FC236}">
                <a16:creationId xmlns:a16="http://schemas.microsoft.com/office/drawing/2014/main" id="{4D0E923C-B6B6-4EC2-87DE-C3B8FA35D1DF}"/>
              </a:ext>
            </a:extLst>
          </p:cNvPr>
          <p:cNvSpPr>
            <a:spLocks noGrp="1"/>
          </p:cNvSpPr>
          <p:nvPr>
            <p:ph type="title" hasCustomPrompt="1"/>
          </p:nvPr>
        </p:nvSpPr>
        <p:spPr>
          <a:xfrm>
            <a:off x="1577446" y="1235912"/>
            <a:ext cx="5206485" cy="2852737"/>
          </a:xfrm>
          <a:prstGeom prst="rect">
            <a:avLst/>
          </a:prstGeom>
        </p:spPr>
        <p:txBody>
          <a:bodyPr anchor="b">
            <a:normAutofit/>
          </a:bodyPr>
          <a:lstStyle>
            <a:lvl1pPr>
              <a:defRPr sz="4000"/>
            </a:lvl1pPr>
          </a:lstStyle>
          <a:p>
            <a:r>
              <a:rPr lang="en-US"/>
              <a:t>Click To Add Title</a:t>
            </a:r>
          </a:p>
        </p:txBody>
      </p:sp>
      <p:sp>
        <p:nvSpPr>
          <p:cNvPr id="3" name="Text Placeholder 2">
            <a:extLst>
              <a:ext uri="{FF2B5EF4-FFF2-40B4-BE49-F238E27FC236}">
                <a16:creationId xmlns:a16="http://schemas.microsoft.com/office/drawing/2014/main" id="{B4FA9DCE-BA24-465F-B59F-517194C1DCF9}"/>
              </a:ext>
            </a:extLst>
          </p:cNvPr>
          <p:cNvSpPr>
            <a:spLocks noGrp="1"/>
          </p:cNvSpPr>
          <p:nvPr>
            <p:ph type="body" idx="1"/>
          </p:nvPr>
        </p:nvSpPr>
        <p:spPr>
          <a:xfrm>
            <a:off x="1577446" y="4190453"/>
            <a:ext cx="520648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4442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Only_blue curve blk ba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D553DD-E608-D543-9D81-5F56640E3993}"/>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41CF5E5A-566F-2F41-80FB-AB3675F93FA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20255" y="320163"/>
            <a:ext cx="1784217" cy="574031"/>
          </a:xfrm>
          <a:prstGeom prst="rect">
            <a:avLst/>
          </a:prstGeom>
        </p:spPr>
      </p:pic>
      <p:sp>
        <p:nvSpPr>
          <p:cNvPr id="8" name="Slide Number">
            <a:extLst>
              <a:ext uri="{FF2B5EF4-FFF2-40B4-BE49-F238E27FC236}">
                <a16:creationId xmlns:a16="http://schemas.microsoft.com/office/drawing/2014/main" id="{CBC9255F-12AD-4870-A3D8-7CFE593404B8}"/>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0" name="Title 1">
            <a:extLst>
              <a:ext uri="{FF2B5EF4-FFF2-40B4-BE49-F238E27FC236}">
                <a16:creationId xmlns:a16="http://schemas.microsoft.com/office/drawing/2014/main" id="{12A29702-EC67-B04A-AE0E-DD7ED64E9598}"/>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F933D5ED-37C8-8945-B3E7-6B2CAC9F23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617416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Title Only_blue curve blk back">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a:extLst>
              <a:ext uri="{FF2B5EF4-FFF2-40B4-BE49-F238E27FC236}">
                <a16:creationId xmlns:a16="http://schemas.microsoft.com/office/drawing/2014/main" id="{CBC9255F-12AD-4870-A3D8-7CFE593404B8}"/>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0" name="Title 1">
            <a:extLst>
              <a:ext uri="{FF2B5EF4-FFF2-40B4-BE49-F238E27FC236}">
                <a16:creationId xmlns:a16="http://schemas.microsoft.com/office/drawing/2014/main" id="{12A29702-EC67-B04A-AE0E-DD7ED64E9598}"/>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F933D5ED-37C8-8945-B3E7-6B2CAC9F23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8357568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_black b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42F0EC-2A61-4105-BFF8-9E0D7C84F81C}"/>
              </a:ext>
            </a:extLst>
          </p:cNvPr>
          <p:cNvSpPr/>
          <p:nvPr userDrawn="1"/>
        </p:nvSpPr>
        <p:spPr>
          <a:xfrm>
            <a:off x="6522"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1" y="800306"/>
            <a:ext cx="7782452"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ext Placeholder 8">
            <a:extLst>
              <a:ext uri="{FF2B5EF4-FFF2-40B4-BE49-F238E27FC236}">
                <a16:creationId xmlns:a16="http://schemas.microsoft.com/office/drawing/2014/main" id="{74A68108-E85A-42CC-8DE5-168C826623AA}"/>
              </a:ext>
            </a:extLst>
          </p:cNvPr>
          <p:cNvSpPr>
            <a:spLocks noGrp="1"/>
          </p:cNvSpPr>
          <p:nvPr>
            <p:ph type="body" sz="quarter" idx="10"/>
          </p:nvPr>
        </p:nvSpPr>
        <p:spPr>
          <a:xfrm>
            <a:off x="387749" y="1449388"/>
            <a:ext cx="4878388" cy="3386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4A8384BA-1B3C-8046-BCC9-E6A19E2812F2}"/>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5110FDAC-EC3B-5D4D-A1D5-BBF04F585E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50440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C858E9B-A9C3-B748-9A17-ECBAA61A8E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584"/>
          <a:stretch/>
        </p:blipFill>
        <p:spPr>
          <a:xfrm>
            <a:off x="1" y="1"/>
            <a:ext cx="12191999" cy="6857999"/>
          </a:xfrm>
          <a:prstGeom prst="rect">
            <a:avLst/>
          </a:prstGeom>
          <a:solidFill>
            <a:srgbClr val="1E4EFF"/>
          </a:solidFill>
        </p:spPr>
      </p:pic>
      <p:sp>
        <p:nvSpPr>
          <p:cNvPr id="11" name="Lundi-inc.com">
            <a:extLst>
              <a:ext uri="{FF2B5EF4-FFF2-40B4-BE49-F238E27FC236}">
                <a16:creationId xmlns:a16="http://schemas.microsoft.com/office/drawing/2014/main" id="{39417455-BEF5-964C-8EBA-9216ABCC1F96}"/>
              </a:ext>
            </a:extLst>
          </p:cNvPr>
          <p:cNvSpPr txBox="1"/>
          <p:nvPr userDrawn="1"/>
        </p:nvSpPr>
        <p:spPr>
          <a:xfrm>
            <a:off x="562708" y="6163638"/>
            <a:ext cx="5769208" cy="309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13" name="Title 1">
            <a:extLst>
              <a:ext uri="{FF2B5EF4-FFF2-40B4-BE49-F238E27FC236}">
                <a16:creationId xmlns:a16="http://schemas.microsoft.com/office/drawing/2014/main" id="{EA3B33BA-B376-9741-8BC4-1D958549C483}"/>
              </a:ext>
            </a:extLst>
          </p:cNvPr>
          <p:cNvSpPr>
            <a:spLocks noGrp="1"/>
          </p:cNvSpPr>
          <p:nvPr>
            <p:ph type="ctrTitle"/>
          </p:nvPr>
        </p:nvSpPr>
        <p:spPr>
          <a:xfrm>
            <a:off x="2267712" y="2335311"/>
            <a:ext cx="8478443" cy="1923246"/>
          </a:xfrm>
          <a:prstGeom prst="rect">
            <a:avLst/>
          </a:prstGeom>
        </p:spPr>
        <p:txBody>
          <a:bodyPr lIns="0" tIns="0" rIns="0" bIns="0" anchor="t"/>
          <a:lstStyle>
            <a:lvl1pPr algn="l">
              <a:defRPr sz="2800" b="0" i="0">
                <a:latin typeface="Montserrat Light" pitchFamily="2" charset="77"/>
              </a:defRPr>
            </a:lvl1pPr>
          </a:lstStyle>
          <a:p>
            <a:r>
              <a:rPr lang="en-US"/>
              <a:t>Click to edit Master title style</a:t>
            </a:r>
          </a:p>
        </p:txBody>
      </p:sp>
      <p:sp>
        <p:nvSpPr>
          <p:cNvPr id="14" name="Subtitle 2">
            <a:extLst>
              <a:ext uri="{FF2B5EF4-FFF2-40B4-BE49-F238E27FC236}">
                <a16:creationId xmlns:a16="http://schemas.microsoft.com/office/drawing/2014/main" id="{3A46A0BF-DF09-5944-990F-1765D7B51971}"/>
              </a:ext>
            </a:extLst>
          </p:cNvPr>
          <p:cNvSpPr>
            <a:spLocks noGrp="1"/>
          </p:cNvSpPr>
          <p:nvPr>
            <p:ph type="subTitle" idx="1"/>
          </p:nvPr>
        </p:nvSpPr>
        <p:spPr>
          <a:xfrm>
            <a:off x="4915876" y="4317371"/>
            <a:ext cx="5830277" cy="481332"/>
          </a:xfrm>
          <a:prstGeom prst="rect">
            <a:avLst/>
          </a:prstGeom>
        </p:spPr>
        <p:txBody>
          <a:bodyPr lIns="0" tIns="0" rIns="0" bIns="0"/>
          <a:lstStyle>
            <a:lvl1pPr marL="0" indent="0" algn="r">
              <a:buNone/>
              <a:defRPr sz="1600" b="1" i="0">
                <a:solidFill>
                  <a:srgbClr val="1E4EFF"/>
                </a:solidFill>
                <a:latin typeface="Montserrat SemiBold"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Slide Number">
            <a:extLst>
              <a:ext uri="{FF2B5EF4-FFF2-40B4-BE49-F238E27FC236}">
                <a16:creationId xmlns:a16="http://schemas.microsoft.com/office/drawing/2014/main" id="{91E6507A-5878-6A44-BE60-AC404A81465A}"/>
              </a:ext>
            </a:extLst>
          </p:cNvPr>
          <p:cNvSpPr txBox="1">
            <a:spLocks/>
          </p:cNvSpPr>
          <p:nvPr userDrawn="1"/>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a:t>
            </a:fld>
            <a:endParaRPr lang="en-US" sz="900"/>
          </a:p>
        </p:txBody>
      </p:sp>
      <p:pic>
        <p:nvPicPr>
          <p:cNvPr id="16" name="Graphic 15">
            <a:extLst>
              <a:ext uri="{FF2B5EF4-FFF2-40B4-BE49-F238E27FC236}">
                <a16:creationId xmlns:a16="http://schemas.microsoft.com/office/drawing/2014/main" id="{6C8A0803-0EF1-A343-A8B7-9BEF6EE97E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588631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_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0C5F5A-FE21-48E3-8DC0-7D83E35747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0" y="800306"/>
            <a:ext cx="7782454" cy="6057693"/>
          </a:xfrm>
          <a:prstGeom prst="rect">
            <a:avLst/>
          </a:prstGeom>
        </p:spPr>
      </p:pic>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 circle&#10;&#10;Description automatically generated">
            <a:extLst>
              <a:ext uri="{FF2B5EF4-FFF2-40B4-BE49-F238E27FC236}">
                <a16:creationId xmlns:a16="http://schemas.microsoft.com/office/drawing/2014/main" id="{CD3DA8E7-A836-8644-8F55-23DCDDC1A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80174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09A1-3B54-4238-99D1-6F85039C40CB}"/>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00EFE003-E051-4547-AE11-72FE295122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1" y="800306"/>
            <a:ext cx="7782452" cy="6057693"/>
          </a:xfrm>
          <a:prstGeom prst="rect">
            <a:avLst/>
          </a:prstGeom>
        </p:spPr>
      </p:pic>
      <p:sp>
        <p:nvSpPr>
          <p:cNvPr id="4" name="Slide Number">
            <a:extLst>
              <a:ext uri="{FF2B5EF4-FFF2-40B4-BE49-F238E27FC236}">
                <a16:creationId xmlns:a16="http://schemas.microsoft.com/office/drawing/2014/main" id="{6279A2C3-843E-4113-BFAE-732688BE874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ext Placeholder 5">
            <a:extLst>
              <a:ext uri="{FF2B5EF4-FFF2-40B4-BE49-F238E27FC236}">
                <a16:creationId xmlns:a16="http://schemas.microsoft.com/office/drawing/2014/main" id="{FB5C9668-1B12-43B8-BB2E-164B53555866}"/>
              </a:ext>
            </a:extLst>
          </p:cNvPr>
          <p:cNvSpPr>
            <a:spLocks noGrp="1"/>
          </p:cNvSpPr>
          <p:nvPr>
            <p:ph type="body" sz="quarter" idx="10"/>
          </p:nvPr>
        </p:nvSpPr>
        <p:spPr>
          <a:xfrm>
            <a:off x="385226" y="1373644"/>
            <a:ext cx="4837113" cy="364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 circle&#10;&#10;Description automatically generated">
            <a:extLst>
              <a:ext uri="{FF2B5EF4-FFF2-40B4-BE49-F238E27FC236}">
                <a16:creationId xmlns:a16="http://schemas.microsoft.com/office/drawing/2014/main" id="{CD3DA8E7-A836-8644-8F55-23DCDDC1A4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762146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9708AE-C942-E340-B7B3-B5308D1E9AEC}"/>
              </a:ext>
            </a:extLst>
          </p:cNvPr>
          <p:cNvSpPr/>
          <p:nvPr userDrawn="1"/>
        </p:nvSpPr>
        <p:spPr>
          <a:xfrm>
            <a:off x="0" y="0"/>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10" name="Picture 9">
            <a:extLst>
              <a:ext uri="{FF2B5EF4-FFF2-40B4-BE49-F238E27FC236}">
                <a16:creationId xmlns:a16="http://schemas.microsoft.com/office/drawing/2014/main" id="{F4AF5E3A-25D9-A545-AF17-A2C89CB583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19600" y="800306"/>
            <a:ext cx="7782454" cy="6057693"/>
          </a:xfrm>
          <a:prstGeom prst="rect">
            <a:avLst/>
          </a:prstGeom>
        </p:spPr>
      </p:pic>
      <p:sp>
        <p:nvSpPr>
          <p:cNvPr id="12" name="Slide Number">
            <a:extLst>
              <a:ext uri="{FF2B5EF4-FFF2-40B4-BE49-F238E27FC236}">
                <a16:creationId xmlns:a16="http://schemas.microsoft.com/office/drawing/2014/main" id="{9C91F238-36DE-1346-821F-C4D22A112E26}"/>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15" name="Title 1">
            <a:extLst>
              <a:ext uri="{FF2B5EF4-FFF2-40B4-BE49-F238E27FC236}">
                <a16:creationId xmlns:a16="http://schemas.microsoft.com/office/drawing/2014/main" id="{45D30FD5-CD99-CC46-91FC-55A1E590E10C}"/>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9" name="Picture 8" descr="Shape, circle&#10;&#10;Description automatically generated">
            <a:extLst>
              <a:ext uri="{FF2B5EF4-FFF2-40B4-BE49-F238E27FC236}">
                <a16:creationId xmlns:a16="http://schemas.microsoft.com/office/drawing/2014/main" id="{F2D5E128-17BD-A641-9C55-EE5F19140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
        <p:nvSpPr>
          <p:cNvPr id="17" name="Text Placeholder 5">
            <a:extLst>
              <a:ext uri="{FF2B5EF4-FFF2-40B4-BE49-F238E27FC236}">
                <a16:creationId xmlns:a16="http://schemas.microsoft.com/office/drawing/2014/main" id="{A665B061-6D90-7341-910D-D9FBAB75284C}"/>
              </a:ext>
            </a:extLst>
          </p:cNvPr>
          <p:cNvSpPr>
            <a:spLocks noGrp="1"/>
          </p:cNvSpPr>
          <p:nvPr>
            <p:ph type="body" sz="quarter" idx="10"/>
          </p:nvPr>
        </p:nvSpPr>
        <p:spPr>
          <a:xfrm>
            <a:off x="387526" y="1373644"/>
            <a:ext cx="4837113" cy="36417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681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Divider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DA8B41-DD8F-4FB5-92E3-34A2C6BCDC0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B1CC4055-6A60-4D7E-A7E9-E31A2AD27BA8}"/>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5" name="Slide Number">
            <a:extLst>
              <a:ext uri="{FF2B5EF4-FFF2-40B4-BE49-F238E27FC236}">
                <a16:creationId xmlns:a16="http://schemas.microsoft.com/office/drawing/2014/main" id="{22B7C4CB-16A0-492D-9744-1A2E86AD521B}"/>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itle 1">
            <a:extLst>
              <a:ext uri="{FF2B5EF4-FFF2-40B4-BE49-F238E27FC236}">
                <a16:creationId xmlns:a16="http://schemas.microsoft.com/office/drawing/2014/main" id="{194A2E2F-0473-4AF7-97A6-399D11637097}"/>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pic>
        <p:nvPicPr>
          <p:cNvPr id="7" name="Picture 6" descr="Shape, circle&#10;&#10;Description automatically generated">
            <a:extLst>
              <a:ext uri="{FF2B5EF4-FFF2-40B4-BE49-F238E27FC236}">
                <a16:creationId xmlns:a16="http://schemas.microsoft.com/office/drawing/2014/main" id="{01326B02-7623-3343-9816-799D12D88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955962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Divider Only">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D2B1010-18E8-5643-8938-C4A5BDAFB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a:extLst>
              <a:ext uri="{FF2B5EF4-FFF2-40B4-BE49-F238E27FC236}">
                <a16:creationId xmlns:a16="http://schemas.microsoft.com/office/drawing/2014/main" id="{22B7C4CB-16A0-492D-9744-1A2E86AD521B}"/>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6" name="Title 1">
            <a:extLst>
              <a:ext uri="{FF2B5EF4-FFF2-40B4-BE49-F238E27FC236}">
                <a16:creationId xmlns:a16="http://schemas.microsoft.com/office/drawing/2014/main" id="{194A2E2F-0473-4AF7-97A6-399D11637097}"/>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pic>
        <p:nvPicPr>
          <p:cNvPr id="7" name="Picture 6" descr="Shape, circle&#10;&#10;Description automatically generated">
            <a:extLst>
              <a:ext uri="{FF2B5EF4-FFF2-40B4-BE49-F238E27FC236}">
                <a16:creationId xmlns:a16="http://schemas.microsoft.com/office/drawing/2014/main" id="{01326B02-7623-3343-9816-799D12D88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104878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62EB71-E78F-1041-947E-0D57E164C2CD}"/>
              </a:ext>
            </a:extLst>
          </p:cNvPr>
          <p:cNvSpPr/>
          <p:nvPr userDrawn="1"/>
        </p:nvSpPr>
        <p:spPr>
          <a:xfrm>
            <a:off x="320374" y="193559"/>
            <a:ext cx="2843317" cy="86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066D84-E212-40E6-8971-88296D098394}"/>
              </a:ext>
            </a:extLst>
          </p:cNvPr>
          <p:cNvSpPr/>
          <p:nvPr userDrawn="1"/>
        </p:nvSpPr>
        <p:spPr>
          <a:xfrm>
            <a:off x="0" y="5842000"/>
            <a:ext cx="63119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Icon&#10;&#10;Description automatically generated">
            <a:extLst>
              <a:ext uri="{FF2B5EF4-FFF2-40B4-BE49-F238E27FC236}">
                <a16:creationId xmlns:a16="http://schemas.microsoft.com/office/drawing/2014/main" id="{EFA62687-8BC1-4182-9490-FA5C6D2B0E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9" t="7076" r="15079" b="38597"/>
          <a:stretch/>
        </p:blipFill>
        <p:spPr>
          <a:xfrm>
            <a:off x="0" y="0"/>
            <a:ext cx="12210473" cy="6866238"/>
          </a:xfrm>
          <a:prstGeom prst="rect">
            <a:avLst/>
          </a:prstGeom>
        </p:spPr>
      </p:pic>
      <p:sp>
        <p:nvSpPr>
          <p:cNvPr id="10" name="Title 1">
            <a:extLst>
              <a:ext uri="{FF2B5EF4-FFF2-40B4-BE49-F238E27FC236}">
                <a16:creationId xmlns:a16="http://schemas.microsoft.com/office/drawing/2014/main" id="{FB1E76A8-D948-4CA2-BA1F-80B188C7FC7C}"/>
              </a:ext>
            </a:extLst>
          </p:cNvPr>
          <p:cNvSpPr>
            <a:spLocks noGrp="1"/>
          </p:cNvSpPr>
          <p:nvPr>
            <p:ph type="title" hasCustomPrompt="1"/>
          </p:nvPr>
        </p:nvSpPr>
        <p:spPr>
          <a:xfrm>
            <a:off x="1209963" y="2647416"/>
            <a:ext cx="6982567" cy="1986368"/>
          </a:xfrm>
          <a:prstGeom prst="rect">
            <a:avLst/>
          </a:prstGeom>
        </p:spPr>
        <p:txBody>
          <a:bodyPr/>
          <a:lstStyle>
            <a:lvl1pPr>
              <a:defRPr sz="4000">
                <a:solidFill>
                  <a:schemeClr val="bg1"/>
                </a:solidFill>
                <a:latin typeface="Museo Sans 500" panose="02000000000000000000" pitchFamily="50" charset="0"/>
              </a:defRPr>
            </a:lvl1pPr>
          </a:lstStyle>
          <a:p>
            <a:r>
              <a:rPr lang="en-US"/>
              <a:t>Section Divider Click to edit Master title style</a:t>
            </a:r>
          </a:p>
        </p:txBody>
      </p:sp>
      <p:sp>
        <p:nvSpPr>
          <p:cNvPr id="11" name="Slide Number">
            <a:extLst>
              <a:ext uri="{FF2B5EF4-FFF2-40B4-BE49-F238E27FC236}">
                <a16:creationId xmlns:a16="http://schemas.microsoft.com/office/drawing/2014/main" id="{EB798F18-5BC6-4B0E-BE42-7FB1884C932A}"/>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pic>
        <p:nvPicPr>
          <p:cNvPr id="7" name="Picture 6" descr="Shape, circle&#10;&#10;Description automatically generated">
            <a:extLst>
              <a:ext uri="{FF2B5EF4-FFF2-40B4-BE49-F238E27FC236}">
                <a16:creationId xmlns:a16="http://schemas.microsoft.com/office/drawing/2014/main" id="{16FEF913-25B9-A446-9368-22C5B6D339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793719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99918-0B8E-4A30-8EB9-B8A8E8E5B051}"/>
              </a:ext>
            </a:extLst>
          </p:cNvPr>
          <p:cNvSpPr>
            <a:spLocks noGrp="1"/>
          </p:cNvSpPr>
          <p:nvPr>
            <p:ph sz="half" idx="1"/>
          </p:nvPr>
        </p:nvSpPr>
        <p:spPr>
          <a:xfrm>
            <a:off x="829888" y="1756083"/>
            <a:ext cx="5181600" cy="3664422"/>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761B8-714F-4513-AA37-906E3DE43CAB}"/>
              </a:ext>
            </a:extLst>
          </p:cNvPr>
          <p:cNvSpPr>
            <a:spLocks noGrp="1"/>
          </p:cNvSpPr>
          <p:nvPr>
            <p:ph sz="half" idx="2"/>
          </p:nvPr>
        </p:nvSpPr>
        <p:spPr>
          <a:xfrm>
            <a:off x="6163888" y="1756081"/>
            <a:ext cx="5181600" cy="3664423"/>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CB7663A-12E2-C84E-AAE1-AB873C8A168D}"/>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6" name="Picture 5" descr="Shape, circle&#10;&#10;Description automatically generated">
            <a:extLst>
              <a:ext uri="{FF2B5EF4-FFF2-40B4-BE49-F238E27FC236}">
                <a16:creationId xmlns:a16="http://schemas.microsoft.com/office/drawing/2014/main" id="{4CFFE4AD-CAEA-E349-86EC-736825C011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613481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99918-0B8E-4A30-8EB9-B8A8E8E5B051}"/>
              </a:ext>
            </a:extLst>
          </p:cNvPr>
          <p:cNvSpPr>
            <a:spLocks noGrp="1"/>
          </p:cNvSpPr>
          <p:nvPr>
            <p:ph sz="half" idx="1"/>
          </p:nvPr>
        </p:nvSpPr>
        <p:spPr>
          <a:xfrm>
            <a:off x="829888" y="1756083"/>
            <a:ext cx="5181600" cy="3664422"/>
          </a:xfrm>
        </p:spPr>
        <p:txBody>
          <a:bodyPr/>
          <a:lstStyle>
            <a:lvl1pPr>
              <a:buFont typeface="Arial" panose="020B0604020202020204" pitchFamily="34" charset="0"/>
              <a:buChar char="•"/>
              <a:defRPr/>
            </a:lvl1pPr>
            <a:lvl2pPr>
              <a:buFont typeface="Arial" panose="020B0604020202020204" pitchFamily="34" charset="0"/>
              <a:buChar char="•"/>
              <a:defRPr/>
            </a:lvl2pPr>
            <a:lvl3pPr>
              <a:buFont typeface="Arial" panose="020B0604020202020204" pitchFamily="34" charset="0"/>
              <a:buChar char="•"/>
              <a:defRPr/>
            </a:lvl3pPr>
            <a:lvl4pPr>
              <a:buFont typeface="Arial" panose="020B0604020202020204" pitchFamily="34" charset="0"/>
              <a:buChar char="•"/>
              <a:defRPr/>
            </a:lvl4pPr>
            <a:lvl5pP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8B7234AB-ACD0-4758-9CF1-71B23F43589D}"/>
              </a:ext>
            </a:extLst>
          </p:cNvPr>
          <p:cNvSpPr>
            <a:spLocks noGrp="1"/>
          </p:cNvSpPr>
          <p:nvPr>
            <p:ph type="tbl" sz="quarter" idx="10"/>
          </p:nvPr>
        </p:nvSpPr>
        <p:spPr>
          <a:xfrm>
            <a:off x="6180514" y="1755774"/>
            <a:ext cx="5105324" cy="3664421"/>
          </a:xfrm>
        </p:spPr>
        <p:txBody>
          <a:bodyPr/>
          <a:lstStyle/>
          <a:p>
            <a:r>
              <a:rPr lang="en-US"/>
              <a:t>Click icon to add table</a:t>
            </a:r>
          </a:p>
        </p:txBody>
      </p:sp>
      <p:sp>
        <p:nvSpPr>
          <p:cNvPr id="5" name="Title 1">
            <a:extLst>
              <a:ext uri="{FF2B5EF4-FFF2-40B4-BE49-F238E27FC236}">
                <a16:creationId xmlns:a16="http://schemas.microsoft.com/office/drawing/2014/main" id="{E72E8796-3F3F-A741-A13D-BE40183A82A0}"/>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7" name="Picture 6" descr="Shape, circle&#10;&#10;Description automatically generated">
            <a:extLst>
              <a:ext uri="{FF2B5EF4-FFF2-40B4-BE49-F238E27FC236}">
                <a16:creationId xmlns:a16="http://schemas.microsoft.com/office/drawing/2014/main" id="{9F16C0DC-8167-AB49-9643-20ECBFA9D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775944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erson playing a guitar&#10;&#10;Description automatically generated with medium confidence">
            <a:extLst>
              <a:ext uri="{FF2B5EF4-FFF2-40B4-BE49-F238E27FC236}">
                <a16:creationId xmlns:a16="http://schemas.microsoft.com/office/drawing/2014/main" id="{E25AC935-3F9A-4193-BA2E-AACE27CF73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259" b="14576"/>
          <a:stretch/>
        </p:blipFill>
        <p:spPr>
          <a:xfrm>
            <a:off x="7651489" y="2652593"/>
            <a:ext cx="4540511" cy="4205408"/>
          </a:xfrm>
          <a:prstGeom prst="rect">
            <a:avLst/>
          </a:prstGeom>
        </p:spPr>
      </p:pic>
      <p:sp>
        <p:nvSpPr>
          <p:cNvPr id="6" name="Chart Placeholder 5">
            <a:extLst>
              <a:ext uri="{FF2B5EF4-FFF2-40B4-BE49-F238E27FC236}">
                <a16:creationId xmlns:a16="http://schemas.microsoft.com/office/drawing/2014/main" id="{E37AF1B5-3E54-4422-B714-0C4A9D5D75D1}"/>
              </a:ext>
            </a:extLst>
          </p:cNvPr>
          <p:cNvSpPr>
            <a:spLocks noGrp="1"/>
          </p:cNvSpPr>
          <p:nvPr>
            <p:ph type="chart" sz="quarter" idx="11"/>
          </p:nvPr>
        </p:nvSpPr>
        <p:spPr>
          <a:xfrm>
            <a:off x="377972" y="1710684"/>
            <a:ext cx="6502400" cy="3732212"/>
          </a:xfrm>
        </p:spPr>
        <p:txBody>
          <a:bodyPr/>
          <a:lstStyle/>
          <a:p>
            <a:r>
              <a:rPr lang="en-US"/>
              <a:t>Click icon to add chart</a:t>
            </a:r>
          </a:p>
        </p:txBody>
      </p:sp>
      <p:sp>
        <p:nvSpPr>
          <p:cNvPr id="7" name="Slide Number">
            <a:extLst>
              <a:ext uri="{FF2B5EF4-FFF2-40B4-BE49-F238E27FC236}">
                <a16:creationId xmlns:a16="http://schemas.microsoft.com/office/drawing/2014/main" id="{C35E15C8-481E-4422-80C3-68CBCC5FC212}"/>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8" name="Title 1">
            <a:extLst>
              <a:ext uri="{FF2B5EF4-FFF2-40B4-BE49-F238E27FC236}">
                <a16:creationId xmlns:a16="http://schemas.microsoft.com/office/drawing/2014/main" id="{1A19E36E-156B-F24E-861D-958A9BD8238A}"/>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9" name="Picture 8" descr="Shape, circle&#10;&#10;Description automatically generated">
            <a:extLst>
              <a:ext uri="{FF2B5EF4-FFF2-40B4-BE49-F238E27FC236}">
                <a16:creationId xmlns:a16="http://schemas.microsoft.com/office/drawing/2014/main" id="{95461D63-E50D-F048-A0CE-2EED80393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351490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_media">
    <p:spTree>
      <p:nvGrpSpPr>
        <p:cNvPr id="1" name=""/>
        <p:cNvGrpSpPr/>
        <p:nvPr/>
      </p:nvGrpSpPr>
      <p:grpSpPr>
        <a:xfrm>
          <a:off x="0" y="0"/>
          <a:ext cx="0" cy="0"/>
          <a:chOff x="0" y="0"/>
          <a:chExt cx="0" cy="0"/>
        </a:xfrm>
      </p:grpSpPr>
      <p:sp>
        <p:nvSpPr>
          <p:cNvPr id="22" name="Media Placeholder 21">
            <a:extLst>
              <a:ext uri="{FF2B5EF4-FFF2-40B4-BE49-F238E27FC236}">
                <a16:creationId xmlns:a16="http://schemas.microsoft.com/office/drawing/2014/main" id="{F1CA0515-F9AE-4B8E-9FA6-3710FE1574CF}"/>
              </a:ext>
            </a:extLst>
          </p:cNvPr>
          <p:cNvSpPr>
            <a:spLocks noGrp="1"/>
          </p:cNvSpPr>
          <p:nvPr>
            <p:ph type="media" sz="quarter" idx="10"/>
          </p:nvPr>
        </p:nvSpPr>
        <p:spPr>
          <a:xfrm>
            <a:off x="2579688" y="1509584"/>
            <a:ext cx="6640512" cy="3838832"/>
          </a:xfrm>
        </p:spPr>
        <p:txBody>
          <a:bodyPr/>
          <a:lstStyle>
            <a:lvl1pPr>
              <a:buFontTx/>
              <a:buNone/>
              <a:defRPr/>
            </a:lvl1pPr>
          </a:lstStyle>
          <a:p>
            <a:r>
              <a:rPr lang="en-US"/>
              <a:t>Click icon to add media</a:t>
            </a:r>
          </a:p>
        </p:txBody>
      </p:sp>
      <p:sp>
        <p:nvSpPr>
          <p:cNvPr id="5" name="Title 1">
            <a:extLst>
              <a:ext uri="{FF2B5EF4-FFF2-40B4-BE49-F238E27FC236}">
                <a16:creationId xmlns:a16="http://schemas.microsoft.com/office/drawing/2014/main" id="{ED6151FA-41FE-9742-868F-D75C7BFFF45E}"/>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4" name="Picture 3" descr="Shape, circle&#10;&#10;Description automatically generated">
            <a:extLst>
              <a:ext uri="{FF2B5EF4-FFF2-40B4-BE49-F238E27FC236}">
                <a16:creationId xmlns:a16="http://schemas.microsoft.com/office/drawing/2014/main" id="{7A7AD1A0-FEF9-DB42-A8BD-6C95354822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67692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quare">
            <a:extLst>
              <a:ext uri="{FF2B5EF4-FFF2-40B4-BE49-F238E27FC236}">
                <a16:creationId xmlns:a16="http://schemas.microsoft.com/office/drawing/2014/main" id="{492ABB1B-F007-B64D-8664-40EDB2E72087}"/>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7" name="Content Placeholder 13">
            <a:extLst>
              <a:ext uri="{FF2B5EF4-FFF2-40B4-BE49-F238E27FC236}">
                <a16:creationId xmlns:a16="http://schemas.microsoft.com/office/drawing/2014/main" id="{51078EED-6528-0847-A7EC-90CF2F16119F}"/>
              </a:ext>
            </a:extLst>
          </p:cNvPr>
          <p:cNvSpPr>
            <a:spLocks noGrp="1"/>
          </p:cNvSpPr>
          <p:nvPr>
            <p:ph sz="quarter" idx="10"/>
          </p:nvPr>
        </p:nvSpPr>
        <p:spPr>
          <a:xfrm>
            <a:off x="934386" y="520702"/>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8" name="Graphic 7">
            <a:extLst>
              <a:ext uri="{FF2B5EF4-FFF2-40B4-BE49-F238E27FC236}">
                <a16:creationId xmlns:a16="http://schemas.microsoft.com/office/drawing/2014/main" id="{6BE0914A-81F9-A14C-B7A4-E6FB0D8C37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
        <p:nvSpPr>
          <p:cNvPr id="11" name="Title 1">
            <a:extLst>
              <a:ext uri="{FF2B5EF4-FFF2-40B4-BE49-F238E27FC236}">
                <a16:creationId xmlns:a16="http://schemas.microsoft.com/office/drawing/2014/main" id="{F82D70F6-2D30-BA4C-92B5-7857CC922671}"/>
              </a:ext>
            </a:extLst>
          </p:cNvPr>
          <p:cNvSpPr>
            <a:spLocks noGrp="1"/>
          </p:cNvSpPr>
          <p:nvPr>
            <p:ph type="ctrTitle"/>
          </p:nvPr>
        </p:nvSpPr>
        <p:spPr>
          <a:xfrm>
            <a:off x="1524000" y="1122363"/>
            <a:ext cx="9144000" cy="2387600"/>
          </a:xfrm>
          <a:prstGeom prst="rect">
            <a:avLst/>
          </a:prstGeom>
        </p:spPr>
        <p:txBody>
          <a:bodyPr anchor="b"/>
          <a:lstStyle>
            <a:lvl1pPr algn="ctr">
              <a:defRPr sz="2400" b="1" i="0">
                <a:latin typeface="Montserrat SemiBold" pitchFamily="2" charset="77"/>
              </a:defRPr>
            </a:lvl1pPr>
          </a:lstStyle>
          <a:p>
            <a:r>
              <a:rPr lang="en-US"/>
              <a:t>Click to edit Master title style</a:t>
            </a:r>
          </a:p>
        </p:txBody>
      </p:sp>
      <p:sp>
        <p:nvSpPr>
          <p:cNvPr id="12" name="Subtitle 2">
            <a:extLst>
              <a:ext uri="{FF2B5EF4-FFF2-40B4-BE49-F238E27FC236}">
                <a16:creationId xmlns:a16="http://schemas.microsoft.com/office/drawing/2014/main" id="{EFA42624-A5C9-774F-86D8-BD2F36AC3C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6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113480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CF30-23D5-4381-B9EB-4955F3CCBE40}"/>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3" name="Picture 2" descr="Shape, circle&#10;&#10;Description automatically generated">
            <a:extLst>
              <a:ext uri="{FF2B5EF4-FFF2-40B4-BE49-F238E27FC236}">
                <a16:creationId xmlns:a16="http://schemas.microsoft.com/office/drawing/2014/main" id="{E3981784-07F8-6744-B767-8B3C2CDBB0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920276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361564-B2A4-4AD7-8212-B8029BC3DAE2}"/>
              </a:ext>
            </a:extLst>
          </p:cNvPr>
          <p:cNvSpPr>
            <a:spLocks noGrp="1"/>
          </p:cNvSpPr>
          <p:nvPr>
            <p:ph sz="quarter" idx="10"/>
          </p:nvPr>
        </p:nvSpPr>
        <p:spPr>
          <a:xfrm>
            <a:off x="838200" y="1762125"/>
            <a:ext cx="9846276"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B9822ACE-F6B1-304B-8698-48E8493C4D12}"/>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5" name="Picture 4" descr="Shape, circle&#10;&#10;Description automatically generated">
            <a:extLst>
              <a:ext uri="{FF2B5EF4-FFF2-40B4-BE49-F238E27FC236}">
                <a16:creationId xmlns:a16="http://schemas.microsoft.com/office/drawing/2014/main" id="{5089D820-2FE1-DF46-BB71-EBEB12E9DA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461712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86B141-AC7F-41F5-9337-9F06FF2E899C}"/>
              </a:ext>
            </a:extLst>
          </p:cNvPr>
          <p:cNvSpPr>
            <a:spLocks noGrp="1"/>
          </p:cNvSpPr>
          <p:nvPr>
            <p:ph type="pic" idx="1"/>
          </p:nvPr>
        </p:nvSpPr>
        <p:spPr>
          <a:xfrm>
            <a:off x="5183188" y="2448164"/>
            <a:ext cx="6172200" cy="34128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A21C4A-7521-44F1-A773-9D89EC4EE90C}"/>
              </a:ext>
            </a:extLst>
          </p:cNvPr>
          <p:cNvSpPr>
            <a:spLocks noGrp="1"/>
          </p:cNvSpPr>
          <p:nvPr>
            <p:ph type="body" sz="half" idx="2"/>
          </p:nvPr>
        </p:nvSpPr>
        <p:spPr>
          <a:xfrm>
            <a:off x="839788" y="2456102"/>
            <a:ext cx="3932237" cy="34128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1">
            <a:extLst>
              <a:ext uri="{FF2B5EF4-FFF2-40B4-BE49-F238E27FC236}">
                <a16:creationId xmlns:a16="http://schemas.microsoft.com/office/drawing/2014/main" id="{40A4223B-D27A-0248-A7AD-978FFA038E81}"/>
              </a:ext>
            </a:extLst>
          </p:cNvPr>
          <p:cNvSpPr>
            <a:spLocks noGrp="1"/>
          </p:cNvSpPr>
          <p:nvPr>
            <p:ph type="title"/>
          </p:nvPr>
        </p:nvSpPr>
        <p:spPr>
          <a:xfrm>
            <a:off x="385226" y="320655"/>
            <a:ext cx="9406727" cy="573338"/>
          </a:xfrm>
          <a:prstGeom prst="rect">
            <a:avLst/>
          </a:prstGeom>
        </p:spPr>
        <p:txBody>
          <a:bodyPr/>
          <a:lstStyle/>
          <a:p>
            <a:r>
              <a:rPr lang="en-US"/>
              <a:t>Click to edit Master title style</a:t>
            </a:r>
          </a:p>
        </p:txBody>
      </p:sp>
      <p:pic>
        <p:nvPicPr>
          <p:cNvPr id="6" name="Picture 5" descr="Shape, circle&#10;&#10;Description automatically generated">
            <a:extLst>
              <a:ext uri="{FF2B5EF4-FFF2-40B4-BE49-F238E27FC236}">
                <a16:creationId xmlns:a16="http://schemas.microsoft.com/office/drawing/2014/main" id="{6AEB1CE5-8190-5342-A95A-A535F95AD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2337733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438541-2265-47D7-BEC2-1B9916BD5DF8}"/>
              </a:ext>
            </a:extLst>
          </p:cNvPr>
          <p:cNvSpPr>
            <a:spLocks noGrp="1"/>
          </p:cNvSpPr>
          <p:nvPr>
            <p:ph type="title" orient="vert"/>
          </p:nvPr>
        </p:nvSpPr>
        <p:spPr>
          <a:xfrm>
            <a:off x="8484973" y="1820561"/>
            <a:ext cx="3152871" cy="2339547"/>
          </a:xfrm>
          <a:prstGeom prst="rect">
            <a:avLst/>
          </a:prstGeom>
        </p:spPr>
        <p:txBody>
          <a:bodyPr vert="horz" anchor="t"/>
          <a:lstStyle>
            <a:lvl1pPr algn="l">
              <a:defRPr/>
            </a:lvl1pPr>
          </a:lstStyle>
          <a:p>
            <a:r>
              <a:rPr lang="en-US"/>
              <a:t>Click to edit Master title style</a:t>
            </a:r>
          </a:p>
        </p:txBody>
      </p:sp>
      <p:sp>
        <p:nvSpPr>
          <p:cNvPr id="26" name="Picture Placeholder 25">
            <a:extLst>
              <a:ext uri="{FF2B5EF4-FFF2-40B4-BE49-F238E27FC236}">
                <a16:creationId xmlns:a16="http://schemas.microsoft.com/office/drawing/2014/main" id="{A49C5DA4-C2CF-4635-9CCF-08414E086F4A}"/>
              </a:ext>
            </a:extLst>
          </p:cNvPr>
          <p:cNvSpPr>
            <a:spLocks noGrp="1"/>
          </p:cNvSpPr>
          <p:nvPr>
            <p:ph type="pic" sz="quarter" idx="10"/>
          </p:nvPr>
        </p:nvSpPr>
        <p:spPr>
          <a:xfrm>
            <a:off x="561975" y="683741"/>
            <a:ext cx="7439025" cy="4893275"/>
          </a:xfrm>
        </p:spPr>
        <p:txBody>
          <a:bodyPr/>
          <a:lstStyle>
            <a:lvl1pPr>
              <a:buNone/>
              <a:defRPr/>
            </a:lvl1pPr>
          </a:lstStyle>
          <a:p>
            <a:r>
              <a:rPr lang="en-US"/>
              <a:t>Click icon to add picture</a:t>
            </a:r>
          </a:p>
        </p:txBody>
      </p:sp>
      <p:pic>
        <p:nvPicPr>
          <p:cNvPr id="4" name="Picture 3" descr="Shape, circle&#10;&#10;Description automatically generated">
            <a:extLst>
              <a:ext uri="{FF2B5EF4-FFF2-40B4-BE49-F238E27FC236}">
                <a16:creationId xmlns:a16="http://schemas.microsoft.com/office/drawing/2014/main" id="{35D0F7B8-45B9-2649-BA5E-5A6891B538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984844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09ACA7-0676-C54F-B127-BE9E81077D46}"/>
              </a:ext>
            </a:extLst>
          </p:cNvPr>
          <p:cNvPicPr>
            <a:picLocks noChangeAspect="1"/>
          </p:cNvPicPr>
          <p:nvPr userDrawn="1"/>
        </p:nvPicPr>
        <p:blipFill>
          <a:blip r:embed="rId2">
            <a:alphaModFix/>
          </a:blip>
          <a:stretch>
            <a:fillRect/>
          </a:stretch>
        </p:blipFill>
        <p:spPr>
          <a:xfrm rot="19316351">
            <a:off x="5123214" y="-996471"/>
            <a:ext cx="9615231" cy="8329629"/>
          </a:xfrm>
          <a:prstGeom prst="rect">
            <a:avLst/>
          </a:prstGeom>
        </p:spPr>
      </p:pic>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1F0F87C1-B162-45ED-804C-5AB387D06F7F}"/>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0" name="Picture 9" descr="Shape, circle&#10;&#10;Description automatically generated">
            <a:extLst>
              <a:ext uri="{FF2B5EF4-FFF2-40B4-BE49-F238E27FC236}">
                <a16:creationId xmlns:a16="http://schemas.microsoft.com/office/drawing/2014/main" id="{C5EEA381-2351-4748-8584-62165C6B65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058632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Only_blank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68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0FE6D61B-F3E5-1347-A851-31CFA86418C4}"/>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8" name="Picture 7" descr="Shape, circle&#10;&#10;Description automatically generated">
            <a:extLst>
              <a:ext uri="{FF2B5EF4-FFF2-40B4-BE49-F238E27FC236}">
                <a16:creationId xmlns:a16="http://schemas.microsoft.com/office/drawing/2014/main" id="{74F62C66-30B3-F54F-99C4-B97E8E9B9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618614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Blank light curv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90EC5FD-5732-4852-84E1-1AEAEA662594}"/>
              </a:ext>
            </a:extLst>
          </p:cNvPr>
          <p:cNvPicPr>
            <a:picLocks noChangeAspect="1"/>
          </p:cNvPicPr>
          <p:nvPr userDrawn="1"/>
        </p:nvPicPr>
        <p:blipFill>
          <a:blip r:embed="rId2">
            <a:alphaModFix amt="16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pic>
        <p:nvPicPr>
          <p:cNvPr id="4" name="Picture 3" descr="Shape, circle&#10;&#10;Description automatically generated">
            <a:extLst>
              <a:ext uri="{FF2B5EF4-FFF2-40B4-BE49-F238E27FC236}">
                <a16:creationId xmlns:a16="http://schemas.microsoft.com/office/drawing/2014/main" id="{492BB7C8-9932-7444-8FAA-CB62B3B055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
        <p:nvSpPr>
          <p:cNvPr id="2" name="Title 1">
            <a:extLst>
              <a:ext uri="{FF2B5EF4-FFF2-40B4-BE49-F238E27FC236}">
                <a16:creationId xmlns:a16="http://schemas.microsoft.com/office/drawing/2014/main" id="{CD0030E4-4FEE-4DEA-BD01-9EA749CFFCA9}"/>
              </a:ext>
            </a:extLst>
          </p:cNvPr>
          <p:cNvSpPr>
            <a:spLocks noGrp="1"/>
          </p:cNvSpPr>
          <p:nvPr>
            <p:ph type="title"/>
          </p:nvPr>
        </p:nvSpPr>
        <p:spPr>
          <a:xfrm>
            <a:off x="379170" y="338823"/>
            <a:ext cx="9406727" cy="57333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07647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_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83A892-80DB-104D-9CBA-0AD4D930A59A}"/>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FC4A08-0D55-ED40-8247-008ECCD45C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9316351">
            <a:off x="5115719" y="-991653"/>
            <a:ext cx="9615231" cy="8319993"/>
          </a:xfrm>
          <a:prstGeom prst="rect">
            <a:avLst/>
          </a:prstGeom>
        </p:spPr>
      </p:pic>
      <p:sp>
        <p:nvSpPr>
          <p:cNvPr id="6" name="Slide Number">
            <a:extLst>
              <a:ext uri="{FF2B5EF4-FFF2-40B4-BE49-F238E27FC236}">
                <a16:creationId xmlns:a16="http://schemas.microsoft.com/office/drawing/2014/main" id="{B9C9AED0-9F45-164E-AC4F-0269A0CFC92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A8DCBC14-FDB4-0440-922A-ED0AEAD47D6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8" name="Picture 7" descr="Shape, circle&#10;&#10;Description automatically generated">
            <a:extLst>
              <a:ext uri="{FF2B5EF4-FFF2-40B4-BE49-F238E27FC236}">
                <a16:creationId xmlns:a16="http://schemas.microsoft.com/office/drawing/2014/main" id="{A62B5965-8700-DF4C-8BD7-59F1B30596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4043216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9F21780E-C105-8640-A802-9C42B8050B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4008737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black Blank curv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3F98A-D1E1-4203-A367-B20EF21F072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B8468F47-5F01-4D11-8B6B-33F16A49D184}"/>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FE6BDEBC-4C54-1D47-8928-A3BF6F0B3E3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066F800C-CB9C-2B48-ACE1-30237BAC8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340868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2F1B5B7-8F55-0340-8C01-D4892FB4FE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25992" cy="5134708"/>
          </a:xfrm>
          <a:prstGeom prst="rect">
            <a:avLst/>
          </a:prstGeom>
        </p:spPr>
      </p:pic>
      <p:sp>
        <p:nvSpPr>
          <p:cNvPr id="6" name="Square">
            <a:extLst>
              <a:ext uri="{FF2B5EF4-FFF2-40B4-BE49-F238E27FC236}">
                <a16:creationId xmlns:a16="http://schemas.microsoft.com/office/drawing/2014/main" id="{492ABB1B-F007-B64D-8664-40EDB2E72087}"/>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7" name="Content Placeholder 13">
            <a:extLst>
              <a:ext uri="{FF2B5EF4-FFF2-40B4-BE49-F238E27FC236}">
                <a16:creationId xmlns:a16="http://schemas.microsoft.com/office/drawing/2014/main" id="{51078EED-6528-0847-A7EC-90CF2F16119F}"/>
              </a:ext>
            </a:extLst>
          </p:cNvPr>
          <p:cNvSpPr>
            <a:spLocks noGrp="1"/>
          </p:cNvSpPr>
          <p:nvPr>
            <p:ph sz="quarter" idx="10"/>
          </p:nvPr>
        </p:nvSpPr>
        <p:spPr>
          <a:xfrm>
            <a:off x="934386" y="520702"/>
            <a:ext cx="6810375" cy="468313"/>
          </a:xfrm>
          <a:prstGeom prst="rect">
            <a:avLst/>
          </a:prstGeom>
        </p:spPr>
        <p:txBody>
          <a:bodyPr/>
          <a:lstStyle>
            <a:lvl1pPr>
              <a:buNone/>
              <a:defRPr sz="2400" baseline="0">
                <a:latin typeface="Montserrat Light" pitchFamily="2" charset="77"/>
              </a:defRPr>
            </a:lvl1pPr>
          </a:lstStyle>
          <a:p>
            <a:pPr lvl="0"/>
            <a:r>
              <a:rPr lang="en-US"/>
              <a:t>Click to edit Master text styles</a:t>
            </a:r>
          </a:p>
        </p:txBody>
      </p:sp>
      <p:pic>
        <p:nvPicPr>
          <p:cNvPr id="8" name="Graphic 7">
            <a:extLst>
              <a:ext uri="{FF2B5EF4-FFF2-40B4-BE49-F238E27FC236}">
                <a16:creationId xmlns:a16="http://schemas.microsoft.com/office/drawing/2014/main" id="{6BE0914A-81F9-A14C-B7A4-E6FB0D8C379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55780" y="529024"/>
            <a:ext cx="2082065" cy="459991"/>
          </a:xfrm>
          <a:prstGeom prst="rect">
            <a:avLst/>
          </a:prstGeom>
        </p:spPr>
      </p:pic>
      <p:sp>
        <p:nvSpPr>
          <p:cNvPr id="11" name="Title 1">
            <a:extLst>
              <a:ext uri="{FF2B5EF4-FFF2-40B4-BE49-F238E27FC236}">
                <a16:creationId xmlns:a16="http://schemas.microsoft.com/office/drawing/2014/main" id="{F82D70F6-2D30-BA4C-92B5-7857CC922671}"/>
              </a:ext>
            </a:extLst>
          </p:cNvPr>
          <p:cNvSpPr>
            <a:spLocks noGrp="1"/>
          </p:cNvSpPr>
          <p:nvPr>
            <p:ph type="ctrTitle"/>
          </p:nvPr>
        </p:nvSpPr>
        <p:spPr>
          <a:xfrm>
            <a:off x="1524000" y="1122363"/>
            <a:ext cx="9144000" cy="2387600"/>
          </a:xfrm>
          <a:prstGeom prst="rect">
            <a:avLst/>
          </a:prstGeom>
        </p:spPr>
        <p:txBody>
          <a:bodyPr anchor="b"/>
          <a:lstStyle>
            <a:lvl1pPr algn="ctr">
              <a:defRPr sz="2400" b="1" i="0">
                <a:latin typeface="Montserrat SemiBold" pitchFamily="2" charset="77"/>
              </a:defRPr>
            </a:lvl1pPr>
          </a:lstStyle>
          <a:p>
            <a:r>
              <a:rPr lang="en-US"/>
              <a:t>Click to edit Master title style</a:t>
            </a:r>
          </a:p>
        </p:txBody>
      </p:sp>
      <p:sp>
        <p:nvSpPr>
          <p:cNvPr id="12" name="Subtitle 2">
            <a:extLst>
              <a:ext uri="{FF2B5EF4-FFF2-40B4-BE49-F238E27FC236}">
                <a16:creationId xmlns:a16="http://schemas.microsoft.com/office/drawing/2014/main" id="{EFA42624-A5C9-774F-86D8-BD2F36AC3C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600" b="0" i="0">
                <a:latin typeface="Montserrat Light"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313775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E4CEAF-00CD-4D72-8EA8-102491CD03F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holding, male&#10;&#10;Description automatically generated">
            <a:extLst>
              <a:ext uri="{FF2B5EF4-FFF2-40B4-BE49-F238E27FC236}">
                <a16:creationId xmlns:a16="http://schemas.microsoft.com/office/drawing/2014/main" id="{4AE68A0E-4855-8A4D-A74B-549E5378A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474" y="663053"/>
            <a:ext cx="12192000" cy="6194947"/>
          </a:xfrm>
          <a:prstGeom prst="rect">
            <a:avLst/>
          </a:prstGeom>
        </p:spPr>
      </p:pic>
      <p:pic>
        <p:nvPicPr>
          <p:cNvPr id="12" name="Picture 11" descr="Shape, circle&#10;&#10;Description automatically generated">
            <a:extLst>
              <a:ext uri="{FF2B5EF4-FFF2-40B4-BE49-F238E27FC236}">
                <a16:creationId xmlns:a16="http://schemas.microsoft.com/office/drawing/2014/main" id="{68639F8F-3927-534F-9D7E-B35C33ECC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grpSp>
        <p:nvGrpSpPr>
          <p:cNvPr id="15" name="Group 14">
            <a:extLst>
              <a:ext uri="{FF2B5EF4-FFF2-40B4-BE49-F238E27FC236}">
                <a16:creationId xmlns:a16="http://schemas.microsoft.com/office/drawing/2014/main" id="{844F8DF4-CEF6-482C-A7AD-155E422F424D}"/>
              </a:ext>
            </a:extLst>
          </p:cNvPr>
          <p:cNvGrpSpPr/>
          <p:nvPr userDrawn="1"/>
        </p:nvGrpSpPr>
        <p:grpSpPr>
          <a:xfrm>
            <a:off x="6059721" y="4554507"/>
            <a:ext cx="5899806" cy="1217120"/>
            <a:chOff x="2211625" y="5827181"/>
            <a:chExt cx="5562755" cy="1147587"/>
          </a:xfrm>
        </p:grpSpPr>
        <p:sp>
          <p:nvSpPr>
            <p:cNvPr id="16" name="TextBox 15">
              <a:extLst>
                <a:ext uri="{FF2B5EF4-FFF2-40B4-BE49-F238E27FC236}">
                  <a16:creationId xmlns:a16="http://schemas.microsoft.com/office/drawing/2014/main" id="{AC413C19-6094-464C-8FA2-B2D39D8264C9}"/>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7" name="Graphic 16">
              <a:extLst>
                <a:ext uri="{FF2B5EF4-FFF2-40B4-BE49-F238E27FC236}">
                  <a16:creationId xmlns:a16="http://schemas.microsoft.com/office/drawing/2014/main" id="{0E633C6E-2599-4620-87E1-9B9E80B3BCA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312102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E4CEAF-00CD-4D72-8EA8-102491CD03F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holding, male&#10;&#10;Description automatically generated">
            <a:extLst>
              <a:ext uri="{FF2B5EF4-FFF2-40B4-BE49-F238E27FC236}">
                <a16:creationId xmlns:a16="http://schemas.microsoft.com/office/drawing/2014/main" id="{4AE68A0E-4855-8A4D-A74B-549E5378A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474" y="663053"/>
            <a:ext cx="12192000" cy="6194947"/>
          </a:xfrm>
          <a:prstGeom prst="rect">
            <a:avLst/>
          </a:prstGeom>
        </p:spPr>
      </p:pic>
      <p:pic>
        <p:nvPicPr>
          <p:cNvPr id="12" name="Picture 11" descr="Shape, circle&#10;&#10;Description automatically generated">
            <a:extLst>
              <a:ext uri="{FF2B5EF4-FFF2-40B4-BE49-F238E27FC236}">
                <a16:creationId xmlns:a16="http://schemas.microsoft.com/office/drawing/2014/main" id="{68639F8F-3927-534F-9D7E-B35C33ECC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grpSp>
        <p:nvGrpSpPr>
          <p:cNvPr id="9" name="Group 8">
            <a:extLst>
              <a:ext uri="{FF2B5EF4-FFF2-40B4-BE49-F238E27FC236}">
                <a16:creationId xmlns:a16="http://schemas.microsoft.com/office/drawing/2014/main" id="{A15C97AA-EFDE-4568-BBD7-AE4C667AE122}"/>
              </a:ext>
            </a:extLst>
          </p:cNvPr>
          <p:cNvGrpSpPr/>
          <p:nvPr userDrawn="1"/>
        </p:nvGrpSpPr>
        <p:grpSpPr>
          <a:xfrm>
            <a:off x="6059721" y="4554507"/>
            <a:ext cx="5899806" cy="1217120"/>
            <a:chOff x="2211625" y="5827181"/>
            <a:chExt cx="5562755" cy="1147587"/>
          </a:xfrm>
        </p:grpSpPr>
        <p:sp>
          <p:nvSpPr>
            <p:cNvPr id="10" name="TextBox 9">
              <a:extLst>
                <a:ext uri="{FF2B5EF4-FFF2-40B4-BE49-F238E27FC236}">
                  <a16:creationId xmlns:a16="http://schemas.microsoft.com/office/drawing/2014/main" id="{07277F6A-6DA4-428B-B3FC-61FF20F90EC0}"/>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1" name="Graphic 10">
              <a:extLst>
                <a:ext uri="{FF2B5EF4-FFF2-40B4-BE49-F238E27FC236}">
                  <a16:creationId xmlns:a16="http://schemas.microsoft.com/office/drawing/2014/main" id="{031FF11A-37E2-47F5-8684-D1C63F03602C}"/>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879970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black Blank curv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3F98A-D1E1-4203-A367-B20EF21F072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5A6596C9-124A-444A-9616-807144D643A5}"/>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10" name="Slide Number">
            <a:extLst>
              <a:ext uri="{FF2B5EF4-FFF2-40B4-BE49-F238E27FC236}">
                <a16:creationId xmlns:a16="http://schemas.microsoft.com/office/drawing/2014/main" id="{B8468F47-5F01-4D11-8B6B-33F16A49D184}"/>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bg1"/>
                </a:solidFill>
                <a:latin typeface="Museo Sans 100" panose="02000000000000000000" pitchFamily="50" charset="0"/>
              </a:rPr>
              <a:pPr/>
              <a:t>‹#›</a:t>
            </a:fld>
            <a:endParaRPr lang="en-US" sz="900">
              <a:solidFill>
                <a:schemeClr val="bg1"/>
              </a:solidFill>
              <a:latin typeface="Museo Sans 100" panose="02000000000000000000" pitchFamily="50" charset="0"/>
            </a:endParaRPr>
          </a:p>
        </p:txBody>
      </p:sp>
      <p:sp>
        <p:nvSpPr>
          <p:cNvPr id="9" name="Title 1">
            <a:extLst>
              <a:ext uri="{FF2B5EF4-FFF2-40B4-BE49-F238E27FC236}">
                <a16:creationId xmlns:a16="http://schemas.microsoft.com/office/drawing/2014/main" id="{FE6BDEBC-4C54-1D47-8928-A3BF6F0B3E30}"/>
              </a:ext>
            </a:extLst>
          </p:cNvPr>
          <p:cNvSpPr>
            <a:spLocks noGrp="1"/>
          </p:cNvSpPr>
          <p:nvPr>
            <p:ph type="title"/>
          </p:nvPr>
        </p:nvSpPr>
        <p:spPr>
          <a:xfrm>
            <a:off x="387526" y="313969"/>
            <a:ext cx="9422593" cy="573338"/>
          </a:xfrm>
          <a:prstGeom prst="rect">
            <a:avLst/>
          </a:prstGeom>
        </p:spPr>
        <p:txBody>
          <a:bodyPr/>
          <a:lstStyle>
            <a:lvl1pPr>
              <a:defRPr>
                <a:solidFill>
                  <a:schemeClr val="bg1"/>
                </a:solidFill>
              </a:defRPr>
            </a:lvl1pPr>
          </a:lstStyle>
          <a:p>
            <a:r>
              <a:rPr lang="en-US"/>
              <a:t>Click to edit Master title style</a:t>
            </a:r>
          </a:p>
        </p:txBody>
      </p:sp>
      <p:pic>
        <p:nvPicPr>
          <p:cNvPr id="11" name="Picture 10" descr="Shape, circle&#10;&#10;Description automatically generated">
            <a:extLst>
              <a:ext uri="{FF2B5EF4-FFF2-40B4-BE49-F238E27FC236}">
                <a16:creationId xmlns:a16="http://schemas.microsoft.com/office/drawing/2014/main" id="{066F800C-CB9C-2B48-ACE1-30237BAC8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29197" y="277170"/>
            <a:ext cx="776328" cy="667789"/>
          </a:xfrm>
          <a:prstGeom prst="rect">
            <a:avLst/>
          </a:prstGeom>
        </p:spPr>
      </p:pic>
    </p:spTree>
    <p:extLst>
      <p:ext uri="{BB962C8B-B14F-4D97-AF65-F5344CB8AC3E}">
        <p14:creationId xmlns:p14="http://schemas.microsoft.com/office/powerpoint/2010/main" val="1253573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93B63D-DE7F-4379-83B3-27E2F3AD97CC}"/>
              </a:ext>
            </a:extLst>
          </p:cNvPr>
          <p:cNvSpPr/>
          <p:nvPr userDrawn="1"/>
        </p:nvSpPr>
        <p:spPr>
          <a:xfrm>
            <a:off x="0" y="5936127"/>
            <a:ext cx="12192000" cy="9233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j-lt"/>
                <a:ea typeface="Work Sans Regular"/>
                <a:cs typeface="Work Sans Regular"/>
                <a:sym typeface="Work Sans Regular"/>
              </a:rPr>
              <a:t>book a </a:t>
            </a:r>
            <a:r>
              <a:rPr lang="en-US" sz="2400" b="1">
                <a:solidFill>
                  <a:schemeClr val="tx1"/>
                </a:solidFill>
                <a:latin typeface="+mj-lt"/>
                <a:ea typeface="Work Sans Regular"/>
                <a:cs typeface="Work Sans Regular"/>
                <a:sym typeface="Work Sans Regular"/>
              </a:rPr>
              <a:t>free</a:t>
            </a:r>
            <a:r>
              <a:rPr lang="en-US" sz="2400">
                <a:solidFill>
                  <a:schemeClr val="tx1"/>
                </a:solidFill>
                <a:latin typeface="+mj-lt"/>
                <a:ea typeface="Work Sans Regular"/>
                <a:cs typeface="Work Sans Regular"/>
                <a:sym typeface="Work Sans Regular"/>
              </a:rPr>
              <a:t> demo</a:t>
            </a:r>
            <a:endParaRPr lang="en-US" sz="2400">
              <a:solidFill>
                <a:schemeClr val="tx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51" y="5641324"/>
            <a:ext cx="7298723" cy="900246"/>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err="1">
                <a:solidFill>
                  <a:schemeClr val="tx1"/>
                </a:solidFill>
                <a:latin typeface="+mn-lt"/>
              </a:rPr>
              <a:t>Nextech</a:t>
            </a:r>
            <a:r>
              <a:rPr lang="en-CA" sz="900">
                <a:solidFill>
                  <a:schemeClr val="tx1"/>
                </a:solidFill>
                <a:latin typeface="+mn-lt"/>
              </a:rPr>
              <a:t> AR Solutions Corp. (NEO: NTAR // OTC: NEXCF) </a:t>
            </a:r>
          </a:p>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tx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Work Sans"/>
                <a:cs typeface="Work Sans"/>
                <a:sym typeface="Work Sans"/>
              </a:rPr>
              <a:t>+1 866-ARITIZE</a:t>
            </a:r>
            <a:r>
              <a:rPr lang="en-CA" sz="900">
                <a:solidFill>
                  <a:schemeClr val="tx1"/>
                </a:solidFill>
                <a:latin typeface="+mn-lt"/>
              </a:rPr>
              <a:t> |</a:t>
            </a:r>
            <a:r>
              <a:rPr lang="en-US" sz="900">
                <a:solidFill>
                  <a:schemeClr val="tx1"/>
                </a:solidFill>
                <a:latin typeface="+mn-lt"/>
                <a:ea typeface="Work Sans"/>
                <a:cs typeface="Work Sans"/>
                <a:sym typeface="Work Sans"/>
              </a:rPr>
              <a:t> </a:t>
            </a:r>
            <a:r>
              <a:rPr lang="en-US" sz="900" u="none">
                <a:solidFill>
                  <a:schemeClr val="tx1"/>
                </a:solidFill>
                <a:latin typeface="+mn-lt"/>
                <a:ea typeface="Work Sans"/>
                <a:cs typeface="Work Sans"/>
                <a:sym typeface="Work Sans"/>
                <a:hlinkClick r:id="rId2"/>
              </a:rPr>
              <a:t>info@nextechar.com</a:t>
            </a:r>
            <a:r>
              <a:rPr lang="en-CA" sz="900">
                <a:solidFill>
                  <a:schemeClr val="tx1"/>
                </a:solidFill>
                <a:latin typeface="+mn-lt"/>
              </a:rPr>
              <a:t> |</a:t>
            </a:r>
            <a:r>
              <a:rPr lang="en-US" sz="900">
                <a:solidFill>
                  <a:schemeClr val="tx1"/>
                </a:solidFill>
                <a:latin typeface="+mn-lt"/>
                <a:ea typeface="Work Sans"/>
                <a:cs typeface="Work Sans"/>
                <a:sym typeface="Work Sans"/>
              </a:rPr>
              <a:t> </a:t>
            </a:r>
            <a:r>
              <a:rPr lang="en-US" sz="900" u="sng">
                <a:solidFill>
                  <a:schemeClr val="tx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tx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tx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tx1"/>
              </a:solidFill>
              <a:latin typeface="+mn-lt"/>
            </a:endParaRPr>
          </a:p>
          <a:p>
            <a:pPr algn="r"/>
            <a:r>
              <a:rPr lang="en-CA" sz="900" err="1">
                <a:solidFill>
                  <a:schemeClr val="tx1"/>
                </a:solidFill>
                <a:latin typeface="+mn-lt"/>
              </a:rPr>
              <a:t>Nextech</a:t>
            </a:r>
            <a:r>
              <a:rPr lang="en-CA" sz="900">
                <a:solidFill>
                  <a:schemeClr val="tx1"/>
                </a:solidFill>
                <a:latin typeface="+mn-lt"/>
              </a:rPr>
              <a:t> AR Solutions Corp. © Copyright 2021. </a:t>
            </a:r>
            <a:r>
              <a:rPr lang="en-US" sz="900">
                <a:solidFill>
                  <a:schemeClr val="tx1"/>
                </a:solidFill>
                <a:latin typeface="+mn-lt"/>
              </a:rPr>
              <a:t>All Rights Reserved</a:t>
            </a: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08689" y="2799006"/>
            <a:ext cx="6096000" cy="923330"/>
          </a:xfrm>
          <a:prstGeom prst="rect">
            <a:avLst/>
          </a:prstGeom>
          <a:noFill/>
        </p:spPr>
        <p:txBody>
          <a:bodyPr wrap="square">
            <a:spAutoFit/>
          </a:bodyPr>
          <a:lstStyle/>
          <a:p>
            <a:pPr algn="ctr"/>
            <a:r>
              <a:rPr lang="en-US" sz="5400" b="1" cap="none">
                <a:solidFill>
                  <a:schemeClr val="tx1"/>
                </a:solidFill>
                <a:latin typeface="+mj-lt"/>
              </a:rPr>
              <a:t>Thank</a:t>
            </a:r>
            <a:r>
              <a:rPr lang="en-US" sz="5400" cap="none">
                <a:solidFill>
                  <a:schemeClr val="tx1"/>
                </a:solidFill>
                <a:latin typeface="+mj-lt"/>
              </a:rPr>
              <a:t> you!</a:t>
            </a:r>
            <a:endParaRPr lang="en-US" sz="5400">
              <a:solidFill>
                <a:schemeClr val="tx1"/>
              </a:solidFill>
            </a:endParaRPr>
          </a:p>
        </p:txBody>
      </p:sp>
      <p:pic>
        <p:nvPicPr>
          <p:cNvPr id="12" name="Picture 11">
            <a:extLst>
              <a:ext uri="{FF2B5EF4-FFF2-40B4-BE49-F238E27FC236}">
                <a16:creationId xmlns:a16="http://schemas.microsoft.com/office/drawing/2014/main" id="{55896B3D-0BFC-DB41-B2A8-911B3DB5E1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217" t="-7096" r="6782" b="1"/>
          <a:stretch/>
        </p:blipFill>
        <p:spPr>
          <a:xfrm>
            <a:off x="0" y="132828"/>
            <a:ext cx="5808689" cy="6725172"/>
          </a:xfrm>
          <a:prstGeom prst="rect">
            <a:avLst/>
          </a:prstGeom>
        </p:spPr>
      </p:pic>
      <p:pic>
        <p:nvPicPr>
          <p:cNvPr id="8" name="Graphic 9">
            <a:extLst>
              <a:ext uri="{FF2B5EF4-FFF2-40B4-BE49-F238E27FC236}">
                <a16:creationId xmlns:a16="http://schemas.microsoft.com/office/drawing/2014/main" id="{CB78F2D4-EB5C-C64A-9751-AA67D766364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spTree>
    <p:extLst>
      <p:ext uri="{BB962C8B-B14F-4D97-AF65-F5344CB8AC3E}">
        <p14:creationId xmlns:p14="http://schemas.microsoft.com/office/powerpoint/2010/main" val="3201928301"/>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ANK YOU">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BAE824-924B-494E-B861-5BC7E1727D2A}"/>
              </a:ext>
            </a:extLst>
          </p:cNvPr>
          <p:cNvSpPr/>
          <p:nvPr userDrawn="1"/>
        </p:nvSpPr>
        <p:spPr>
          <a:xfrm>
            <a:off x="9533860" y="120502"/>
            <a:ext cx="2445489" cy="1013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93B63D-DE7F-4379-83B3-27E2F3AD97CC}"/>
              </a:ext>
            </a:extLst>
          </p:cNvPr>
          <p:cNvSpPr/>
          <p:nvPr userDrawn="1"/>
        </p:nvSpPr>
        <p:spPr>
          <a:xfrm>
            <a:off x="0" y="5936127"/>
            <a:ext cx="12192000" cy="92333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mj-lt"/>
                <a:ea typeface="Work Sans Regular"/>
                <a:cs typeface="Work Sans Regular"/>
                <a:sym typeface="Work Sans Regular"/>
              </a:rPr>
              <a:t>book a </a:t>
            </a:r>
            <a:r>
              <a:rPr lang="en-US" sz="2400" b="1">
                <a:solidFill>
                  <a:schemeClr val="tx1"/>
                </a:solidFill>
                <a:latin typeface="+mj-lt"/>
                <a:ea typeface="Work Sans Regular"/>
                <a:cs typeface="Work Sans Regular"/>
                <a:sym typeface="Work Sans Regular"/>
              </a:rPr>
              <a:t>free</a:t>
            </a:r>
            <a:r>
              <a:rPr lang="en-US" sz="2400">
                <a:solidFill>
                  <a:schemeClr val="tx1"/>
                </a:solidFill>
                <a:latin typeface="+mj-lt"/>
                <a:ea typeface="Work Sans Regular"/>
                <a:cs typeface="Work Sans Regular"/>
                <a:sym typeface="Work Sans Regular"/>
              </a:rPr>
              <a:t> demo</a:t>
            </a:r>
            <a:endParaRPr lang="en-US" sz="2400">
              <a:solidFill>
                <a:schemeClr val="tx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51" y="5641324"/>
            <a:ext cx="7298723" cy="900246"/>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err="1">
                <a:solidFill>
                  <a:schemeClr val="tx1"/>
                </a:solidFill>
                <a:latin typeface="+mn-lt"/>
              </a:rPr>
              <a:t>Nextech</a:t>
            </a:r>
            <a:r>
              <a:rPr lang="en-CA" sz="900">
                <a:solidFill>
                  <a:schemeClr val="tx1"/>
                </a:solidFill>
                <a:latin typeface="+mn-lt"/>
              </a:rPr>
              <a:t> AR Solutions Corp. (NEO: NTAR // OTC: NEXCF) </a:t>
            </a:r>
          </a:p>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tx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Work Sans"/>
                <a:cs typeface="Work Sans"/>
                <a:sym typeface="Work Sans"/>
              </a:rPr>
              <a:t>+1 866-ARITIZE</a:t>
            </a:r>
            <a:r>
              <a:rPr lang="en-CA" sz="900">
                <a:solidFill>
                  <a:schemeClr val="tx1"/>
                </a:solidFill>
                <a:latin typeface="+mn-lt"/>
              </a:rPr>
              <a:t> |</a:t>
            </a:r>
            <a:r>
              <a:rPr lang="en-US" sz="900">
                <a:solidFill>
                  <a:schemeClr val="tx1"/>
                </a:solidFill>
                <a:latin typeface="+mn-lt"/>
                <a:ea typeface="Work Sans"/>
                <a:cs typeface="Work Sans"/>
                <a:sym typeface="Work Sans"/>
              </a:rPr>
              <a:t> </a:t>
            </a:r>
            <a:r>
              <a:rPr lang="en-US" sz="900" u="none">
                <a:solidFill>
                  <a:schemeClr val="tx1"/>
                </a:solidFill>
                <a:latin typeface="+mn-lt"/>
                <a:ea typeface="Work Sans"/>
                <a:cs typeface="Work Sans"/>
                <a:sym typeface="Work Sans"/>
                <a:hlinkClick r:id="rId2"/>
              </a:rPr>
              <a:t>info@nextechar.com</a:t>
            </a:r>
            <a:r>
              <a:rPr lang="en-CA" sz="900" u="none">
                <a:solidFill>
                  <a:schemeClr val="tx1"/>
                </a:solidFill>
                <a:latin typeface="+mn-lt"/>
              </a:rPr>
              <a:t> </a:t>
            </a:r>
            <a:r>
              <a:rPr lang="en-CA" sz="900">
                <a:solidFill>
                  <a:schemeClr val="tx1"/>
                </a:solidFill>
                <a:latin typeface="+mn-lt"/>
              </a:rPr>
              <a:t>|</a:t>
            </a:r>
            <a:r>
              <a:rPr lang="en-US" sz="900">
                <a:solidFill>
                  <a:schemeClr val="tx1"/>
                </a:solidFill>
                <a:latin typeface="+mn-lt"/>
                <a:ea typeface="Work Sans"/>
                <a:cs typeface="Work Sans"/>
                <a:sym typeface="Work Sans"/>
              </a:rPr>
              <a:t> </a:t>
            </a:r>
            <a:r>
              <a:rPr lang="en-US" sz="900" u="sng">
                <a:solidFill>
                  <a:schemeClr val="tx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tx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tx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tx1"/>
              </a:solidFill>
              <a:latin typeface="+mn-lt"/>
            </a:endParaRPr>
          </a:p>
          <a:p>
            <a:pPr algn="r"/>
            <a:r>
              <a:rPr lang="en-CA" sz="900" err="1">
                <a:solidFill>
                  <a:schemeClr val="tx1"/>
                </a:solidFill>
                <a:latin typeface="+mn-lt"/>
              </a:rPr>
              <a:t>Nextech</a:t>
            </a:r>
            <a:r>
              <a:rPr lang="en-CA" sz="900">
                <a:solidFill>
                  <a:schemeClr val="tx1"/>
                </a:solidFill>
                <a:latin typeface="+mn-lt"/>
              </a:rPr>
              <a:t> AR Solutions Corp. © Copyright 2021. </a:t>
            </a:r>
            <a:r>
              <a:rPr lang="en-US" sz="900">
                <a:solidFill>
                  <a:schemeClr val="tx1"/>
                </a:solidFill>
                <a:latin typeface="+mn-lt"/>
              </a:rPr>
              <a:t>All Rights Reserved</a:t>
            </a:r>
            <a:endParaRPr lang="en-CA" sz="900">
              <a:solidFill>
                <a:schemeClr val="tx1"/>
              </a:solidFill>
              <a:latin typeface="+mn-lt"/>
            </a:endParaRP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15893" y="2799006"/>
            <a:ext cx="6096000" cy="923330"/>
          </a:xfrm>
          <a:prstGeom prst="rect">
            <a:avLst/>
          </a:prstGeom>
          <a:noFill/>
        </p:spPr>
        <p:txBody>
          <a:bodyPr wrap="square">
            <a:spAutoFit/>
          </a:bodyPr>
          <a:lstStyle/>
          <a:p>
            <a:pPr algn="ctr"/>
            <a:r>
              <a:rPr lang="en-US" sz="5400" b="1" cap="none">
                <a:solidFill>
                  <a:schemeClr val="tx1"/>
                </a:solidFill>
                <a:latin typeface="+mj-lt"/>
              </a:rPr>
              <a:t>Thank</a:t>
            </a:r>
            <a:r>
              <a:rPr lang="en-US" sz="5400" cap="none">
                <a:solidFill>
                  <a:schemeClr val="tx1"/>
                </a:solidFill>
                <a:latin typeface="+mj-lt"/>
              </a:rPr>
              <a:t> you!</a:t>
            </a:r>
            <a:endParaRPr lang="en-US" sz="5400">
              <a:solidFill>
                <a:schemeClr val="tx1"/>
              </a:solidFill>
            </a:endParaRPr>
          </a:p>
        </p:txBody>
      </p:sp>
      <p:pic>
        <p:nvPicPr>
          <p:cNvPr id="5" name="Picture 4" descr="A person dancing on a stage&#10;&#10;Description automatically generated with medium confidence">
            <a:extLst>
              <a:ext uri="{FF2B5EF4-FFF2-40B4-BE49-F238E27FC236}">
                <a16:creationId xmlns:a16="http://schemas.microsoft.com/office/drawing/2014/main" id="{327DA242-9D7A-4032-8BB7-48814331368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16"/>
          <a:stretch/>
        </p:blipFill>
        <p:spPr>
          <a:xfrm>
            <a:off x="0" y="647952"/>
            <a:ext cx="6389230" cy="6210048"/>
          </a:xfrm>
          <a:prstGeom prst="rect">
            <a:avLst/>
          </a:prstGeom>
        </p:spPr>
      </p:pic>
      <p:pic>
        <p:nvPicPr>
          <p:cNvPr id="11" name="Graphic 9">
            <a:extLst>
              <a:ext uri="{FF2B5EF4-FFF2-40B4-BE49-F238E27FC236}">
                <a16:creationId xmlns:a16="http://schemas.microsoft.com/office/drawing/2014/main" id="{943A84B8-484B-3742-9FA7-3D4420C3558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spTree>
    <p:extLst>
      <p:ext uri="{BB962C8B-B14F-4D97-AF65-F5344CB8AC3E}">
        <p14:creationId xmlns:p14="http://schemas.microsoft.com/office/powerpoint/2010/main" val="3080004644"/>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765C92A-D7CA-419F-B848-374F8FE2387D}"/>
              </a:ext>
            </a:extLst>
          </p:cNvPr>
          <p:cNvSpPr txBox="1"/>
          <p:nvPr userDrawn="1"/>
        </p:nvSpPr>
        <p:spPr>
          <a:xfrm>
            <a:off x="4250378" y="5152135"/>
            <a:ext cx="7554096" cy="369332"/>
          </a:xfrm>
          <a:prstGeom prst="rect">
            <a:avLst/>
          </a:prstGeom>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mj-lt"/>
                <a:ea typeface="Work Sans Regular"/>
                <a:cs typeface="Work Sans Regular"/>
                <a:sym typeface="Work Sans Regular"/>
              </a:rPr>
              <a:t>book a </a:t>
            </a:r>
            <a:r>
              <a:rPr lang="en-US" sz="2400" b="1">
                <a:solidFill>
                  <a:schemeClr val="bg1"/>
                </a:solidFill>
                <a:latin typeface="+mj-lt"/>
                <a:ea typeface="Work Sans Regular"/>
                <a:cs typeface="Work Sans Regular"/>
                <a:sym typeface="Work Sans Regular"/>
              </a:rPr>
              <a:t>free</a:t>
            </a:r>
            <a:r>
              <a:rPr lang="en-US" sz="2400">
                <a:solidFill>
                  <a:schemeClr val="bg1"/>
                </a:solidFill>
                <a:latin typeface="+mj-lt"/>
                <a:ea typeface="Work Sans Regular"/>
                <a:cs typeface="Work Sans Regular"/>
                <a:sym typeface="Work Sans Regular"/>
              </a:rPr>
              <a:t> demo</a:t>
            </a:r>
            <a:endParaRPr lang="en-US" sz="2400">
              <a:solidFill>
                <a:schemeClr val="bg1"/>
              </a:solidFill>
              <a:latin typeface="+mj-lt"/>
            </a:endParaRPr>
          </a:p>
        </p:txBody>
      </p:sp>
      <p:sp>
        <p:nvSpPr>
          <p:cNvPr id="24" name="TextBox 23">
            <a:extLst>
              <a:ext uri="{FF2B5EF4-FFF2-40B4-BE49-F238E27FC236}">
                <a16:creationId xmlns:a16="http://schemas.microsoft.com/office/drawing/2014/main" id="{9E918E7E-EE0A-4CFE-AF8F-9D5779D88634}"/>
              </a:ext>
            </a:extLst>
          </p:cNvPr>
          <p:cNvSpPr txBox="1"/>
          <p:nvPr userDrawn="1"/>
        </p:nvSpPr>
        <p:spPr>
          <a:xfrm>
            <a:off x="4505751" y="5641324"/>
            <a:ext cx="7298723" cy="900246"/>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err="1">
                <a:solidFill>
                  <a:schemeClr val="bg1"/>
                </a:solidFill>
                <a:latin typeface="+mn-lt"/>
              </a:rPr>
              <a:t>Nextech</a:t>
            </a:r>
            <a:r>
              <a:rPr lang="en-CA" sz="900">
                <a:solidFill>
                  <a:schemeClr val="bg1"/>
                </a:solidFill>
                <a:latin typeface="+mn-lt"/>
              </a:rPr>
              <a:t> AR Solutions Corp. (NEO: NTAR // OTC: NEXCF) </a:t>
            </a:r>
          </a:p>
          <a:p>
            <a:pPr marL="0" marR="0" lvl="0" indent="0" algn="r" defTabSz="914400" rtl="0" eaLnBrk="1" fontAlgn="auto" latinLnBrk="0" hangingPunct="1">
              <a:lnSpc>
                <a:spcPct val="150000"/>
              </a:lnSpc>
              <a:spcBef>
                <a:spcPts val="0"/>
              </a:spcBef>
              <a:spcAft>
                <a:spcPts val="0"/>
              </a:spcAft>
              <a:buClrTx/>
              <a:buSzTx/>
              <a:buFontTx/>
              <a:buNone/>
              <a:tabLst/>
              <a:defRPr/>
            </a:pPr>
            <a:r>
              <a:rPr lang="en-CA" sz="900">
                <a:solidFill>
                  <a:schemeClr val="bg1"/>
                </a:solidFill>
                <a:latin typeface="+mn-lt"/>
              </a:rPr>
              <a:t>349 Carlaw Avenue Toronto, Suite 304, ON, Canada M4M 2T1</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mn-lt"/>
                <a:ea typeface="Work Sans"/>
                <a:cs typeface="Work Sans"/>
                <a:sym typeface="Work Sans"/>
              </a:rPr>
              <a:t>+1 866-ARITIZE</a:t>
            </a:r>
            <a:r>
              <a:rPr lang="en-CA" sz="900">
                <a:solidFill>
                  <a:schemeClr val="bg1"/>
                </a:solidFill>
                <a:latin typeface="+mn-lt"/>
              </a:rPr>
              <a:t> |</a:t>
            </a:r>
            <a:r>
              <a:rPr lang="en-US" sz="900">
                <a:solidFill>
                  <a:schemeClr val="bg1"/>
                </a:solidFill>
                <a:latin typeface="+mn-lt"/>
                <a:ea typeface="Work Sans"/>
                <a:cs typeface="Work Sans"/>
                <a:sym typeface="Work Sans"/>
              </a:rPr>
              <a:t> </a:t>
            </a:r>
            <a:r>
              <a:rPr lang="en-US" sz="900" u="none">
                <a:solidFill>
                  <a:schemeClr val="bg1"/>
                </a:solidFill>
                <a:latin typeface="+mn-lt"/>
                <a:ea typeface="Work Sans"/>
                <a:cs typeface="Work Sans"/>
                <a:sym typeface="Work Sans"/>
                <a:hlinkClick r:id="rId2"/>
              </a:rPr>
              <a:t>info@nextechar.com</a:t>
            </a:r>
            <a:r>
              <a:rPr lang="en-CA" sz="900" u="none">
                <a:solidFill>
                  <a:schemeClr val="bg1"/>
                </a:solidFill>
                <a:latin typeface="+mn-lt"/>
              </a:rPr>
              <a:t> </a:t>
            </a:r>
            <a:r>
              <a:rPr lang="en-CA" sz="900">
                <a:solidFill>
                  <a:schemeClr val="bg1"/>
                </a:solidFill>
                <a:latin typeface="+mn-lt"/>
              </a:rPr>
              <a:t>|</a:t>
            </a:r>
            <a:r>
              <a:rPr lang="en-US" sz="900">
                <a:solidFill>
                  <a:schemeClr val="bg1"/>
                </a:solidFill>
                <a:latin typeface="+mn-lt"/>
                <a:ea typeface="Work Sans"/>
                <a:cs typeface="Work Sans"/>
                <a:sym typeface="Work Sans"/>
              </a:rPr>
              <a:t> </a:t>
            </a:r>
            <a:r>
              <a:rPr lang="en-US" sz="900" u="sng">
                <a:solidFill>
                  <a:schemeClr val="bg1"/>
                </a:solidFill>
                <a:latin typeface="+mn-lt"/>
                <a:ea typeface="Work Sans"/>
                <a:cs typeface="Work Sans"/>
                <a:sym typeface="Work Sans"/>
                <a:hlinkClick r:id="rId3">
                  <a:extLst>
                    <a:ext uri="{A12FA001-AC4F-418D-AE19-62706E023703}">
                      <ahyp:hlinkClr xmlns:ahyp="http://schemas.microsoft.com/office/drawing/2018/hyperlinkcolor" val="tx"/>
                    </a:ext>
                  </a:extLst>
                </a:hlinkClick>
              </a:rPr>
              <a:t>www.nextechar.com</a:t>
            </a:r>
            <a:endParaRPr lang="en-US" sz="900" u="sng">
              <a:solidFill>
                <a:schemeClr val="bg1"/>
              </a:solidFill>
              <a:latin typeface="+mn-lt"/>
              <a:ea typeface="Work Sans"/>
              <a:cs typeface="Work Sans"/>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00" u="sng">
              <a:solidFill>
                <a:schemeClr val="bg1"/>
              </a:solidFill>
              <a:latin typeface="+mn-lt"/>
              <a:sym typeface="Work San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CA" sz="900">
              <a:solidFill>
                <a:schemeClr val="bg1"/>
              </a:solidFill>
              <a:latin typeface="+mn-lt"/>
            </a:endParaRPr>
          </a:p>
          <a:p>
            <a:pPr algn="r"/>
            <a:r>
              <a:rPr lang="en-CA" sz="900" err="1">
                <a:solidFill>
                  <a:schemeClr val="bg1"/>
                </a:solidFill>
                <a:latin typeface="+mn-lt"/>
              </a:rPr>
              <a:t>Nextech</a:t>
            </a:r>
            <a:r>
              <a:rPr lang="en-CA" sz="900">
                <a:solidFill>
                  <a:schemeClr val="bg1"/>
                </a:solidFill>
                <a:latin typeface="+mn-lt"/>
              </a:rPr>
              <a:t> AR Solutions Corp. © Copyright 2021. </a:t>
            </a:r>
            <a:r>
              <a:rPr lang="en-US" sz="900">
                <a:solidFill>
                  <a:schemeClr val="bg1"/>
                </a:solidFill>
                <a:latin typeface="+mn-lt"/>
              </a:rPr>
              <a:t>All Rights Reserved</a:t>
            </a:r>
            <a:endParaRPr lang="en-CA" sz="900">
              <a:solidFill>
                <a:schemeClr val="bg1"/>
              </a:solidFill>
              <a:latin typeface="+mn-lt"/>
            </a:endParaRPr>
          </a:p>
        </p:txBody>
      </p:sp>
      <p:sp>
        <p:nvSpPr>
          <p:cNvPr id="10" name="TextBox 9">
            <a:extLst>
              <a:ext uri="{FF2B5EF4-FFF2-40B4-BE49-F238E27FC236}">
                <a16:creationId xmlns:a16="http://schemas.microsoft.com/office/drawing/2014/main" id="{13FE3828-8A40-403B-9E07-AD4446C02D8A}"/>
              </a:ext>
            </a:extLst>
          </p:cNvPr>
          <p:cNvSpPr txBox="1"/>
          <p:nvPr userDrawn="1"/>
        </p:nvSpPr>
        <p:spPr>
          <a:xfrm>
            <a:off x="5868069" y="2799006"/>
            <a:ext cx="6096000" cy="923330"/>
          </a:xfrm>
          <a:prstGeom prst="rect">
            <a:avLst/>
          </a:prstGeom>
          <a:noFill/>
        </p:spPr>
        <p:txBody>
          <a:bodyPr wrap="square">
            <a:spAutoFit/>
          </a:bodyPr>
          <a:lstStyle/>
          <a:p>
            <a:pPr algn="ctr"/>
            <a:r>
              <a:rPr lang="en-US" sz="5400" b="1" cap="none">
                <a:solidFill>
                  <a:schemeClr val="bg1"/>
                </a:solidFill>
                <a:latin typeface="+mj-lt"/>
              </a:rPr>
              <a:t>Thank</a:t>
            </a:r>
            <a:r>
              <a:rPr lang="en-US" sz="5400" cap="none">
                <a:solidFill>
                  <a:schemeClr val="bg1"/>
                </a:solidFill>
                <a:latin typeface="+mj-lt"/>
              </a:rPr>
              <a:t> you!</a:t>
            </a:r>
            <a:endParaRPr lang="en-US" sz="5400">
              <a:solidFill>
                <a:schemeClr val="bg1"/>
              </a:solidFill>
            </a:endParaRPr>
          </a:p>
        </p:txBody>
      </p:sp>
      <p:pic>
        <p:nvPicPr>
          <p:cNvPr id="3" name="Picture 2">
            <a:extLst>
              <a:ext uri="{FF2B5EF4-FFF2-40B4-BE49-F238E27FC236}">
                <a16:creationId xmlns:a16="http://schemas.microsoft.com/office/drawing/2014/main" id="{977634EC-27F8-47C3-98B9-A4628C2CC4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1103"/>
          <a:stretch/>
        </p:blipFill>
        <p:spPr>
          <a:xfrm>
            <a:off x="0" y="557118"/>
            <a:ext cx="6386586" cy="6300882"/>
          </a:xfrm>
          <a:prstGeom prst="rect">
            <a:avLst/>
          </a:prstGeom>
        </p:spPr>
      </p:pic>
      <p:pic>
        <p:nvPicPr>
          <p:cNvPr id="8" name="Graphic 9">
            <a:extLst>
              <a:ext uri="{FF2B5EF4-FFF2-40B4-BE49-F238E27FC236}">
                <a16:creationId xmlns:a16="http://schemas.microsoft.com/office/drawing/2014/main" id="{1FD6DA3F-7E71-CF42-AF05-FFAC7F7F752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spTree>
    <p:extLst>
      <p:ext uri="{BB962C8B-B14F-4D97-AF65-F5344CB8AC3E}">
        <p14:creationId xmlns:p14="http://schemas.microsoft.com/office/powerpoint/2010/main" val="1880325467"/>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descr="A person dancing on a stage&#10;&#10;Description automatically generated with low confidence">
            <a:extLst>
              <a:ext uri="{FF2B5EF4-FFF2-40B4-BE49-F238E27FC236}">
                <a16:creationId xmlns:a16="http://schemas.microsoft.com/office/drawing/2014/main" id="{B5204107-9DF0-5A4A-8554-AE85C76EB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2375123" y="837872"/>
            <a:ext cx="7441753" cy="1023658"/>
          </a:xfrm>
          <a:prstGeom prst="rect">
            <a:avLst/>
          </a:prstGeom>
        </p:spPr>
        <p:txBody>
          <a:bodyPr anchor="b">
            <a:noAutofit/>
          </a:bodyPr>
          <a:lstStyle>
            <a:lvl1pPr algn="ctr">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2375123" y="1871607"/>
            <a:ext cx="7441753" cy="827795"/>
          </a:xfrm>
        </p:spPr>
        <p:txBody>
          <a:bodyPr>
            <a:normAutofit/>
          </a:bodyPr>
          <a:lstStyle>
            <a:lvl1pPr marL="0" indent="0" algn="ctr">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9">
            <a:extLst>
              <a:ext uri="{FF2B5EF4-FFF2-40B4-BE49-F238E27FC236}">
                <a16:creationId xmlns:a16="http://schemas.microsoft.com/office/drawing/2014/main" id="{9D343221-44C1-F847-A5D9-7F7E34217F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0" name="Group 9">
            <a:extLst>
              <a:ext uri="{FF2B5EF4-FFF2-40B4-BE49-F238E27FC236}">
                <a16:creationId xmlns:a16="http://schemas.microsoft.com/office/drawing/2014/main" id="{309CF48D-4D36-4E9B-B6E9-26BBD104F305}"/>
              </a:ext>
            </a:extLst>
          </p:cNvPr>
          <p:cNvGrpSpPr/>
          <p:nvPr userDrawn="1"/>
        </p:nvGrpSpPr>
        <p:grpSpPr>
          <a:xfrm>
            <a:off x="2375123" y="5640880"/>
            <a:ext cx="5899806" cy="1217120"/>
            <a:chOff x="2211625" y="5827181"/>
            <a:chExt cx="5562755" cy="1147587"/>
          </a:xfrm>
        </p:grpSpPr>
        <p:sp>
          <p:nvSpPr>
            <p:cNvPr id="11" name="TextBox 10">
              <a:extLst>
                <a:ext uri="{FF2B5EF4-FFF2-40B4-BE49-F238E27FC236}">
                  <a16:creationId xmlns:a16="http://schemas.microsoft.com/office/drawing/2014/main" id="{BDBB9E05-07AD-4DB5-BAED-766E5F63F33C}"/>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1D726579-C186-4239-897B-886BBBE5C6C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4639314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0" y="-1"/>
            <a:ext cx="121920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3" name="Picture 2">
            <a:extLst>
              <a:ext uri="{FF2B5EF4-FFF2-40B4-BE49-F238E27FC236}">
                <a16:creationId xmlns:a16="http://schemas.microsoft.com/office/drawing/2014/main" id="{B5204107-9DF0-5A4A-8554-AE85C76EBF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2375123" y="837872"/>
            <a:ext cx="7441753" cy="1023658"/>
          </a:xfrm>
          <a:prstGeom prst="rect">
            <a:avLst/>
          </a:prstGeom>
        </p:spPr>
        <p:txBody>
          <a:bodyPr anchor="b">
            <a:noAutofit/>
          </a:bodyPr>
          <a:lstStyle>
            <a:lvl1pPr algn="ctr">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2375123" y="1871607"/>
            <a:ext cx="7441753" cy="827795"/>
          </a:xfrm>
        </p:spPr>
        <p:txBody>
          <a:bodyPr>
            <a:normAutofit/>
          </a:bodyPr>
          <a:lstStyle>
            <a:lvl1pPr marL="0" indent="0" algn="ctr">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Graphic 9">
            <a:extLst>
              <a:ext uri="{FF2B5EF4-FFF2-40B4-BE49-F238E27FC236}">
                <a16:creationId xmlns:a16="http://schemas.microsoft.com/office/drawing/2014/main" id="{9D343221-44C1-F847-A5D9-7F7E34217F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0" name="Group 9">
            <a:extLst>
              <a:ext uri="{FF2B5EF4-FFF2-40B4-BE49-F238E27FC236}">
                <a16:creationId xmlns:a16="http://schemas.microsoft.com/office/drawing/2014/main" id="{4E80C3F8-BADA-4C67-A959-89F1AB3DDDF7}"/>
              </a:ext>
            </a:extLst>
          </p:cNvPr>
          <p:cNvGrpSpPr/>
          <p:nvPr userDrawn="1"/>
        </p:nvGrpSpPr>
        <p:grpSpPr>
          <a:xfrm>
            <a:off x="2375123" y="5640880"/>
            <a:ext cx="5899806" cy="1217120"/>
            <a:chOff x="2211625" y="5827181"/>
            <a:chExt cx="5562755" cy="1147587"/>
          </a:xfrm>
        </p:grpSpPr>
        <p:sp>
          <p:nvSpPr>
            <p:cNvPr id="11" name="TextBox 10">
              <a:extLst>
                <a:ext uri="{FF2B5EF4-FFF2-40B4-BE49-F238E27FC236}">
                  <a16:creationId xmlns:a16="http://schemas.microsoft.com/office/drawing/2014/main" id="{68E24A24-023D-4119-8018-E5ACD1108E1E}"/>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2" name="Graphic 11">
              <a:extLst>
                <a:ext uri="{FF2B5EF4-FFF2-40B4-BE49-F238E27FC236}">
                  <a16:creationId xmlns:a16="http://schemas.microsoft.com/office/drawing/2014/main" id="{BE7F2316-E502-476E-A1D3-EFCB52D93D95}"/>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554663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513" y="968644"/>
            <a:ext cx="4975511" cy="2614561"/>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515" y="3697955"/>
            <a:ext cx="4975510" cy="1439360"/>
          </a:xfrm>
        </p:spPr>
        <p:txBody>
          <a:bodyPr>
            <a:norm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 name="Picture 19" descr="A person jumping in the air&#10;&#10;Description automatically generated with medium confidence">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06" r="-1"/>
          <a:stretch/>
        </p:blipFill>
        <p:spPr>
          <a:xfrm>
            <a:off x="-115746" y="-335665"/>
            <a:ext cx="6211746" cy="7315198"/>
          </a:xfrm>
          <a:prstGeom prst="rect">
            <a:avLst/>
          </a:prstGeom>
        </p:spPr>
      </p:pic>
      <p:pic>
        <p:nvPicPr>
          <p:cNvPr id="13" name="Graphic 9">
            <a:extLst>
              <a:ext uri="{FF2B5EF4-FFF2-40B4-BE49-F238E27FC236}">
                <a16:creationId xmlns:a16="http://schemas.microsoft.com/office/drawing/2014/main" id="{F3475438-7563-4EF1-A8CA-13D1977474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0" name="Group 9">
            <a:extLst>
              <a:ext uri="{FF2B5EF4-FFF2-40B4-BE49-F238E27FC236}">
                <a16:creationId xmlns:a16="http://schemas.microsoft.com/office/drawing/2014/main" id="{FA227196-2E97-4172-8A9C-BEA5D8D4326B}"/>
              </a:ext>
            </a:extLst>
          </p:cNvPr>
          <p:cNvGrpSpPr/>
          <p:nvPr userDrawn="1"/>
        </p:nvGrpSpPr>
        <p:grpSpPr>
          <a:xfrm>
            <a:off x="-115746" y="5762412"/>
            <a:ext cx="5899806" cy="1217120"/>
            <a:chOff x="2211625" y="5827181"/>
            <a:chExt cx="5562755" cy="1147587"/>
          </a:xfrm>
        </p:grpSpPr>
        <p:sp>
          <p:nvSpPr>
            <p:cNvPr id="11" name="TextBox 10">
              <a:extLst>
                <a:ext uri="{FF2B5EF4-FFF2-40B4-BE49-F238E27FC236}">
                  <a16:creationId xmlns:a16="http://schemas.microsoft.com/office/drawing/2014/main" id="{E67E0B23-A082-4AC5-A0B3-70A89664CB58}"/>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2" name="Graphic 11">
              <a:extLst>
                <a:ext uri="{FF2B5EF4-FFF2-40B4-BE49-F238E27FC236}">
                  <a16:creationId xmlns:a16="http://schemas.microsoft.com/office/drawing/2014/main" id="{3AF8871A-3CD8-4EBF-9E2A-364C78AB4F99}"/>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45981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88" t="-5731" r="4831"/>
          <a:stretch/>
        </p:blipFill>
        <p:spPr>
          <a:xfrm>
            <a:off x="-115746" y="320161"/>
            <a:ext cx="6043115"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513" y="972646"/>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513" y="3729152"/>
            <a:ext cx="4968762" cy="1462034"/>
          </a:xfrm>
        </p:spPr>
        <p:txBody>
          <a:bodyPr>
            <a:norm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18831C1-1848-324C-9C62-23FD483BEFF7}"/>
              </a:ext>
            </a:extLst>
          </p:cNvPr>
          <p:cNvSpPr txBox="1"/>
          <p:nvPr userDrawn="1"/>
        </p:nvSpPr>
        <p:spPr>
          <a:xfrm>
            <a:off x="-542441" y="271220"/>
            <a:ext cx="184731" cy="369332"/>
          </a:xfrm>
          <a:prstGeom prst="rect">
            <a:avLst/>
          </a:prstGeom>
        </p:spPr>
        <p:txBody>
          <a:bodyPr wrap="none" rtlCol="0">
            <a:spAutoFit/>
          </a:bodyPr>
          <a:lstStyle/>
          <a:p>
            <a:pPr algn="l"/>
            <a:endParaRPr lang="en-US"/>
          </a:p>
        </p:txBody>
      </p:sp>
      <p:pic>
        <p:nvPicPr>
          <p:cNvPr id="11" name="Graphic 9">
            <a:extLst>
              <a:ext uri="{FF2B5EF4-FFF2-40B4-BE49-F238E27FC236}">
                <a16:creationId xmlns:a16="http://schemas.microsoft.com/office/drawing/2014/main" id="{C5619EE5-A9D5-4956-A8D8-FE4E6D36FD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EFD803BD-9D76-477F-91FB-148DBE680FF4}"/>
              </a:ext>
            </a:extLst>
          </p:cNvPr>
          <p:cNvGrpSpPr/>
          <p:nvPr userDrawn="1"/>
        </p:nvGrpSpPr>
        <p:grpSpPr>
          <a:xfrm>
            <a:off x="-115746" y="5762412"/>
            <a:ext cx="5899806" cy="1217120"/>
            <a:chOff x="2211625" y="5827181"/>
            <a:chExt cx="5562755" cy="1147587"/>
          </a:xfrm>
        </p:grpSpPr>
        <p:sp>
          <p:nvSpPr>
            <p:cNvPr id="13" name="TextBox 12">
              <a:extLst>
                <a:ext uri="{FF2B5EF4-FFF2-40B4-BE49-F238E27FC236}">
                  <a16:creationId xmlns:a16="http://schemas.microsoft.com/office/drawing/2014/main" id="{C059402D-E0A9-49DD-9E09-B59C6C52ADFA}"/>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D8D2C589-E548-4C2A-9425-7CDCABD3A7D0}"/>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07857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13ED96-328E-A641-A697-31F3757246C5}"/>
              </a:ext>
            </a:extLst>
          </p:cNvPr>
          <p:cNvSpPr>
            <a:spLocks noGrp="1"/>
          </p:cNvSpPr>
          <p:nvPr>
            <p:ph type="ctrTitle"/>
          </p:nvPr>
        </p:nvSpPr>
        <p:spPr>
          <a:xfrm>
            <a:off x="820765" y="1772847"/>
            <a:ext cx="5453536" cy="3353067"/>
          </a:xfrm>
          <a:prstGeom prst="rect">
            <a:avLst/>
          </a:prstGeom>
        </p:spPr>
        <p:txBody>
          <a:bodyPr lIns="0" tIns="0" rIns="0" bIns="0" anchor="t"/>
          <a:lstStyle>
            <a:lvl1pPr algn="l">
              <a:defRPr sz="1800" b="1" i="0">
                <a:latin typeface="Montserrat SemiBold" pitchFamily="2" charset="77"/>
              </a:defRPr>
            </a:lvl1pPr>
          </a:lstStyle>
          <a:p>
            <a:r>
              <a:rPr lang="en-US"/>
              <a:t>Click to edit Master title style</a:t>
            </a:r>
          </a:p>
        </p:txBody>
      </p:sp>
      <p:sp>
        <p:nvSpPr>
          <p:cNvPr id="9" name="Square">
            <a:extLst>
              <a:ext uri="{FF2B5EF4-FFF2-40B4-BE49-F238E27FC236}">
                <a16:creationId xmlns:a16="http://schemas.microsoft.com/office/drawing/2014/main" id="{9B5748D4-7C6E-FD4B-84CD-627A42E7AD1E}"/>
              </a:ext>
            </a:extLst>
          </p:cNvPr>
          <p:cNvSpPr/>
          <p:nvPr userDrawn="1"/>
        </p:nvSpPr>
        <p:spPr>
          <a:xfrm>
            <a:off x="554153" y="558177"/>
            <a:ext cx="380233" cy="343815"/>
          </a:xfrm>
          <a:prstGeom prst="rect">
            <a:avLst/>
          </a:prstGeom>
          <a:solidFill>
            <a:srgbClr val="1E4EFF"/>
          </a:solidFill>
          <a:ln w="12700">
            <a:miter lim="400000"/>
          </a:ln>
        </p:spPr>
        <p:txBody>
          <a:bodyPr lIns="25393" tIns="25393" rIns="25393" bIns="25393" anchor="ctr"/>
          <a:lstStyle/>
          <a:p>
            <a:pPr algn="ctr" defTabSz="412663">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Montserrat Light" pitchFamily="2" charset="77"/>
              <a:cs typeface="Gotham Medium" pitchFamily="2" charset="0"/>
            </a:endParaRPr>
          </a:p>
        </p:txBody>
      </p:sp>
      <p:sp>
        <p:nvSpPr>
          <p:cNvPr id="10" name="Content Placeholder 13">
            <a:extLst>
              <a:ext uri="{FF2B5EF4-FFF2-40B4-BE49-F238E27FC236}">
                <a16:creationId xmlns:a16="http://schemas.microsoft.com/office/drawing/2014/main" id="{F1329784-A2B3-D14B-81FA-0B2B91F88C52}"/>
              </a:ext>
            </a:extLst>
          </p:cNvPr>
          <p:cNvSpPr>
            <a:spLocks noGrp="1"/>
          </p:cNvSpPr>
          <p:nvPr>
            <p:ph sz="quarter" idx="13"/>
          </p:nvPr>
        </p:nvSpPr>
        <p:spPr>
          <a:xfrm>
            <a:off x="1013516" y="577490"/>
            <a:ext cx="6810375" cy="468313"/>
          </a:xfrm>
          <a:prstGeom prst="rect">
            <a:avLst/>
          </a:prstGeom>
        </p:spPr>
        <p:txBody>
          <a:bodyPr lIns="0" tIns="0" rIns="0" bIns="0"/>
          <a:lstStyle>
            <a:lvl1pPr>
              <a:spcBef>
                <a:spcPts val="0"/>
              </a:spcBef>
              <a:buNone/>
              <a:defRPr sz="2400" baseline="0">
                <a:latin typeface="Montserrat Light" pitchFamily="2" charset="77"/>
              </a:defRPr>
            </a:lvl1pPr>
          </a:lstStyle>
          <a:p>
            <a:pPr lvl="0"/>
            <a:r>
              <a:rPr lang="en-US"/>
              <a:t>Click to edit Master text styles</a:t>
            </a:r>
          </a:p>
        </p:txBody>
      </p:sp>
      <p:sp>
        <p:nvSpPr>
          <p:cNvPr id="11" name="Picture Placeholder 4">
            <a:extLst>
              <a:ext uri="{FF2B5EF4-FFF2-40B4-BE49-F238E27FC236}">
                <a16:creationId xmlns:a16="http://schemas.microsoft.com/office/drawing/2014/main" id="{2C991241-A251-B042-B6D4-5C5ECC42ABE8}"/>
              </a:ext>
            </a:extLst>
          </p:cNvPr>
          <p:cNvSpPr>
            <a:spLocks noGrp="1"/>
          </p:cNvSpPr>
          <p:nvPr>
            <p:ph type="pic" sz="quarter" idx="14"/>
          </p:nvPr>
        </p:nvSpPr>
        <p:spPr>
          <a:xfrm>
            <a:off x="6655167" y="1772847"/>
            <a:ext cx="4360863" cy="3352800"/>
          </a:xfrm>
          <a:prstGeom prst="rect">
            <a:avLst/>
          </a:prstGeom>
          <a:pattFill prst="pct5">
            <a:fgClr>
              <a:schemeClr val="bg1"/>
            </a:fgClr>
            <a:bgClr>
              <a:schemeClr val="bg1"/>
            </a:bgClr>
          </a:pattFill>
        </p:spPr>
        <p:txBody>
          <a:bodyPr/>
          <a:lstStyle/>
          <a:p>
            <a:endParaRPr lang="en-US"/>
          </a:p>
        </p:txBody>
      </p:sp>
      <p:pic>
        <p:nvPicPr>
          <p:cNvPr id="12" name="Graphic 11">
            <a:extLst>
              <a:ext uri="{FF2B5EF4-FFF2-40B4-BE49-F238E27FC236}">
                <a16:creationId xmlns:a16="http://schemas.microsoft.com/office/drawing/2014/main" id="{AB633FF3-8D6B-7A41-82B6-0F695EB9C5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5780" y="529024"/>
            <a:ext cx="2082065" cy="459991"/>
          </a:xfrm>
          <a:prstGeom prst="rect">
            <a:avLst/>
          </a:prstGeom>
        </p:spPr>
      </p:pic>
    </p:spTree>
    <p:extLst>
      <p:ext uri="{BB962C8B-B14F-4D97-AF65-F5344CB8AC3E}">
        <p14:creationId xmlns:p14="http://schemas.microsoft.com/office/powerpoint/2010/main" val="10185588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37686"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37687"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181" t="-7698" r="6258" b="1"/>
          <a:stretch/>
        </p:blipFill>
        <p:spPr>
          <a:xfrm>
            <a:off x="-115747" y="-335665"/>
            <a:ext cx="6070063" cy="7315198"/>
          </a:xfrm>
          <a:prstGeom prst="rect">
            <a:avLst/>
          </a:prstGeom>
        </p:spPr>
      </p:pic>
      <p:pic>
        <p:nvPicPr>
          <p:cNvPr id="12" name="Graphic 9">
            <a:extLst>
              <a:ext uri="{FF2B5EF4-FFF2-40B4-BE49-F238E27FC236}">
                <a16:creationId xmlns:a16="http://schemas.microsoft.com/office/drawing/2014/main" id="{E29A09A4-5377-445B-95DE-45D2BDE3BEA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0" name="Group 9">
            <a:extLst>
              <a:ext uri="{FF2B5EF4-FFF2-40B4-BE49-F238E27FC236}">
                <a16:creationId xmlns:a16="http://schemas.microsoft.com/office/drawing/2014/main" id="{EBDA9E38-A041-413F-BFB0-4756D4FEAE32}"/>
              </a:ext>
            </a:extLst>
          </p:cNvPr>
          <p:cNvGrpSpPr/>
          <p:nvPr userDrawn="1"/>
        </p:nvGrpSpPr>
        <p:grpSpPr>
          <a:xfrm>
            <a:off x="-115746" y="5762412"/>
            <a:ext cx="5899806" cy="1217120"/>
            <a:chOff x="2211625" y="5827181"/>
            <a:chExt cx="5562755" cy="1147587"/>
          </a:xfrm>
        </p:grpSpPr>
        <p:sp>
          <p:nvSpPr>
            <p:cNvPr id="11" name="TextBox 10">
              <a:extLst>
                <a:ext uri="{FF2B5EF4-FFF2-40B4-BE49-F238E27FC236}">
                  <a16:creationId xmlns:a16="http://schemas.microsoft.com/office/drawing/2014/main" id="{371D846D-3E3F-4C42-84EE-2D7ADDA0714C}"/>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1EA1873F-84A1-4500-8413-6F2025333C1D}"/>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760703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356" t="-5454" r="5079"/>
          <a:stretch/>
        </p:blipFill>
        <p:spPr>
          <a:xfrm>
            <a:off x="-115746" y="320161"/>
            <a:ext cx="6211746"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0" name="Graphic 9">
            <a:extLst>
              <a:ext uri="{FF2B5EF4-FFF2-40B4-BE49-F238E27FC236}">
                <a16:creationId xmlns:a16="http://schemas.microsoft.com/office/drawing/2014/main" id="{AD3F30D6-EC94-49C5-880B-892CCC2655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1" name="Group 10">
            <a:extLst>
              <a:ext uri="{FF2B5EF4-FFF2-40B4-BE49-F238E27FC236}">
                <a16:creationId xmlns:a16="http://schemas.microsoft.com/office/drawing/2014/main" id="{58304A68-663E-4ABB-902A-EA2176BB7270}"/>
              </a:ext>
            </a:extLst>
          </p:cNvPr>
          <p:cNvGrpSpPr/>
          <p:nvPr userDrawn="1"/>
        </p:nvGrpSpPr>
        <p:grpSpPr>
          <a:xfrm>
            <a:off x="-115746" y="5762412"/>
            <a:ext cx="5899806" cy="1217120"/>
            <a:chOff x="2211625" y="5827181"/>
            <a:chExt cx="5562755" cy="1147587"/>
          </a:xfrm>
        </p:grpSpPr>
        <p:sp>
          <p:nvSpPr>
            <p:cNvPr id="12" name="TextBox 11">
              <a:extLst>
                <a:ext uri="{FF2B5EF4-FFF2-40B4-BE49-F238E27FC236}">
                  <a16:creationId xmlns:a16="http://schemas.microsoft.com/office/drawing/2014/main" id="{9C6DEBD5-4439-4ABC-AD7F-12882E993065}"/>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76B553FA-1D9B-4C37-8475-0DEBFC301B2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278265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91" t="-3528" r="6812"/>
          <a:stretch/>
        </p:blipFill>
        <p:spPr>
          <a:xfrm>
            <a:off x="-115746" y="320161"/>
            <a:ext cx="5999406"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84143"/>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31966"/>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0F3D0778-27ED-3645-9136-73ECB37FA256}"/>
              </a:ext>
            </a:extLst>
          </p:cNvPr>
          <p:cNvSpPr txBox="1"/>
          <p:nvPr userDrawn="1"/>
        </p:nvSpPr>
        <p:spPr>
          <a:xfrm>
            <a:off x="6168452" y="-494675"/>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3A446C51-57B4-4D3F-B3E1-D2C30515EA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22" name="Group 21">
            <a:extLst>
              <a:ext uri="{FF2B5EF4-FFF2-40B4-BE49-F238E27FC236}">
                <a16:creationId xmlns:a16="http://schemas.microsoft.com/office/drawing/2014/main" id="{69B38BAB-57D4-E145-A90C-42AD0517B4C8}"/>
              </a:ext>
            </a:extLst>
          </p:cNvPr>
          <p:cNvGrpSpPr/>
          <p:nvPr userDrawn="1"/>
        </p:nvGrpSpPr>
        <p:grpSpPr>
          <a:xfrm>
            <a:off x="0" y="5889321"/>
            <a:ext cx="6516810" cy="1147587"/>
            <a:chOff x="2211625" y="5827181"/>
            <a:chExt cx="6516810" cy="1147587"/>
          </a:xfrm>
        </p:grpSpPr>
        <p:sp>
          <p:nvSpPr>
            <p:cNvPr id="23" name="TextBox 22">
              <a:extLst>
                <a:ext uri="{FF2B5EF4-FFF2-40B4-BE49-F238E27FC236}">
                  <a16:creationId xmlns:a16="http://schemas.microsoft.com/office/drawing/2014/main" id="{2A2CEA08-6C6D-E048-ABA0-B6045F5F9F3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24" name="Graphic 23">
              <a:extLst>
                <a:ext uri="{FF2B5EF4-FFF2-40B4-BE49-F238E27FC236}">
                  <a16:creationId xmlns:a16="http://schemas.microsoft.com/office/drawing/2014/main" id="{613F9DF0-7EA0-584B-99FB-6B083318E743}"/>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309383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99" t="-7693" r="7107" b="1"/>
          <a:stretch/>
        </p:blipFill>
        <p:spPr>
          <a:xfrm>
            <a:off x="-115746" y="320161"/>
            <a:ext cx="6204030" cy="665937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2"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3"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D00D9ABF-B743-FE41-BE87-18C08523C8E7}"/>
              </a:ext>
            </a:extLst>
          </p:cNvPr>
          <p:cNvSpPr txBox="1"/>
          <p:nvPr userDrawn="1"/>
        </p:nvSpPr>
        <p:spPr>
          <a:xfrm>
            <a:off x="8132164" y="-674557"/>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32AB64F8-86CE-4B2E-86E0-94E686D0B87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A38F4CFC-A18B-4D52-8F5D-DEE3B4F9B1C2}"/>
              </a:ext>
            </a:extLst>
          </p:cNvPr>
          <p:cNvGrpSpPr/>
          <p:nvPr userDrawn="1"/>
        </p:nvGrpSpPr>
        <p:grpSpPr>
          <a:xfrm>
            <a:off x="-475964" y="5762412"/>
            <a:ext cx="5899806" cy="1217120"/>
            <a:chOff x="2211625" y="5827181"/>
            <a:chExt cx="5562755" cy="1147587"/>
          </a:xfrm>
        </p:grpSpPr>
        <p:sp>
          <p:nvSpPr>
            <p:cNvPr id="13" name="TextBox 12">
              <a:extLst>
                <a:ext uri="{FF2B5EF4-FFF2-40B4-BE49-F238E27FC236}">
                  <a16:creationId xmlns:a16="http://schemas.microsoft.com/office/drawing/2014/main" id="{5809C29B-DBD6-4DC3-A75F-E8085F431F1F}"/>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EE6B7C3E-C00A-495C-AFCA-19FFD5DD966A}"/>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7751891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13" name="Picture 12">
            <a:extLst>
              <a:ext uri="{FF2B5EF4-FFF2-40B4-BE49-F238E27FC236}">
                <a16:creationId xmlns:a16="http://schemas.microsoft.com/office/drawing/2014/main" id="{5673BE17-649A-1541-BAA5-010120860B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28" t="-3171" r="7557" b="1"/>
          <a:stretch/>
        </p:blipFill>
        <p:spPr>
          <a:xfrm>
            <a:off x="-115746" y="80936"/>
            <a:ext cx="6078446" cy="6898597"/>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29300"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29301"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0" name="Graphic 9">
            <a:extLst>
              <a:ext uri="{FF2B5EF4-FFF2-40B4-BE49-F238E27FC236}">
                <a16:creationId xmlns:a16="http://schemas.microsoft.com/office/drawing/2014/main" id="{8013EEA9-2E29-435F-8E0A-59FAF47693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1" name="Group 10">
            <a:extLst>
              <a:ext uri="{FF2B5EF4-FFF2-40B4-BE49-F238E27FC236}">
                <a16:creationId xmlns:a16="http://schemas.microsoft.com/office/drawing/2014/main" id="{F2147501-4F1B-48FA-AADB-981BF04C8D36}"/>
              </a:ext>
            </a:extLst>
          </p:cNvPr>
          <p:cNvGrpSpPr/>
          <p:nvPr userDrawn="1"/>
        </p:nvGrpSpPr>
        <p:grpSpPr>
          <a:xfrm>
            <a:off x="-466728" y="5762413"/>
            <a:ext cx="5899806" cy="1217120"/>
            <a:chOff x="2211625" y="5827181"/>
            <a:chExt cx="5562755" cy="1147587"/>
          </a:xfrm>
        </p:grpSpPr>
        <p:sp>
          <p:nvSpPr>
            <p:cNvPr id="12" name="TextBox 11">
              <a:extLst>
                <a:ext uri="{FF2B5EF4-FFF2-40B4-BE49-F238E27FC236}">
                  <a16:creationId xmlns:a16="http://schemas.microsoft.com/office/drawing/2014/main" id="{CA0EE5D0-E906-4E53-A88C-A46094DE97A5}"/>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337C7423-C923-4813-A6F4-D7B2897DDFF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722155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D970D9A-A8F4-44D0-A4A2-3D0F9D8C729A}"/>
              </a:ext>
            </a:extLst>
          </p:cNvPr>
          <p:cNvSpPr/>
          <p:nvPr userDrawn="1"/>
        </p:nvSpPr>
        <p:spPr>
          <a:xfrm>
            <a:off x="-115746" y="-115748"/>
            <a:ext cx="12408060" cy="70952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effectLst/>
              </a:rPr>
              <a:t>t</a:t>
            </a:r>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925" t="-9210" r="7714" b="1"/>
          <a:stretch/>
        </p:blipFill>
        <p:spPr>
          <a:xfrm>
            <a:off x="-115746" y="-115749"/>
            <a:ext cx="6290202" cy="7095281"/>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244261" y="968644"/>
            <a:ext cx="4968762" cy="2655748"/>
          </a:xfrm>
          <a:prstGeom prst="rect">
            <a:avLst/>
          </a:prstGeom>
        </p:spPr>
        <p:txBody>
          <a:bodyPr anchor="b">
            <a:noAutofit/>
          </a:bodyPr>
          <a:lstStyle>
            <a:lvl1pPr algn="l">
              <a:defRPr sz="4000">
                <a:solidFill>
                  <a:schemeClr val="bg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244262" y="3716467"/>
            <a:ext cx="4968762" cy="1462034"/>
          </a:xfrm>
        </p:spPr>
        <p:txBody>
          <a:bodyPr vert="horz" lIns="91440" tIns="45720" rIns="91440" bIns="45720" rtlCol="0">
            <a:normAutofit/>
          </a:bodyPr>
          <a:lstStyle>
            <a:lvl1pPr marL="0" indent="0" algn="l">
              <a:buNone/>
              <a:defRPr lang="en-US"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2" name="TextBox 1">
            <a:extLst>
              <a:ext uri="{FF2B5EF4-FFF2-40B4-BE49-F238E27FC236}">
                <a16:creationId xmlns:a16="http://schemas.microsoft.com/office/drawing/2014/main" id="{D00D9ABF-B743-FE41-BE87-18C08523C8E7}"/>
              </a:ext>
            </a:extLst>
          </p:cNvPr>
          <p:cNvSpPr txBox="1"/>
          <p:nvPr userDrawn="1"/>
        </p:nvSpPr>
        <p:spPr>
          <a:xfrm>
            <a:off x="8132164" y="-674557"/>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1" name="Graphic 9">
            <a:extLst>
              <a:ext uri="{FF2B5EF4-FFF2-40B4-BE49-F238E27FC236}">
                <a16:creationId xmlns:a16="http://schemas.microsoft.com/office/drawing/2014/main" id="{D290D57B-3526-420B-B367-9FDD8CBD51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4" y="322326"/>
            <a:ext cx="1784220" cy="569704"/>
          </a:xfrm>
          <a:prstGeom prst="rect">
            <a:avLst/>
          </a:prstGeom>
        </p:spPr>
      </p:pic>
      <p:grpSp>
        <p:nvGrpSpPr>
          <p:cNvPr id="12" name="Group 11">
            <a:extLst>
              <a:ext uri="{FF2B5EF4-FFF2-40B4-BE49-F238E27FC236}">
                <a16:creationId xmlns:a16="http://schemas.microsoft.com/office/drawing/2014/main" id="{1200E3C1-6C02-4EAE-8F37-E9B6DAE3A8AF}"/>
              </a:ext>
            </a:extLst>
          </p:cNvPr>
          <p:cNvGrpSpPr/>
          <p:nvPr userDrawn="1"/>
        </p:nvGrpSpPr>
        <p:grpSpPr>
          <a:xfrm>
            <a:off x="130628" y="5756450"/>
            <a:ext cx="6516810" cy="1147587"/>
            <a:chOff x="2211625" y="5827181"/>
            <a:chExt cx="6516810" cy="1147587"/>
          </a:xfrm>
        </p:grpSpPr>
        <p:sp>
          <p:nvSpPr>
            <p:cNvPr id="13" name="TextBox 12">
              <a:extLst>
                <a:ext uri="{FF2B5EF4-FFF2-40B4-BE49-F238E27FC236}">
                  <a16:creationId xmlns:a16="http://schemas.microsoft.com/office/drawing/2014/main" id="{4AF3497A-89C8-4231-82A9-EB4288696AEE}"/>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5" name="Graphic 14">
              <a:extLst>
                <a:ext uri="{FF2B5EF4-FFF2-40B4-BE49-F238E27FC236}">
                  <a16:creationId xmlns:a16="http://schemas.microsoft.com/office/drawing/2014/main" id="{56D4261D-CB4C-43B2-A9BB-33C592A90237}"/>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20414682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F2152C-457E-417E-9A1B-BA5C238E7FBF}"/>
              </a:ext>
            </a:extLst>
          </p:cNvPr>
          <p:cNvSpPr/>
          <p:nvPr userDrawn="1"/>
        </p:nvSpPr>
        <p:spPr>
          <a:xfrm>
            <a:off x="0" y="1062680"/>
            <a:ext cx="12192000" cy="579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944959"/>
            <a:ext cx="5064176" cy="2823142"/>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6" y="3860176"/>
            <a:ext cx="5096260" cy="1322439"/>
          </a:xfrm>
        </p:spPr>
        <p:txBody>
          <a:bodyPr vert="horz" lIns="91440" tIns="45720" rIns="91440" bIns="45720" rtlCol="0">
            <a:normAutofit/>
          </a:bodyPr>
          <a:lstStyle>
            <a:lvl1pPr marL="0" indent="0" algn="l">
              <a:buNone/>
              <a:defRPr lang="en-US" sz="2400" dirty="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20" name="Picture 19" descr="A person jumping in the air&#10;&#10;Description automatically generated with medium confidence">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807"/>
          <a:stretch/>
        </p:blipFill>
        <p:spPr>
          <a:xfrm>
            <a:off x="-1" y="-457198"/>
            <a:ext cx="5980235" cy="7315198"/>
          </a:xfrm>
          <a:prstGeom prst="rect">
            <a:avLst/>
          </a:prstGeom>
        </p:spPr>
      </p:pic>
      <p:pic>
        <p:nvPicPr>
          <p:cNvPr id="14" name="Graphic 9">
            <a:extLst>
              <a:ext uri="{FF2B5EF4-FFF2-40B4-BE49-F238E27FC236}">
                <a16:creationId xmlns:a16="http://schemas.microsoft.com/office/drawing/2014/main" id="{F2726B50-4A30-4C6E-A0AB-0BCAE8E9E6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F15864A6-00F8-4F7E-9AF9-12C1EA6D254C}"/>
              </a:ext>
            </a:extLst>
          </p:cNvPr>
          <p:cNvGrpSpPr/>
          <p:nvPr userDrawn="1"/>
        </p:nvGrpSpPr>
        <p:grpSpPr>
          <a:xfrm>
            <a:off x="-365128" y="5588220"/>
            <a:ext cx="5899806" cy="1217120"/>
            <a:chOff x="2211625" y="5827181"/>
            <a:chExt cx="5562755" cy="1147587"/>
          </a:xfrm>
        </p:grpSpPr>
        <p:sp>
          <p:nvSpPr>
            <p:cNvPr id="12" name="TextBox 11">
              <a:extLst>
                <a:ext uri="{FF2B5EF4-FFF2-40B4-BE49-F238E27FC236}">
                  <a16:creationId xmlns:a16="http://schemas.microsoft.com/office/drawing/2014/main" id="{FC237156-43A1-4B89-A0F6-B7494AE59C05}"/>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3" name="Graphic 12">
              <a:extLst>
                <a:ext uri="{FF2B5EF4-FFF2-40B4-BE49-F238E27FC236}">
                  <a16:creationId xmlns:a16="http://schemas.microsoft.com/office/drawing/2014/main" id="{AB8660B2-2AD6-479B-B727-FF36DA948402}"/>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834044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F2152C-457E-417E-9A1B-BA5C238E7FBF}"/>
              </a:ext>
            </a:extLst>
          </p:cNvPr>
          <p:cNvSpPr/>
          <p:nvPr userDrawn="1"/>
        </p:nvSpPr>
        <p:spPr>
          <a:xfrm>
            <a:off x="0" y="1062680"/>
            <a:ext cx="12192000" cy="5795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784E5D3-8809-BA49-846D-BEBE92431F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82" t="-9273" r="4887"/>
          <a:stretch/>
        </p:blipFill>
        <p:spPr>
          <a:xfrm>
            <a:off x="-10739" y="-196768"/>
            <a:ext cx="6215009" cy="705476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5" y="930442"/>
            <a:ext cx="5080219" cy="2839557"/>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6" y="3862074"/>
            <a:ext cx="5112301" cy="1462034"/>
          </a:xfrm>
        </p:spPr>
        <p:txBody>
          <a:bodyPr vert="horz" lIns="91440" tIns="45720" rIns="91440" bIns="45720" rtlCol="0">
            <a:normAutofit/>
          </a:bodyPr>
          <a:lstStyle>
            <a:lvl1pPr marL="0" indent="0" algn="l">
              <a:buNone/>
              <a:defRPr lang="en-US" sz="2400" dirty="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1" name="Graphic 9">
            <a:extLst>
              <a:ext uri="{FF2B5EF4-FFF2-40B4-BE49-F238E27FC236}">
                <a16:creationId xmlns:a16="http://schemas.microsoft.com/office/drawing/2014/main" id="{DE8E4E4F-ADAA-475A-9305-A0CBA51E43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2" name="Group 11">
            <a:extLst>
              <a:ext uri="{FF2B5EF4-FFF2-40B4-BE49-F238E27FC236}">
                <a16:creationId xmlns:a16="http://schemas.microsoft.com/office/drawing/2014/main" id="{3BC3D54F-00D9-4F48-84C9-11147C9AC622}"/>
              </a:ext>
            </a:extLst>
          </p:cNvPr>
          <p:cNvGrpSpPr/>
          <p:nvPr userDrawn="1"/>
        </p:nvGrpSpPr>
        <p:grpSpPr>
          <a:xfrm>
            <a:off x="-365128" y="5588220"/>
            <a:ext cx="5899806" cy="1217120"/>
            <a:chOff x="2211625" y="5827181"/>
            <a:chExt cx="5562755" cy="1147587"/>
          </a:xfrm>
        </p:grpSpPr>
        <p:sp>
          <p:nvSpPr>
            <p:cNvPr id="13" name="TextBox 12">
              <a:extLst>
                <a:ext uri="{FF2B5EF4-FFF2-40B4-BE49-F238E27FC236}">
                  <a16:creationId xmlns:a16="http://schemas.microsoft.com/office/drawing/2014/main" id="{5B1C8ED4-83E8-4D5D-BD44-F2E936779B74}"/>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14" name="Graphic 13">
              <a:extLst>
                <a:ext uri="{FF2B5EF4-FFF2-40B4-BE49-F238E27FC236}">
                  <a16:creationId xmlns:a16="http://schemas.microsoft.com/office/drawing/2014/main" id="{AE61B29D-727A-4DE9-A61A-8ADDEDA0A0AE}"/>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33851592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723F2F-608E-45EC-AEB8-A31F4244197D}"/>
              </a:ext>
            </a:extLst>
          </p:cNvPr>
          <p:cNvSpPr/>
          <p:nvPr userDrawn="1"/>
        </p:nvSpPr>
        <p:spPr>
          <a:xfrm>
            <a:off x="0" y="1013254"/>
            <a:ext cx="12192000" cy="584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9C589B-F3C5-CC43-9BC8-4BC0F4E902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25" t="-10234" r="4051"/>
          <a:stretch/>
        </p:blipFill>
        <p:spPr>
          <a:xfrm>
            <a:off x="-1" y="-457198"/>
            <a:ext cx="6234235" cy="7315198"/>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7" y="1112353"/>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8" y="3860176"/>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sp>
        <p:nvSpPr>
          <p:cNvPr id="3" name="TextBox 2">
            <a:extLst>
              <a:ext uri="{FF2B5EF4-FFF2-40B4-BE49-F238E27FC236}">
                <a16:creationId xmlns:a16="http://schemas.microsoft.com/office/drawing/2014/main" id="{0080D491-4645-BB49-AA77-3342614E2E00}"/>
              </a:ext>
            </a:extLst>
          </p:cNvPr>
          <p:cNvSpPr txBox="1"/>
          <p:nvPr userDrawn="1"/>
        </p:nvSpPr>
        <p:spPr>
          <a:xfrm>
            <a:off x="8409482" y="-727023"/>
            <a:ext cx="0" cy="0"/>
          </a:xfrm>
          <a:prstGeom prst="rect">
            <a:avLst/>
          </a:prstGeom>
        </p:spPr>
        <p:txBody>
          <a:bodyPr vert="horz" wrap="none" lIns="91440" tIns="45720" rIns="91440" bIns="45720" rtlCol="0" anchor="ctr">
            <a:normAutofit fontScale="25000" lnSpcReduction="20000"/>
          </a:bodyPr>
          <a:lstStyle/>
          <a:p>
            <a:pPr algn="l"/>
            <a:endParaRPr lang="en-US">
              <a:solidFill>
                <a:schemeClr val="bg1"/>
              </a:solidFill>
            </a:endParaRPr>
          </a:p>
        </p:txBody>
      </p:sp>
      <p:pic>
        <p:nvPicPr>
          <p:cNvPr id="14" name="Graphic 9">
            <a:extLst>
              <a:ext uri="{FF2B5EF4-FFF2-40B4-BE49-F238E27FC236}">
                <a16:creationId xmlns:a16="http://schemas.microsoft.com/office/drawing/2014/main" id="{6061FF6C-407E-4653-A9A7-4BEFD5BAA8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2" name="Group 11">
            <a:extLst>
              <a:ext uri="{FF2B5EF4-FFF2-40B4-BE49-F238E27FC236}">
                <a16:creationId xmlns:a16="http://schemas.microsoft.com/office/drawing/2014/main" id="{99A46818-104B-4DA1-96D7-63117EBBD5F3}"/>
              </a:ext>
            </a:extLst>
          </p:cNvPr>
          <p:cNvGrpSpPr/>
          <p:nvPr userDrawn="1"/>
        </p:nvGrpSpPr>
        <p:grpSpPr>
          <a:xfrm>
            <a:off x="-365128" y="5588220"/>
            <a:ext cx="5899806" cy="1217120"/>
            <a:chOff x="2211625" y="5827181"/>
            <a:chExt cx="5562755" cy="1147587"/>
          </a:xfrm>
        </p:grpSpPr>
        <p:sp>
          <p:nvSpPr>
            <p:cNvPr id="19" name="TextBox 18">
              <a:extLst>
                <a:ext uri="{FF2B5EF4-FFF2-40B4-BE49-F238E27FC236}">
                  <a16:creationId xmlns:a16="http://schemas.microsoft.com/office/drawing/2014/main" id="{E9C7AC5B-15DC-4BEC-81DD-A1D5C4FC1264}"/>
                </a:ext>
              </a:extLst>
            </p:cNvPr>
            <p:cNvSpPr txBox="1"/>
            <p:nvPr userDrawn="1"/>
          </p:nvSpPr>
          <p:spPr>
            <a:xfrm>
              <a:off x="2804942" y="6216309"/>
              <a:ext cx="4969438" cy="696465"/>
            </a:xfrm>
            <a:prstGeom prst="rect">
              <a:avLst/>
            </a:prstGeom>
          </p:spPr>
          <p:txBody>
            <a:bodyPr wrap="square" lIns="0" tIns="0" rIns="0" bIns="0" rtlCol="0">
              <a:spAutoFit/>
            </a:bodyPr>
            <a:lstStyle/>
            <a:p>
              <a:pPr algn="l"/>
              <a:r>
                <a:rPr lang="en-US" sz="2400" kern="1200" cap="none">
                  <a:solidFill>
                    <a:schemeClr val="bg1"/>
                  </a:solidFill>
                  <a:latin typeface="Museo Sans 300" panose="02000000000000000000" pitchFamily="50" charset="0"/>
                  <a:ea typeface="+mn-ea"/>
                  <a:cs typeface="+mn-cs"/>
                </a:rPr>
                <a:t>Creating infinite experiences that </a:t>
              </a:r>
            </a:p>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a:t>
              </a:r>
              <a:endParaRPr lang="en-US" sz="2400">
                <a:solidFill>
                  <a:schemeClr val="bg1"/>
                </a:solidFill>
                <a:latin typeface="Museo Sans 300" panose="02000000000000000000" pitchFamily="50" charset="0"/>
              </a:endParaRPr>
            </a:p>
          </p:txBody>
        </p:sp>
        <p:pic>
          <p:nvPicPr>
            <p:cNvPr id="20" name="Graphic 19">
              <a:extLst>
                <a:ext uri="{FF2B5EF4-FFF2-40B4-BE49-F238E27FC236}">
                  <a16:creationId xmlns:a16="http://schemas.microsoft.com/office/drawing/2014/main" id="{5D000861-6B11-41F0-AD36-3F4F80ABB6D8}"/>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957831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37D0-20EE-4A0C-AA39-D044DD32B96C}"/>
              </a:ext>
            </a:extLst>
          </p:cNvPr>
          <p:cNvSpPr/>
          <p:nvPr userDrawn="1"/>
        </p:nvSpPr>
        <p:spPr>
          <a:xfrm>
            <a:off x="0" y="1276864"/>
            <a:ext cx="12192000" cy="5581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D5C0E6-0759-6045-84B4-EB3FE2BA68DE}"/>
              </a:ext>
            </a:extLst>
          </p:cNvPr>
          <p:cNvSpPr/>
          <p:nvPr userDrawn="1"/>
        </p:nvSpPr>
        <p:spPr>
          <a:xfrm>
            <a:off x="0" y="5535561"/>
            <a:ext cx="6567948" cy="132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38859DC-F0C9-2841-8B86-BDD52B34E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150" t="-8910" r="1942" b="1"/>
          <a:stretch/>
        </p:blipFill>
        <p:spPr>
          <a:xfrm>
            <a:off x="0" y="0"/>
            <a:ext cx="6314328" cy="6870825"/>
          </a:xfrm>
          <a:prstGeom prst="rect">
            <a:avLst/>
          </a:prstGeom>
        </p:spPr>
      </p:pic>
      <p:sp>
        <p:nvSpPr>
          <p:cNvPr id="16" name="Title 1">
            <a:extLst>
              <a:ext uri="{FF2B5EF4-FFF2-40B4-BE49-F238E27FC236}">
                <a16:creationId xmlns:a16="http://schemas.microsoft.com/office/drawing/2014/main" id="{E2E350AE-4E50-46A2-A7AD-D55A9BF9184C}"/>
              </a:ext>
            </a:extLst>
          </p:cNvPr>
          <p:cNvSpPr>
            <a:spLocks noGrp="1"/>
          </p:cNvSpPr>
          <p:nvPr>
            <p:ph type="ctrTitle" hasCustomPrompt="1"/>
          </p:nvPr>
        </p:nvSpPr>
        <p:spPr>
          <a:xfrm>
            <a:off x="6149256" y="1122718"/>
            <a:ext cx="4968762" cy="2655748"/>
          </a:xfrm>
          <a:prstGeom prst="rect">
            <a:avLst/>
          </a:prstGeom>
        </p:spPr>
        <p:txBody>
          <a:bodyPr anchor="b">
            <a:noAutofit/>
          </a:bodyPr>
          <a:lstStyle>
            <a:lvl1pPr algn="l">
              <a:defRPr sz="4000">
                <a:solidFill>
                  <a:schemeClr val="tx1"/>
                </a:solidFill>
                <a:latin typeface="Museo Sans 500" panose="02000000000000000000" pitchFamily="50" charset="0"/>
              </a:defRPr>
            </a:lvl1pPr>
          </a:lstStyle>
          <a:p>
            <a:r>
              <a:rPr lang="en-US"/>
              <a:t>Click to add title</a:t>
            </a:r>
          </a:p>
        </p:txBody>
      </p:sp>
      <p:sp>
        <p:nvSpPr>
          <p:cNvPr id="17" name="Subtitle 2">
            <a:extLst>
              <a:ext uri="{FF2B5EF4-FFF2-40B4-BE49-F238E27FC236}">
                <a16:creationId xmlns:a16="http://schemas.microsoft.com/office/drawing/2014/main" id="{1FFEBD64-6CA9-477C-A1E0-F2EA97E7C66A}"/>
              </a:ext>
            </a:extLst>
          </p:cNvPr>
          <p:cNvSpPr>
            <a:spLocks noGrp="1"/>
          </p:cNvSpPr>
          <p:nvPr>
            <p:ph type="subTitle" idx="1"/>
          </p:nvPr>
        </p:nvSpPr>
        <p:spPr>
          <a:xfrm>
            <a:off x="6149257" y="3870541"/>
            <a:ext cx="4968762" cy="1462034"/>
          </a:xfrm>
        </p:spPr>
        <p:txBody>
          <a:bodyPr vert="horz" lIns="91440" tIns="45720" rIns="91440" bIns="45720" rtlCol="0">
            <a:normAutofit/>
          </a:bodyPr>
          <a:lstStyle>
            <a:lvl1pPr marL="0" indent="0" algn="l">
              <a:buNone/>
              <a:defRPr lang="en-US"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buNone/>
            </a:pPr>
            <a:r>
              <a:rPr lang="en-US"/>
              <a:t>Click to edit Master subtitle style</a:t>
            </a:r>
          </a:p>
        </p:txBody>
      </p:sp>
      <p:pic>
        <p:nvPicPr>
          <p:cNvPr id="12" name="Graphic 9">
            <a:extLst>
              <a:ext uri="{FF2B5EF4-FFF2-40B4-BE49-F238E27FC236}">
                <a16:creationId xmlns:a16="http://schemas.microsoft.com/office/drawing/2014/main" id="{765861E1-E7CE-43D3-8744-F655971BF4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20255" y="322326"/>
            <a:ext cx="1784217" cy="569704"/>
          </a:xfrm>
          <a:prstGeom prst="rect">
            <a:avLst/>
          </a:prstGeom>
        </p:spPr>
      </p:pic>
      <p:grpSp>
        <p:nvGrpSpPr>
          <p:cNvPr id="11" name="Group 10">
            <a:extLst>
              <a:ext uri="{FF2B5EF4-FFF2-40B4-BE49-F238E27FC236}">
                <a16:creationId xmlns:a16="http://schemas.microsoft.com/office/drawing/2014/main" id="{27D88A11-A375-454E-AB9D-7842181AA22C}"/>
              </a:ext>
            </a:extLst>
          </p:cNvPr>
          <p:cNvGrpSpPr/>
          <p:nvPr userDrawn="1"/>
        </p:nvGrpSpPr>
        <p:grpSpPr>
          <a:xfrm>
            <a:off x="130628" y="5756450"/>
            <a:ext cx="6516810" cy="1147587"/>
            <a:chOff x="2211625" y="5827181"/>
            <a:chExt cx="6516810" cy="1147587"/>
          </a:xfrm>
        </p:grpSpPr>
        <p:sp>
          <p:nvSpPr>
            <p:cNvPr id="18" name="TextBox 17">
              <a:extLst>
                <a:ext uri="{FF2B5EF4-FFF2-40B4-BE49-F238E27FC236}">
                  <a16:creationId xmlns:a16="http://schemas.microsoft.com/office/drawing/2014/main" id="{55A56EE4-6741-EF4E-B876-4E545A8818D6}"/>
                </a:ext>
              </a:extLst>
            </p:cNvPr>
            <p:cNvSpPr txBox="1"/>
            <p:nvPr userDrawn="1"/>
          </p:nvSpPr>
          <p:spPr>
            <a:xfrm>
              <a:off x="2804941" y="6216309"/>
              <a:ext cx="5923494" cy="369332"/>
            </a:xfrm>
            <a:prstGeom prst="rect">
              <a:avLst/>
            </a:prstGeom>
          </p:spPr>
          <p:txBody>
            <a:bodyPr wrap="square" lIns="0" tIns="0" rIns="0" bIns="0" rtlCol="0">
              <a:spAutoFit/>
            </a:bodyPr>
            <a:lstStyle/>
            <a:p>
              <a:pPr algn="l"/>
              <a:r>
                <a:rPr lang="en-US" sz="2400" b="1" cap="none">
                  <a:solidFill>
                    <a:schemeClr val="bg1"/>
                  </a:solidFill>
                  <a:latin typeface="Omnium Wide" panose="02040700080800040004" pitchFamily="18" charset="77"/>
                </a:rPr>
                <a:t>inspire</a:t>
              </a:r>
              <a:r>
                <a:rPr lang="en-US" sz="2400" b="1" cap="none">
                  <a:solidFill>
                    <a:schemeClr val="bg1"/>
                  </a:solidFill>
                  <a:latin typeface="Omnium" panose="02040700080800040004"/>
                </a:rPr>
                <a:t> </a:t>
              </a:r>
              <a:r>
                <a:rPr lang="en-US" sz="2400" cap="none">
                  <a:solidFill>
                    <a:schemeClr val="bg1"/>
                  </a:solidFill>
                  <a:latin typeface="Museo Sans 300" panose="02000000000000000000" pitchFamily="50" charset="0"/>
                </a:rPr>
                <a:t>the world like never before</a:t>
              </a:r>
              <a:endParaRPr lang="en-US" sz="2400">
                <a:solidFill>
                  <a:schemeClr val="bg1"/>
                </a:solidFill>
                <a:latin typeface="Museo Sans 300" panose="02000000000000000000" pitchFamily="50" charset="0"/>
              </a:endParaRPr>
            </a:p>
          </p:txBody>
        </p:sp>
        <p:pic>
          <p:nvPicPr>
            <p:cNvPr id="19" name="Graphic 18">
              <a:extLst>
                <a:ext uri="{FF2B5EF4-FFF2-40B4-BE49-F238E27FC236}">
                  <a16:creationId xmlns:a16="http://schemas.microsoft.com/office/drawing/2014/main" id="{FEB3000A-315E-3749-A9B2-CD685EA341F5}"/>
                </a:ext>
              </a:extLst>
            </p:cNvPr>
            <p:cNvPicPr>
              <a:picLocks noChangeAspect="1"/>
            </p:cNvPicPr>
            <p:nvPr userDrawn="1"/>
          </p:nvPicPr>
          <p:blipFill>
            <a:blip r:embed="rId4">
              <a:alphaModFix amt="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1625" y="5827181"/>
              <a:ext cx="4148106" cy="1147587"/>
            </a:xfrm>
            <a:prstGeom prst="rect">
              <a:avLst/>
            </a:prstGeom>
          </p:spPr>
        </p:pic>
      </p:grpSp>
    </p:spTree>
    <p:extLst>
      <p:ext uri="{BB962C8B-B14F-4D97-AF65-F5344CB8AC3E}">
        <p14:creationId xmlns:p14="http://schemas.microsoft.com/office/powerpoint/2010/main" val="194928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theme" Target="../theme/theme2.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slideLayout" Target="../slideLayouts/slideLayout135.xml"/><Relationship Id="rId55" Type="http://schemas.openxmlformats.org/officeDocument/2006/relationships/slideLayout" Target="../slideLayouts/slideLayout140.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8" Type="http://schemas.openxmlformats.org/officeDocument/2006/relationships/slideLayout" Target="../slideLayouts/slideLayout143.xml"/><Relationship Id="rId5" Type="http://schemas.openxmlformats.org/officeDocument/2006/relationships/slideLayout" Target="../slideLayouts/slideLayout90.xml"/><Relationship Id="rId61" Type="http://schemas.openxmlformats.org/officeDocument/2006/relationships/theme" Target="../theme/theme3.xml"/><Relationship Id="rId19" Type="http://schemas.openxmlformats.org/officeDocument/2006/relationships/slideLayout" Target="../slideLayouts/slideLayout10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slideLayout" Target="../slideLayouts/slideLayout141.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59" Type="http://schemas.openxmlformats.org/officeDocument/2006/relationships/slideLayout" Target="../slideLayouts/slideLayout144.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57" Type="http://schemas.openxmlformats.org/officeDocument/2006/relationships/slideLayout" Target="../slideLayouts/slideLayout142.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 Id="rId60" Type="http://schemas.openxmlformats.org/officeDocument/2006/relationships/slideLayout" Target="../slideLayouts/slideLayout14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1E7F35-E5F3-4162-BAF1-87E1A6434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6C74F8-1A50-485D-A09D-675038D86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2460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01" r:id="rId5"/>
    <p:sldLayoutId id="2147483653" r:id="rId6"/>
    <p:sldLayoutId id="2147483654" r:id="rId7"/>
    <p:sldLayoutId id="2147483702" r:id="rId8"/>
    <p:sldLayoutId id="2147483656" r:id="rId9"/>
    <p:sldLayoutId id="2147483657" r:id="rId10"/>
    <p:sldLayoutId id="2147483705" r:id="rId11"/>
    <p:sldLayoutId id="2147483706" r:id="rId12"/>
    <p:sldLayoutId id="2147483708" r:id="rId13"/>
    <p:sldLayoutId id="2147483707" r:id="rId14"/>
    <p:sldLayoutId id="2147483704" r:id="rId15"/>
    <p:sldLayoutId id="2147483703" r:id="rId16"/>
    <p:sldLayoutId id="2147483658" r:id="rId17"/>
    <p:sldLayoutId id="2147483659" r:id="rId18"/>
    <p:sldLayoutId id="2147483662" r:id="rId19"/>
    <p:sldLayoutId id="2147483698" r:id="rId20"/>
    <p:sldLayoutId id="2147483699" r:id="rId21"/>
    <p:sldLayoutId id="2147483709" r:id="rId22"/>
    <p:sldLayoutId id="2147483710" r:id="rId23"/>
    <p:sldLayoutId id="2147483711" r:id="rId24"/>
    <p:sldLayoutId id="2147483712" r:id="rId25"/>
    <p:sldLayoutId id="2147483771" r:id="rId26"/>
    <p:sldLayoutId id="2147483772" r:id="rId27"/>
    <p:sldLayoutId id="2147483773" r:id="rId28"/>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4A08B-C971-45F6-B89C-692C5742256F}"/>
              </a:ext>
            </a:extLst>
          </p:cNvPr>
          <p:cNvSpPr>
            <a:spLocks noGrp="1"/>
          </p:cNvSpPr>
          <p:nvPr>
            <p:ph type="body" idx="1"/>
          </p:nvPr>
        </p:nvSpPr>
        <p:spPr>
          <a:xfrm>
            <a:off x="379170" y="1210962"/>
            <a:ext cx="11425304" cy="4966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a:extLst>
              <a:ext uri="{FF2B5EF4-FFF2-40B4-BE49-F238E27FC236}">
                <a16:creationId xmlns:a16="http://schemas.microsoft.com/office/drawing/2014/main" id="{E0637BEC-229E-4045-9DBC-EB16F1D80D8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tx1"/>
                </a:solidFill>
                <a:latin typeface="Museo Sans 100" panose="02000000000000000000" pitchFamily="50" charset="0"/>
              </a:rPr>
              <a:pPr/>
              <a:t>‹#›</a:t>
            </a:fld>
            <a:endParaRPr lang="en-US" sz="900">
              <a:solidFill>
                <a:schemeClr val="tx1"/>
              </a:solidFill>
              <a:latin typeface="Museo Sans 100" panose="02000000000000000000" pitchFamily="50" charset="0"/>
            </a:endParaRPr>
          </a:p>
        </p:txBody>
      </p:sp>
      <p:sp>
        <p:nvSpPr>
          <p:cNvPr id="4" name="Title Placeholder 3">
            <a:extLst>
              <a:ext uri="{FF2B5EF4-FFF2-40B4-BE49-F238E27FC236}">
                <a16:creationId xmlns:a16="http://schemas.microsoft.com/office/drawing/2014/main" id="{BA119574-98A8-3244-9CBF-8918CB18D5CB}"/>
              </a:ext>
            </a:extLst>
          </p:cNvPr>
          <p:cNvSpPr>
            <a:spLocks noGrp="1"/>
          </p:cNvSpPr>
          <p:nvPr>
            <p:ph type="title"/>
          </p:nvPr>
        </p:nvSpPr>
        <p:spPr>
          <a:xfrm>
            <a:off x="379170" y="313969"/>
            <a:ext cx="9424894" cy="5780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377142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Lst>
  <p:txStyles>
    <p:titleStyle>
      <a:lvl1pPr algn="l" defTabSz="914400" rtl="0" eaLnBrk="1" latinLnBrk="0" hangingPunct="1">
        <a:lnSpc>
          <a:spcPct val="90000"/>
        </a:lnSpc>
        <a:spcBef>
          <a:spcPct val="0"/>
        </a:spcBef>
        <a:buNone/>
        <a:defRPr sz="2400" kern="1200">
          <a:solidFill>
            <a:schemeClr val="tx1"/>
          </a:solidFill>
          <a:latin typeface="Museo Sans 700 (Body)"/>
          <a:ea typeface="+mj-ea"/>
          <a:cs typeface="+mj-cs"/>
        </a:defRPr>
      </a:lvl1pPr>
    </p:titleStyle>
    <p:body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4A08B-C971-45F6-B89C-692C5742256F}"/>
              </a:ext>
            </a:extLst>
          </p:cNvPr>
          <p:cNvSpPr>
            <a:spLocks noGrp="1"/>
          </p:cNvSpPr>
          <p:nvPr>
            <p:ph type="body" idx="1"/>
          </p:nvPr>
        </p:nvSpPr>
        <p:spPr>
          <a:xfrm>
            <a:off x="379170" y="1210962"/>
            <a:ext cx="11425304" cy="4966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a:extLst>
              <a:ext uri="{FF2B5EF4-FFF2-40B4-BE49-F238E27FC236}">
                <a16:creationId xmlns:a16="http://schemas.microsoft.com/office/drawing/2014/main" id="{E0637BEC-229E-4045-9DBC-EB16F1D80D85}"/>
              </a:ext>
            </a:extLst>
          </p:cNvPr>
          <p:cNvSpPr txBox="1">
            <a:spLocks/>
          </p:cNvSpPr>
          <p:nvPr userDrawn="1"/>
        </p:nvSpPr>
        <p:spPr>
          <a:xfrm>
            <a:off x="11548334" y="6302939"/>
            <a:ext cx="264496" cy="241092"/>
          </a:xfrm>
          <a:prstGeom prst="rect">
            <a:avLst/>
          </a:prstGeom>
          <a:no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tx1"/>
                </a:solidFill>
                <a:latin typeface="Museo Sans 100" panose="02000000000000000000" pitchFamily="50" charset="0"/>
              </a:rPr>
              <a:pPr/>
              <a:t>‹#›</a:t>
            </a:fld>
            <a:endParaRPr lang="en-US" sz="900">
              <a:solidFill>
                <a:schemeClr val="tx1"/>
              </a:solidFill>
              <a:latin typeface="Museo Sans 100" panose="02000000000000000000" pitchFamily="50" charset="0"/>
            </a:endParaRPr>
          </a:p>
        </p:txBody>
      </p:sp>
      <p:sp>
        <p:nvSpPr>
          <p:cNvPr id="4" name="Title Placeholder 3">
            <a:extLst>
              <a:ext uri="{FF2B5EF4-FFF2-40B4-BE49-F238E27FC236}">
                <a16:creationId xmlns:a16="http://schemas.microsoft.com/office/drawing/2014/main" id="{BA119574-98A8-3244-9CBF-8918CB18D5CB}"/>
              </a:ext>
            </a:extLst>
          </p:cNvPr>
          <p:cNvSpPr>
            <a:spLocks noGrp="1"/>
          </p:cNvSpPr>
          <p:nvPr>
            <p:ph type="title"/>
          </p:nvPr>
        </p:nvSpPr>
        <p:spPr>
          <a:xfrm>
            <a:off x="379170" y="313969"/>
            <a:ext cx="9424894" cy="5780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7184040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Lst>
  <p:txStyles>
    <p:titleStyle>
      <a:lvl1pPr algn="l" defTabSz="914400" rtl="0" eaLnBrk="1" latinLnBrk="0" hangingPunct="1">
        <a:lnSpc>
          <a:spcPct val="90000"/>
        </a:lnSpc>
        <a:spcBef>
          <a:spcPct val="0"/>
        </a:spcBef>
        <a:buNone/>
        <a:defRPr sz="2400" kern="1200">
          <a:solidFill>
            <a:schemeClr val="tx1"/>
          </a:solidFill>
          <a:latin typeface="Museo Sans 700 (Body)"/>
          <a:ea typeface="+mj-ea"/>
          <a:cs typeface="+mj-cs"/>
        </a:defRPr>
      </a:lvl1pPr>
    </p:titleStyle>
    <p:body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0.xml"/><Relationship Id="rId1" Type="http://schemas.openxmlformats.org/officeDocument/2006/relationships/video" Target="https://player.vimeo.com/video/496130145?app_id=12296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2.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118.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sv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s>
</file>

<file path=ppt/slides/_rels/slide14.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89.png"/><Relationship Id="rId2" Type="http://schemas.openxmlformats.org/officeDocument/2006/relationships/slideLayout" Target="../slideLayouts/slideLayout28.xml"/><Relationship Id="rId1" Type="http://schemas.openxmlformats.org/officeDocument/2006/relationships/video" Target="https://player.vimeo.com/video/471154253?app_id=122963"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vimeo.com/471154253/fa3fd86806"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6.xml"/><Relationship Id="rId1" Type="http://schemas.openxmlformats.org/officeDocument/2006/relationships/video" Target="https://player.vimeo.com/video/466666846?app_id=122963" TargetMode="External"/><Relationship Id="rId6" Type="http://schemas.openxmlformats.org/officeDocument/2006/relationships/image" Target="../media/image117.jpeg"/><Relationship Id="rId5" Type="http://schemas.openxmlformats.org/officeDocument/2006/relationships/image" Target="../media/image115.png"/><Relationship Id="rId4" Type="http://schemas.openxmlformats.org/officeDocument/2006/relationships/hyperlink" Target="https://vimeo.com/46666684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hyperlink" Target="https://www.shopify.ca/plus/customers/rebecca-minkoff" TargetMode="External"/><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0.jpeg"/><Relationship Id="rId2" Type="http://schemas.openxmlformats.org/officeDocument/2006/relationships/slideLayout" Target="../slideLayouts/slideLayout76.xml"/><Relationship Id="rId1" Type="http://schemas.openxmlformats.org/officeDocument/2006/relationships/video" Target="https://player.vimeo.com/video/492646938?app_id=122963"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vimeo.com/49264693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hyperlink" Target="https://insights.digitalmediasolutions.com/articles/digital-spending-2020#:~:text=A%20growth%20of%206.5%25%20in%20overall%20U.S.%20ad,the%20predicted%20%24656%20billion%20globally%20across%20all%20media" TargetMode="External"/></Relationships>
</file>

<file path=ppt/slides/_rels/slide2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8.xml"/><Relationship Id="rId7" Type="http://schemas.openxmlformats.org/officeDocument/2006/relationships/image" Target="../media/image116.png"/><Relationship Id="rId2" Type="http://schemas.openxmlformats.org/officeDocument/2006/relationships/slideLayout" Target="../slideLayouts/slideLayout76.xml"/><Relationship Id="rId1" Type="http://schemas.openxmlformats.org/officeDocument/2006/relationships/video" Target="https://player.vimeo.com/video/471950777?app_id=122963" TargetMode="External"/><Relationship Id="rId6" Type="http://schemas.openxmlformats.org/officeDocument/2006/relationships/image" Target="../media/image115.png"/><Relationship Id="rId5" Type="http://schemas.openxmlformats.org/officeDocument/2006/relationships/hyperlink" Target="https://vimeo.com/471950777" TargetMode="External"/><Relationship Id="rId4" Type="http://schemas.openxmlformats.org/officeDocument/2006/relationships/image" Target="../media/image1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9.xml"/><Relationship Id="rId1" Type="http://schemas.openxmlformats.org/officeDocument/2006/relationships/slideLayout" Target="../slideLayouts/slideLayout76.xml"/><Relationship Id="rId5" Type="http://schemas.openxmlformats.org/officeDocument/2006/relationships/image" Target="../media/image125.tiff"/><Relationship Id="rId4" Type="http://schemas.openxmlformats.org/officeDocument/2006/relationships/image" Target="../media/image124.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hyperlink" Target="https://www.industryresearch.biz/2014-2026-global-mice-tourism-industry-market-14969984" TargetMode="External"/><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27.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28.jpeg"/><Relationship Id="rId2" Type="http://schemas.openxmlformats.org/officeDocument/2006/relationships/slideLayout" Target="../slideLayouts/slideLayout76.xml"/><Relationship Id="rId1" Type="http://schemas.openxmlformats.org/officeDocument/2006/relationships/video" Target="https://player.vimeo.com/video/498377387?app_id=122963"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vimeo.com/498377387"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29.jpeg"/><Relationship Id="rId2" Type="http://schemas.openxmlformats.org/officeDocument/2006/relationships/slideLayout" Target="../slideLayouts/slideLayout76.xml"/><Relationship Id="rId1" Type="http://schemas.openxmlformats.org/officeDocument/2006/relationships/video" Target="https://player.vimeo.com/video/439038418?app_id=122963"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vimeo.com/439038418"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16.png"/><Relationship Id="rId2" Type="http://schemas.openxmlformats.org/officeDocument/2006/relationships/slideLayout" Target="../slideLayouts/slideLayout76.xml"/><Relationship Id="rId1" Type="http://schemas.openxmlformats.org/officeDocument/2006/relationships/video" Target="https://player.vimeo.com/video/454543881?app_id=122963" TargetMode="External"/><Relationship Id="rId6" Type="http://schemas.openxmlformats.org/officeDocument/2006/relationships/image" Target="../media/image115.png"/><Relationship Id="rId5" Type="http://schemas.openxmlformats.org/officeDocument/2006/relationships/hyperlink" Target="https://vimeo.com/454543881/274be7dc94" TargetMode="External"/><Relationship Id="rId4" Type="http://schemas.openxmlformats.org/officeDocument/2006/relationships/image" Target="../media/image130.jpe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76.xml"/><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76.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hyperlink" Target="https://event.tedxmalmo.se/202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8" Type="http://schemas.openxmlformats.org/officeDocument/2006/relationships/hyperlink" Target="https://www.zdnet.com/article/online-learning-gets-its-moment-due-to-covid-19-pandemic-heres-how-education-will-change/" TargetMode="External"/><Relationship Id="rId3" Type="http://schemas.openxmlformats.org/officeDocument/2006/relationships/image" Target="../media/image145.png"/><Relationship Id="rId7" Type="http://schemas.openxmlformats.org/officeDocument/2006/relationships/hyperlink" Target="https://edition.cnn.com/2020/03/27/tech/zoom-app-coronavirus/index.html"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hyperlink" Target="https://www.thestar.com.my/tech/tech-news/2020/03/23/covid-19-online-tutors-boosting-incomes-as-demand-surges-due-to-coronavirus-lockdowns" TargetMode="External"/><Relationship Id="rId5" Type="http://schemas.openxmlformats.org/officeDocument/2006/relationships/hyperlink" Target="https://www.forbes.com/sites/mergermarket/2020/04/15/language-learning-apps-are-seeing-a-surge-in-interest-during-the-covid-19-pandemic/#1410beed48f4" TargetMode="External"/><Relationship Id="rId4" Type="http://schemas.openxmlformats.org/officeDocument/2006/relationships/hyperlink" Target="https://markets.businessinsider.com/news/stocks/2019-global-edtech-investments-reach-a-staggering-18-66-billion-1028800669" TargetMode="Externa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6.png"/><Relationship Id="rId2" Type="http://schemas.openxmlformats.org/officeDocument/2006/relationships/slideLayout" Target="../slideLayouts/slideLayout28.xml"/><Relationship Id="rId1" Type="http://schemas.openxmlformats.org/officeDocument/2006/relationships/video" Target="https://player.vimeo.com/video/449026340?app_id=122963" TargetMode="External"/><Relationship Id="rId6" Type="http://schemas.openxmlformats.org/officeDocument/2006/relationships/image" Target="../media/image115.png"/><Relationship Id="rId5" Type="http://schemas.openxmlformats.org/officeDocument/2006/relationships/hyperlink" Target="https://vimeo.com/449026340" TargetMode="External"/><Relationship Id="rId4" Type="http://schemas.openxmlformats.org/officeDocument/2006/relationships/image" Target="../media/image1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3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7.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68.tiff"/><Relationship Id="rId3" Type="http://schemas.openxmlformats.org/officeDocument/2006/relationships/notesSlide" Target="../notesSlides/notesSlide23.xml"/><Relationship Id="rId21" Type="http://schemas.openxmlformats.org/officeDocument/2006/relationships/image" Target="../media/image116.png"/><Relationship Id="rId7" Type="http://schemas.openxmlformats.org/officeDocument/2006/relationships/hyperlink" Target="https://apps.apple.com/us/app/aritize-3d-augmented-reality/id1403521167" TargetMode="External"/><Relationship Id="rId12" Type="http://schemas.openxmlformats.org/officeDocument/2006/relationships/image" Target="../media/image164.svg"/><Relationship Id="rId17" Type="http://schemas.openxmlformats.org/officeDocument/2006/relationships/image" Target="../media/image167.tiff"/><Relationship Id="rId2" Type="http://schemas.openxmlformats.org/officeDocument/2006/relationships/slideLayout" Target="../slideLayouts/slideLayout28.xml"/><Relationship Id="rId16" Type="http://schemas.openxmlformats.org/officeDocument/2006/relationships/hyperlink" Target="https://apps.apple.com/us/app/air-show-t3d/id1506057681" TargetMode="External"/><Relationship Id="rId20" Type="http://schemas.openxmlformats.org/officeDocument/2006/relationships/image" Target="../media/image115.png"/><Relationship Id="rId1" Type="http://schemas.openxmlformats.org/officeDocument/2006/relationships/video" Target="https://player.vimeo.com/video/473925153?app_id=122963" TargetMode="External"/><Relationship Id="rId6" Type="http://schemas.openxmlformats.org/officeDocument/2006/relationships/image" Target="../media/image159.png"/><Relationship Id="rId11" Type="http://schemas.openxmlformats.org/officeDocument/2006/relationships/image" Target="../media/image163.png"/><Relationship Id="rId5" Type="http://schemas.openxmlformats.org/officeDocument/2006/relationships/hyperlink" Target="https://play.google.com/store/apps/details?id=com.NexTechAR.ARitize&amp;hl=en_US&amp;gl=US" TargetMode="External"/><Relationship Id="rId15" Type="http://schemas.openxmlformats.org/officeDocument/2006/relationships/hyperlink" Target="https://play.google.com/store/apps/details?id=com.Trick3d.AirShow&amp;hl=en_US" TargetMode="External"/><Relationship Id="rId10" Type="http://schemas.openxmlformats.org/officeDocument/2006/relationships/image" Target="../media/image162.svg"/><Relationship Id="rId19" Type="http://schemas.openxmlformats.org/officeDocument/2006/relationships/hyperlink" Target="https://vimeo.com/473925153/e039f9cfc3" TargetMode="External"/><Relationship Id="rId4" Type="http://schemas.openxmlformats.org/officeDocument/2006/relationships/image" Target="../media/image158.png"/><Relationship Id="rId9" Type="http://schemas.openxmlformats.org/officeDocument/2006/relationships/image" Target="../media/image161.png"/><Relationship Id="rId14" Type="http://schemas.openxmlformats.org/officeDocument/2006/relationships/image" Target="../media/image166.svg"/><Relationship Id="rId22" Type="http://schemas.openxmlformats.org/officeDocument/2006/relationships/image" Target="../media/image16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16.png"/><Relationship Id="rId2" Type="http://schemas.openxmlformats.org/officeDocument/2006/relationships/slideLayout" Target="../slideLayouts/slideLayout28.xml"/><Relationship Id="rId1" Type="http://schemas.openxmlformats.org/officeDocument/2006/relationships/video" Target="https://player.vimeo.com/video/470720759?app_id=122963" TargetMode="External"/><Relationship Id="rId6" Type="http://schemas.openxmlformats.org/officeDocument/2006/relationships/image" Target="../media/image115.png"/><Relationship Id="rId5" Type="http://schemas.openxmlformats.org/officeDocument/2006/relationships/hyperlink" Target="https://vimeo.com/470720759" TargetMode="External"/><Relationship Id="rId4" Type="http://schemas.openxmlformats.org/officeDocument/2006/relationships/image" Target="../media/image170.jpeg"/></Relationships>
</file>

<file path=ppt/slides/_rels/slide39.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svg"/><Relationship Id="rId18" Type="http://schemas.openxmlformats.org/officeDocument/2006/relationships/image" Target="../media/image185.png"/><Relationship Id="rId3" Type="http://schemas.openxmlformats.org/officeDocument/2006/relationships/image" Target="../media/image172.svg"/><Relationship Id="rId21" Type="http://schemas.openxmlformats.org/officeDocument/2006/relationships/image" Target="../media/image188.svg"/><Relationship Id="rId7" Type="http://schemas.openxmlformats.org/officeDocument/2006/relationships/image" Target="../media/image176.svg"/><Relationship Id="rId12" Type="http://schemas.openxmlformats.org/officeDocument/2006/relationships/image" Target="../media/image181.png"/><Relationship Id="rId17" Type="http://schemas.openxmlformats.org/officeDocument/2006/relationships/image" Target="../media/image164.svg"/><Relationship Id="rId2" Type="http://schemas.openxmlformats.org/officeDocument/2006/relationships/image" Target="../media/image171.png"/><Relationship Id="rId16" Type="http://schemas.openxmlformats.org/officeDocument/2006/relationships/image" Target="../media/image163.png"/><Relationship Id="rId20" Type="http://schemas.openxmlformats.org/officeDocument/2006/relationships/image" Target="../media/image187.png"/><Relationship Id="rId1" Type="http://schemas.openxmlformats.org/officeDocument/2006/relationships/slideLayout" Target="../slideLayouts/slideLayout28.xml"/><Relationship Id="rId6" Type="http://schemas.openxmlformats.org/officeDocument/2006/relationships/image" Target="../media/image175.png"/><Relationship Id="rId11" Type="http://schemas.openxmlformats.org/officeDocument/2006/relationships/image" Target="../media/image180.svg"/><Relationship Id="rId5" Type="http://schemas.openxmlformats.org/officeDocument/2006/relationships/image" Target="../media/image174.svg"/><Relationship Id="rId15" Type="http://schemas.openxmlformats.org/officeDocument/2006/relationships/image" Target="../media/image184.svg"/><Relationship Id="rId23" Type="http://schemas.openxmlformats.org/officeDocument/2006/relationships/image" Target="../media/image190.svg"/><Relationship Id="rId10" Type="http://schemas.openxmlformats.org/officeDocument/2006/relationships/image" Target="../media/image179.png"/><Relationship Id="rId19" Type="http://schemas.openxmlformats.org/officeDocument/2006/relationships/image" Target="../media/image186.svg"/><Relationship Id="rId4" Type="http://schemas.openxmlformats.org/officeDocument/2006/relationships/image" Target="../media/image173.png"/><Relationship Id="rId9" Type="http://schemas.openxmlformats.org/officeDocument/2006/relationships/image" Target="../media/image178.svg"/><Relationship Id="rId14" Type="http://schemas.openxmlformats.org/officeDocument/2006/relationships/image" Target="../media/image183.png"/><Relationship Id="rId22" Type="http://schemas.openxmlformats.org/officeDocument/2006/relationships/image" Target="../media/image18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 Id="rId9" Type="http://schemas.openxmlformats.org/officeDocument/2006/relationships/comments" Target="../comments/commen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chart" Target="../charts/chart1.xml"/><Relationship Id="rId1" Type="http://schemas.openxmlformats.org/officeDocument/2006/relationships/slideLayout" Target="../slideLayouts/slideLayout28.xml"/><Relationship Id="rId4" Type="http://schemas.openxmlformats.org/officeDocument/2006/relationships/image" Target="../media/image198.svg"/></Relationships>
</file>

<file path=ppt/slides/_rels/slide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chart" Target="../charts/chart2.xml"/><Relationship Id="rId1" Type="http://schemas.openxmlformats.org/officeDocument/2006/relationships/slideLayout" Target="../slideLayouts/slideLayout28.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svg"/></Relationships>
</file>

<file path=ppt/slides/_rels/slide4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chart" Target="../charts/chart3.xml"/><Relationship Id="rId1" Type="http://schemas.openxmlformats.org/officeDocument/2006/relationships/slideLayout" Target="../slideLayouts/slideLayout28.xml"/><Relationship Id="rId4" Type="http://schemas.openxmlformats.org/officeDocument/2006/relationships/image" Target="../media/image198.svg"/></Relationships>
</file>

<file path=ppt/slides/_rels/slide4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198.svg"/></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3" Type="http://schemas.openxmlformats.org/officeDocument/2006/relationships/image" Target="../media/image207.jpeg"/><Relationship Id="rId18" Type="http://schemas.openxmlformats.org/officeDocument/2006/relationships/image" Target="../media/image212.png"/><Relationship Id="rId26" Type="http://schemas.openxmlformats.org/officeDocument/2006/relationships/image" Target="../media/image220.png"/><Relationship Id="rId39" Type="http://schemas.openxmlformats.org/officeDocument/2006/relationships/image" Target="../media/image230.png"/><Relationship Id="rId21" Type="http://schemas.openxmlformats.org/officeDocument/2006/relationships/image" Target="../media/image215.png"/><Relationship Id="rId34" Type="http://schemas.openxmlformats.org/officeDocument/2006/relationships/image" Target="../media/image227.png"/><Relationship Id="rId42" Type="http://schemas.openxmlformats.org/officeDocument/2006/relationships/image" Target="../media/image233.jpeg"/><Relationship Id="rId7" Type="http://schemas.openxmlformats.org/officeDocument/2006/relationships/image" Target="../media/image63.png"/><Relationship Id="rId2" Type="http://schemas.openxmlformats.org/officeDocument/2006/relationships/notesSlide" Target="../notesSlides/notesSlide28.xml"/><Relationship Id="rId16" Type="http://schemas.openxmlformats.org/officeDocument/2006/relationships/image" Target="../media/image210.png"/><Relationship Id="rId20" Type="http://schemas.openxmlformats.org/officeDocument/2006/relationships/image" Target="../media/image214.png"/><Relationship Id="rId29" Type="http://schemas.openxmlformats.org/officeDocument/2006/relationships/image" Target="../media/image222.png"/><Relationship Id="rId41" Type="http://schemas.openxmlformats.org/officeDocument/2006/relationships/image" Target="../media/image232.jpeg"/><Relationship Id="rId1" Type="http://schemas.openxmlformats.org/officeDocument/2006/relationships/slideLayout" Target="../slideLayouts/slideLayout28.xml"/><Relationship Id="rId6" Type="http://schemas.openxmlformats.org/officeDocument/2006/relationships/image" Target="../media/image203.jpeg"/><Relationship Id="rId11" Type="http://schemas.openxmlformats.org/officeDocument/2006/relationships/image" Target="../media/image65.png"/><Relationship Id="rId24" Type="http://schemas.openxmlformats.org/officeDocument/2006/relationships/image" Target="../media/image218.png"/><Relationship Id="rId32" Type="http://schemas.openxmlformats.org/officeDocument/2006/relationships/image" Target="../media/image225.png"/><Relationship Id="rId37" Type="http://schemas.openxmlformats.org/officeDocument/2006/relationships/image" Target="../media/image73.png"/><Relationship Id="rId40" Type="http://schemas.openxmlformats.org/officeDocument/2006/relationships/image" Target="../media/image231.jpeg"/><Relationship Id="rId5" Type="http://schemas.openxmlformats.org/officeDocument/2006/relationships/image" Target="../media/image202.jpeg"/><Relationship Id="rId15" Type="http://schemas.openxmlformats.org/officeDocument/2006/relationships/image" Target="../media/image209.png"/><Relationship Id="rId23" Type="http://schemas.openxmlformats.org/officeDocument/2006/relationships/image" Target="../media/image217.png"/><Relationship Id="rId28" Type="http://schemas.openxmlformats.org/officeDocument/2006/relationships/image" Target="../media/image72.png"/><Relationship Id="rId36" Type="http://schemas.openxmlformats.org/officeDocument/2006/relationships/image" Target="../media/image229.png"/><Relationship Id="rId10" Type="http://schemas.openxmlformats.org/officeDocument/2006/relationships/image" Target="../media/image205.jpeg"/><Relationship Id="rId19" Type="http://schemas.openxmlformats.org/officeDocument/2006/relationships/image" Target="../media/image213.png"/><Relationship Id="rId31" Type="http://schemas.openxmlformats.org/officeDocument/2006/relationships/image" Target="../media/image224.png"/><Relationship Id="rId4" Type="http://schemas.openxmlformats.org/officeDocument/2006/relationships/image" Target="../media/image201.png"/><Relationship Id="rId9" Type="http://schemas.openxmlformats.org/officeDocument/2006/relationships/image" Target="../media/image71.png"/><Relationship Id="rId14" Type="http://schemas.openxmlformats.org/officeDocument/2006/relationships/image" Target="../media/image208.png"/><Relationship Id="rId22" Type="http://schemas.openxmlformats.org/officeDocument/2006/relationships/image" Target="../media/image216.png"/><Relationship Id="rId27" Type="http://schemas.openxmlformats.org/officeDocument/2006/relationships/image" Target="../media/image221.png"/><Relationship Id="rId30" Type="http://schemas.openxmlformats.org/officeDocument/2006/relationships/image" Target="../media/image223.png"/><Relationship Id="rId35" Type="http://schemas.openxmlformats.org/officeDocument/2006/relationships/image" Target="../media/image228.png"/><Relationship Id="rId43" Type="http://schemas.openxmlformats.org/officeDocument/2006/relationships/image" Target="../media/image234.jpeg"/><Relationship Id="rId8" Type="http://schemas.openxmlformats.org/officeDocument/2006/relationships/image" Target="../media/image204.png"/><Relationship Id="rId3" Type="http://schemas.openxmlformats.org/officeDocument/2006/relationships/hyperlink" Target="https://www.nextechar.com/customers" TargetMode="External"/><Relationship Id="rId12" Type="http://schemas.openxmlformats.org/officeDocument/2006/relationships/image" Target="../media/image206.png"/><Relationship Id="rId17" Type="http://schemas.openxmlformats.org/officeDocument/2006/relationships/image" Target="../media/image211.png"/><Relationship Id="rId25" Type="http://schemas.openxmlformats.org/officeDocument/2006/relationships/image" Target="../media/image219.png"/><Relationship Id="rId33" Type="http://schemas.openxmlformats.org/officeDocument/2006/relationships/image" Target="../media/image226.png"/><Relationship Id="rId38"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hyperlink" Target="https://www.trulyfesupplements.com/" TargetMode="External"/><Relationship Id="rId2" Type="http://schemas.openxmlformats.org/officeDocument/2006/relationships/notesSlide" Target="../notesSlides/notesSlide29.xml"/><Relationship Id="rId1" Type="http://schemas.openxmlformats.org/officeDocument/2006/relationships/slideLayout" Target="../slideLayouts/slideLayout76.xml"/><Relationship Id="rId5" Type="http://schemas.openxmlformats.org/officeDocument/2006/relationships/hyperlink" Target="https://www.ted.com/tedx/events/38116" TargetMode="External"/><Relationship Id="rId4" Type="http://schemas.openxmlformats.org/officeDocument/2006/relationships/hyperlink" Target="https://www.csnscn.c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6.xml"/><Relationship Id="rId5" Type="http://schemas.openxmlformats.org/officeDocument/2006/relationships/image" Target="../media/image237.png"/><Relationship Id="rId4" Type="http://schemas.openxmlformats.org/officeDocument/2006/relationships/image" Target="../media/image236.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jpeg"/><Relationship Id="rId26" Type="http://schemas.openxmlformats.org/officeDocument/2006/relationships/image" Target="../media/image72.png"/><Relationship Id="rId3" Type="http://schemas.openxmlformats.org/officeDocument/2006/relationships/image" Target="../media/image49.jpe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image" Target="../media/image48.pn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png"/><Relationship Id="rId1" Type="http://schemas.openxmlformats.org/officeDocument/2006/relationships/slideLayout" Target="../slideLayouts/slideLayout76.xml"/><Relationship Id="rId6" Type="http://schemas.openxmlformats.org/officeDocument/2006/relationships/image" Target="../media/image52.jpeg"/><Relationship Id="rId11" Type="http://schemas.openxmlformats.org/officeDocument/2006/relationships/image" Target="../media/image57.jpeg"/><Relationship Id="rId24" Type="http://schemas.openxmlformats.org/officeDocument/2006/relationships/image" Target="../media/image70.svg"/><Relationship Id="rId5" Type="http://schemas.openxmlformats.org/officeDocument/2006/relationships/image" Target="../media/image51.jpe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10" Type="http://schemas.openxmlformats.org/officeDocument/2006/relationships/image" Target="../media/image56.jpeg"/><Relationship Id="rId19" Type="http://schemas.openxmlformats.org/officeDocument/2006/relationships/image" Target="../media/image65.pn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tiff"/><Relationship Id="rId22" Type="http://schemas.openxmlformats.org/officeDocument/2006/relationships/image" Target="../media/image68.jpeg"/><Relationship Id="rId27" Type="http://schemas.openxmlformats.org/officeDocument/2006/relationships/image" Target="../media/image73.png"/><Relationship Id="rId30" Type="http://schemas.openxmlformats.org/officeDocument/2006/relationships/image" Target="../media/image76.svg"/></Relationships>
</file>

<file path=ppt/slides/_rels/slide5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1.xml"/><Relationship Id="rId1" Type="http://schemas.openxmlformats.org/officeDocument/2006/relationships/slideLayout" Target="../slideLayouts/slideLayout76.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jpeg"/><Relationship Id="rId7" Type="http://schemas.openxmlformats.org/officeDocument/2006/relationships/image" Target="../media/image244.png"/><Relationship Id="rId2" Type="http://schemas.openxmlformats.org/officeDocument/2006/relationships/image" Target="../media/image239.jpeg"/><Relationship Id="rId1" Type="http://schemas.openxmlformats.org/officeDocument/2006/relationships/slideLayout" Target="../slideLayouts/slideLayout76.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jpeg"/><Relationship Id="rId9" Type="http://schemas.openxmlformats.org/officeDocument/2006/relationships/image" Target="../media/image246.png"/></Relationships>
</file>

<file path=ppt/slides/_rels/slide52.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7.png"/><Relationship Id="rId7" Type="http://schemas.openxmlformats.org/officeDocument/2006/relationships/hyperlink" Target="https://www2.deloitte.com/ca/en.html" TargetMode="External"/><Relationship Id="rId2" Type="http://schemas.openxmlformats.org/officeDocument/2006/relationships/notesSlide" Target="../notesSlides/notesSlide32.xml"/><Relationship Id="rId1" Type="http://schemas.openxmlformats.org/officeDocument/2006/relationships/slideLayout" Target="../slideLayouts/slideLayout76.xml"/><Relationship Id="rId6" Type="http://schemas.openxmlformats.org/officeDocument/2006/relationships/hyperlink" Target="https://ca.finance.yahoo.com/quote/CSU.TO" TargetMode="External"/><Relationship Id="rId11" Type="http://schemas.openxmlformats.org/officeDocument/2006/relationships/image" Target="../media/image251.jpeg"/><Relationship Id="rId5" Type="http://schemas.openxmlformats.org/officeDocument/2006/relationships/hyperlink" Target="https://ca.finance.yahoo.com/quote/REAL.TO" TargetMode="External"/><Relationship Id="rId10" Type="http://schemas.openxmlformats.org/officeDocument/2006/relationships/image" Target="../media/image250.png"/><Relationship Id="rId4" Type="http://schemas.openxmlformats.org/officeDocument/2006/relationships/hyperlink" Target="https://ca.finance.yahoo.com/quote/MRK" TargetMode="External"/><Relationship Id="rId9" Type="http://schemas.openxmlformats.org/officeDocument/2006/relationships/image" Target="../media/image249.jpeg"/></Relationships>
</file>

<file path=ppt/slides/_rels/slide5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jpeg"/><Relationship Id="rId1" Type="http://schemas.openxmlformats.org/officeDocument/2006/relationships/slideLayout" Target="../slideLayouts/slideLayout76.xml"/><Relationship Id="rId5" Type="http://schemas.openxmlformats.org/officeDocument/2006/relationships/image" Target="../media/image255.jpeg"/><Relationship Id="rId4" Type="http://schemas.openxmlformats.org/officeDocument/2006/relationships/image" Target="../media/image254.jpe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56.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57.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Layout" Target="../slideLayouts/slideLayout28.xml"/><Relationship Id="rId1" Type="http://schemas.openxmlformats.org/officeDocument/2006/relationships/video" Target="https://www.youtube.com/embed/Xp0H84sWRqU?feature=oembed" TargetMode="External"/><Relationship Id="rId4" Type="http://schemas.openxmlformats.org/officeDocument/2006/relationships/image" Target="../media/image259.jpeg"/></Relationships>
</file>

<file path=ppt/slides/_rels/slide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83.jpeg"/><Relationship Id="rId3" Type="http://schemas.openxmlformats.org/officeDocument/2006/relationships/image" Target="../media/image79.svg"/><Relationship Id="rId7" Type="http://schemas.openxmlformats.org/officeDocument/2006/relationships/image" Target="../media/image81.svg"/><Relationship Id="rId12" Type="http://schemas.openxmlformats.org/officeDocument/2006/relationships/image" Target="../media/image55.jpeg"/><Relationship Id="rId17" Type="http://schemas.openxmlformats.org/officeDocument/2006/relationships/image" Target="../media/image82.png"/><Relationship Id="rId2" Type="http://schemas.openxmlformats.org/officeDocument/2006/relationships/image" Target="../media/image78.png"/><Relationship Id="rId16" Type="http://schemas.openxmlformats.org/officeDocument/2006/relationships/image" Target="../media/image59.jpeg"/><Relationship Id="rId1" Type="http://schemas.openxmlformats.org/officeDocument/2006/relationships/slideLayout" Target="../slideLayouts/slideLayout76.xml"/><Relationship Id="rId6" Type="http://schemas.openxmlformats.org/officeDocument/2006/relationships/image" Target="../media/image80.png"/><Relationship Id="rId11" Type="http://schemas.openxmlformats.org/officeDocument/2006/relationships/image" Target="../media/image54.png"/><Relationship Id="rId5" Type="http://schemas.openxmlformats.org/officeDocument/2006/relationships/image" Target="../media/image50.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9.jpeg"/><Relationship Id="rId9" Type="http://schemas.openxmlformats.org/officeDocument/2006/relationships/image" Target="../media/image52.jpeg"/><Relationship Id="rId14" Type="http://schemas.openxmlformats.org/officeDocument/2006/relationships/image" Target="../media/image57.jpeg"/></Relationships>
</file>

<file path=ppt/slides/_rels/slide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hyperlink" Target="https://www.forbes.com/sites/bernardmarr/2020/01/24/the-5-biggest-virtual-and-augmented-reality-trends-in-2020-everyone-should-know-about/#7458c74924a8" TargetMode="Externa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DA13-4C2D-46C7-8CAF-393CEB03DDBD}"/>
              </a:ext>
            </a:extLst>
          </p:cNvPr>
          <p:cNvSpPr>
            <a:spLocks noGrp="1"/>
          </p:cNvSpPr>
          <p:nvPr>
            <p:ph type="title"/>
          </p:nvPr>
        </p:nvSpPr>
        <p:spPr/>
        <p:txBody>
          <a:bodyPr/>
          <a:lstStyle/>
          <a:p>
            <a:endParaRPr lang="en-CA"/>
          </a:p>
        </p:txBody>
      </p:sp>
      <p:pic>
        <p:nvPicPr>
          <p:cNvPr id="3" name="Online Media 2" title="Nextech AR Solutions ReBrand Teaser">
            <a:hlinkClick r:id="" action="ppaction://media"/>
            <a:extLst>
              <a:ext uri="{FF2B5EF4-FFF2-40B4-BE49-F238E27FC236}">
                <a16:creationId xmlns:a16="http://schemas.microsoft.com/office/drawing/2014/main" id="{CC28BC46-2400-41FE-9AA1-0ABA36855588}"/>
              </a:ext>
            </a:extLst>
          </p:cNvPr>
          <p:cNvPicPr>
            <a:picLocks noRot="1" noChangeAspect="1"/>
          </p:cNvPicPr>
          <p:nvPr>
            <a:videoFile r:link="rId1"/>
          </p:nvPr>
        </p:nvPicPr>
        <p:blipFill>
          <a:blip r:embed="rId3"/>
          <a:stretch>
            <a:fillRect/>
          </a:stretch>
        </p:blipFill>
        <p:spPr>
          <a:xfrm>
            <a:off x="0" y="0"/>
            <a:ext cx="12287892" cy="6911939"/>
          </a:xfrm>
          <a:prstGeom prst="rect">
            <a:avLst/>
          </a:prstGeom>
        </p:spPr>
      </p:pic>
    </p:spTree>
    <p:extLst>
      <p:ext uri="{BB962C8B-B14F-4D97-AF65-F5344CB8AC3E}">
        <p14:creationId xmlns:p14="http://schemas.microsoft.com/office/powerpoint/2010/main" val="7996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p28"/>
          <p:cNvSpPr txBox="1"/>
          <p:nvPr/>
        </p:nvSpPr>
        <p:spPr>
          <a:xfrm>
            <a:off x="6244584" y="1762751"/>
            <a:ext cx="5287200" cy="3007528"/>
          </a:xfrm>
          <a:prstGeom prst="rect">
            <a:avLst/>
          </a:prstGeom>
          <a:noFill/>
          <a:ln>
            <a:noFill/>
          </a:ln>
        </p:spPr>
        <p:txBody>
          <a:bodyPr spcFirstLastPara="1" wrap="square" lIns="121900" tIns="121900" rIns="121900" bIns="121900" anchor="t" anchorCtr="0">
            <a:noAutofit/>
          </a:bodyPr>
          <a:lstStyle/>
          <a:p>
            <a:pPr marL="121285" indent="-145415" algn="just">
              <a:lnSpc>
                <a:spcPct val="115000"/>
              </a:lnSpc>
              <a:spcBef>
                <a:spcPts val="1600"/>
              </a:spcBef>
              <a:buClr>
                <a:srgbClr val="FFFFFF"/>
              </a:buClr>
              <a:buSzPts val="1000"/>
              <a:buFont typeface="Lato Light"/>
              <a:buChar char="●"/>
            </a:pPr>
            <a:r>
              <a:rPr lang="en" sz="1400">
                <a:latin typeface="Museo Sans 300"/>
                <a:ea typeface="Lato"/>
                <a:cs typeface="Lato"/>
                <a:sym typeface="Lato"/>
              </a:rPr>
              <a:t>We are in the midst of the 4th Industrial Revolution, and technology is evolving faster than ever. This revolution is being led by AR, AI, IoT, Edge computing and the 5G network, all of which are converging and becoming increasingly ubiquitous for training, eCommerce, advertising, and entertainment. This convergence is stimulating a rapid market adoption environment similar to the internet in the 1990’s driving the creation of billion-dollar industries almost overnight, a market, NexTech is uniquely positioned to capitalize on.</a:t>
            </a:r>
            <a:r>
              <a:rPr lang="en" sz="1400">
                <a:latin typeface="Museo Sans 300"/>
                <a:ea typeface="Lato"/>
                <a:cs typeface="Lato"/>
                <a:sym typeface="Lato Light"/>
              </a:rPr>
              <a:t> </a:t>
            </a:r>
            <a:r>
              <a:rPr lang="en" sz="1400">
                <a:latin typeface="Museo Sans 300"/>
                <a:ea typeface="Lato Light"/>
                <a:cs typeface="Lato Light"/>
                <a:sym typeface="Lato Light"/>
              </a:rPr>
              <a:t>5G installation -  already underway in many countries, will result in rapid AR expansion.</a:t>
            </a:r>
            <a:r>
              <a:rPr lang="en" sz="1400">
                <a:latin typeface="Montserrat"/>
                <a:ea typeface="Lato Light"/>
                <a:cs typeface="Lato Light"/>
                <a:sym typeface="Lato Light"/>
              </a:rPr>
              <a:t> </a:t>
            </a:r>
            <a:endParaRPr lang="en-US" sz="1400">
              <a:latin typeface="Montserrat" panose="00000500000000000000" pitchFamily="2" charset="0"/>
              <a:ea typeface="Lato Light"/>
              <a:cs typeface="Lato Light"/>
            </a:endParaRPr>
          </a:p>
          <a:p>
            <a:endParaRPr sz="1333" b="1">
              <a:latin typeface="Montserrat" panose="00000500000000000000" pitchFamily="2" charset="0"/>
              <a:ea typeface="Lato Light"/>
              <a:cs typeface="Lato Light"/>
            </a:endParaRPr>
          </a:p>
          <a:p>
            <a:endParaRPr sz="1333" b="1">
              <a:latin typeface="Montserrat" panose="00000500000000000000" pitchFamily="2" charset="0"/>
              <a:ea typeface="Lato"/>
              <a:cs typeface="Lato"/>
              <a:sym typeface="Lato"/>
            </a:endParaRPr>
          </a:p>
        </p:txBody>
      </p:sp>
      <p:sp>
        <p:nvSpPr>
          <p:cNvPr id="191" name="Google Shape;191;p28"/>
          <p:cNvSpPr txBox="1"/>
          <p:nvPr/>
        </p:nvSpPr>
        <p:spPr>
          <a:xfrm>
            <a:off x="6372765" y="1353641"/>
            <a:ext cx="4774130" cy="468313"/>
          </a:xfrm>
          <a:prstGeom prst="rect">
            <a:avLst/>
          </a:prstGeom>
          <a:noFill/>
          <a:ln>
            <a:noFill/>
          </a:ln>
        </p:spPr>
        <p:txBody>
          <a:bodyPr spcFirstLastPara="1" wrap="square" lIns="121900" tIns="121900" rIns="121900" bIns="121900" anchor="t" anchorCtr="0">
            <a:noAutofit/>
          </a:bodyPr>
          <a:lstStyle/>
          <a:p>
            <a:pPr>
              <a:lnSpc>
                <a:spcPct val="115000"/>
              </a:lnSpc>
            </a:pPr>
            <a:r>
              <a:rPr lang="en" sz="1600" b="1">
                <a:latin typeface="Museo Sans 500"/>
                <a:ea typeface="Lato Light"/>
                <a:cs typeface="Lato Light"/>
                <a:sym typeface="Lato Light"/>
              </a:rPr>
              <a:t>Worldwide Mixed Reality Market Size</a:t>
            </a:r>
            <a:endParaRPr sz="1600" b="1">
              <a:latin typeface="Museo Sans 500"/>
              <a:ea typeface="Lato Light"/>
              <a:cs typeface="Lato Light"/>
              <a:sym typeface="Lato Light"/>
            </a:endParaRPr>
          </a:p>
        </p:txBody>
      </p:sp>
      <p:pic>
        <p:nvPicPr>
          <p:cNvPr id="192" name="Google Shape;192;p28"/>
          <p:cNvPicPr preferRelativeResize="0"/>
          <p:nvPr/>
        </p:nvPicPr>
        <p:blipFill rotWithShape="1">
          <a:blip r:embed="rId3">
            <a:alphaModFix/>
          </a:blip>
          <a:srcRect/>
          <a:stretch/>
        </p:blipFill>
        <p:spPr>
          <a:xfrm>
            <a:off x="535155" y="1583638"/>
            <a:ext cx="5635353" cy="3837690"/>
          </a:xfrm>
          <a:prstGeom prst="rect">
            <a:avLst/>
          </a:prstGeom>
          <a:solidFill>
            <a:schemeClr val="tx1"/>
          </a:solidFill>
          <a:ln>
            <a:solidFill>
              <a:schemeClr val="bg1">
                <a:lumMod val="85000"/>
              </a:schemeClr>
            </a:solidFill>
          </a:ln>
        </p:spPr>
      </p:pic>
      <p:sp>
        <p:nvSpPr>
          <p:cNvPr id="193" name="Google Shape;193;p28"/>
          <p:cNvSpPr txBox="1"/>
          <p:nvPr/>
        </p:nvSpPr>
        <p:spPr>
          <a:xfrm>
            <a:off x="6170508" y="4674127"/>
            <a:ext cx="5177677" cy="1176360"/>
          </a:xfrm>
          <a:prstGeom prst="rect">
            <a:avLst/>
          </a:prstGeom>
          <a:noFill/>
          <a:ln>
            <a:noFill/>
          </a:ln>
        </p:spPr>
        <p:txBody>
          <a:bodyPr spcFirstLastPara="1" wrap="square" lIns="121900" tIns="121900" rIns="121900" bIns="121900" anchor="t" anchorCtr="0">
            <a:noAutofit/>
          </a:bodyPr>
          <a:lstStyle/>
          <a:p>
            <a:pPr marL="211455" algn="just">
              <a:lnSpc>
                <a:spcPct val="115000"/>
              </a:lnSpc>
              <a:spcBef>
                <a:spcPts val="1600"/>
              </a:spcBef>
              <a:buClr>
                <a:srgbClr val="FFFFFF"/>
              </a:buClr>
              <a:buSzPts val="1100"/>
            </a:pPr>
            <a:r>
              <a:rPr lang="en" sz="1400">
                <a:latin typeface="Museo Sans 300"/>
                <a:ea typeface="Lato Light"/>
                <a:cs typeface="Lato Light"/>
                <a:sym typeface="Lato Light"/>
              </a:rPr>
              <a:t>AR-capable consumer wearable devices already on the market. Big firms such as Google, Microsoft, Apple, Samsung, Snap are competing for the first widely-adopted consumer eyeglasses.</a:t>
            </a:r>
            <a:endParaRPr lang="en-US" sz="1400" b="1">
              <a:latin typeface="Museo Sans 300"/>
              <a:ea typeface="Lato"/>
              <a:cs typeface="Lato"/>
            </a:endParaRPr>
          </a:p>
        </p:txBody>
      </p:sp>
      <p:sp>
        <p:nvSpPr>
          <p:cNvPr id="194" name="Google Shape;194;p28"/>
          <p:cNvSpPr txBox="1"/>
          <p:nvPr/>
        </p:nvSpPr>
        <p:spPr>
          <a:xfrm>
            <a:off x="503289" y="5309465"/>
            <a:ext cx="1270000" cy="3676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933">
                <a:solidFill>
                  <a:srgbClr val="B7B7B7"/>
                </a:solidFill>
                <a:latin typeface="Lato Light"/>
                <a:ea typeface="Lato Light"/>
                <a:cs typeface="Lato Light"/>
                <a:sym typeface="Lato Light"/>
              </a:rPr>
              <a:t>Statista 2018</a:t>
            </a:r>
            <a:r>
              <a:rPr lang="en" sz="133">
                <a:solidFill>
                  <a:srgbClr val="B7B7B7"/>
                </a:solidFill>
              </a:rPr>
              <a:t>       </a:t>
            </a:r>
            <a:endParaRPr sz="133">
              <a:solidFill>
                <a:srgbClr val="B7B7B7"/>
              </a:solidFill>
            </a:endParaRPr>
          </a:p>
        </p:txBody>
      </p:sp>
      <p:sp>
        <p:nvSpPr>
          <p:cNvPr id="12" name="Content Placeholder 3">
            <a:extLst>
              <a:ext uri="{FF2B5EF4-FFF2-40B4-BE49-F238E27FC236}">
                <a16:creationId xmlns:a16="http://schemas.microsoft.com/office/drawing/2014/main" id="{1960A03F-C878-41C0-975E-82DBEBD8E542}"/>
              </a:ext>
            </a:extLst>
          </p:cNvPr>
          <p:cNvSpPr txBox="1">
            <a:spLocks/>
          </p:cNvSpPr>
          <p:nvPr/>
        </p:nvSpPr>
        <p:spPr>
          <a:xfrm>
            <a:off x="934386" y="558177"/>
            <a:ext cx="8180738" cy="468313"/>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None/>
              <a:defRPr sz="2400" baseline="0">
                <a:latin typeface="Montserrat Light" pitchFamily="2" charset="77"/>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a:sym typeface="Lato Light"/>
            </a:endParaRPr>
          </a:p>
        </p:txBody>
      </p:sp>
      <p:sp>
        <p:nvSpPr>
          <p:cNvPr id="3" name="Title 2">
            <a:extLst>
              <a:ext uri="{FF2B5EF4-FFF2-40B4-BE49-F238E27FC236}">
                <a16:creationId xmlns:a16="http://schemas.microsoft.com/office/drawing/2014/main" id="{A4AB56E2-3A09-4AA3-A274-7E3195E9B4DD}"/>
              </a:ext>
            </a:extLst>
          </p:cNvPr>
          <p:cNvSpPr>
            <a:spLocks noGrp="1"/>
          </p:cNvSpPr>
          <p:nvPr>
            <p:ph type="title"/>
          </p:nvPr>
        </p:nvSpPr>
        <p:spPr>
          <a:xfrm>
            <a:off x="503289" y="320837"/>
            <a:ext cx="9406727" cy="573338"/>
          </a:xfrm>
        </p:spPr>
        <p:txBody>
          <a:bodyPr>
            <a:normAutofit/>
          </a:bodyPr>
          <a:lstStyle/>
          <a:p>
            <a:r>
              <a:rPr lang="en-US" sz="2800">
                <a:sym typeface="Lato Light"/>
              </a:rPr>
              <a:t>Major Catalysts for AR &amp; VR Adoption Already in Place</a:t>
            </a:r>
            <a:r>
              <a:rPr lang="en-US">
                <a:sym typeface="Lato Light"/>
              </a:rPr>
              <a:t> </a:t>
            </a:r>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D4CF-7A31-4740-975D-FFAD7A7EE0B6}"/>
              </a:ext>
            </a:extLst>
          </p:cNvPr>
          <p:cNvSpPr>
            <a:spLocks noGrp="1"/>
          </p:cNvSpPr>
          <p:nvPr>
            <p:ph type="title"/>
          </p:nvPr>
        </p:nvSpPr>
        <p:spPr>
          <a:xfrm>
            <a:off x="207171" y="313633"/>
            <a:ext cx="9406727" cy="573338"/>
          </a:xfrm>
        </p:spPr>
        <p:txBody>
          <a:bodyPr>
            <a:normAutofit fontScale="90000"/>
          </a:bodyPr>
          <a:lstStyle/>
          <a:p>
            <a:r>
              <a:rPr lang="en-US" sz="3100"/>
              <a:t>Digital Transformation</a:t>
            </a:r>
            <a:br>
              <a:rPr lang="en-US"/>
            </a:br>
            <a:endParaRPr lang="en-CA"/>
          </a:p>
        </p:txBody>
      </p:sp>
      <p:pic>
        <p:nvPicPr>
          <p:cNvPr id="9" name="Picture 2">
            <a:extLst>
              <a:ext uri="{FF2B5EF4-FFF2-40B4-BE49-F238E27FC236}">
                <a16:creationId xmlns:a16="http://schemas.microsoft.com/office/drawing/2014/main" id="{E925EF36-BDD9-CD4A-8F1E-45F26B0A56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6039" y="1741745"/>
            <a:ext cx="5446622" cy="44298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able, sitting, holding, dark&#10;&#10;Description automatically generated">
            <a:extLst>
              <a:ext uri="{FF2B5EF4-FFF2-40B4-BE49-F238E27FC236}">
                <a16:creationId xmlns:a16="http://schemas.microsoft.com/office/drawing/2014/main" id="{9C28EE5A-1FB8-E743-9A4C-F322935AD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9345"/>
            <a:ext cx="4581158" cy="3920518"/>
          </a:xfrm>
          <a:prstGeom prst="rect">
            <a:avLst/>
          </a:prstGeom>
        </p:spPr>
      </p:pic>
      <p:sp>
        <p:nvSpPr>
          <p:cNvPr id="10" name="So much talent, in so little time">
            <a:extLst>
              <a:ext uri="{FF2B5EF4-FFF2-40B4-BE49-F238E27FC236}">
                <a16:creationId xmlns:a16="http://schemas.microsoft.com/office/drawing/2014/main" id="{C49E1683-31FD-F842-A7D5-A94AA2EAF3A9}"/>
              </a:ext>
            </a:extLst>
          </p:cNvPr>
          <p:cNvSpPr txBox="1">
            <a:spLocks/>
          </p:cNvSpPr>
          <p:nvPr/>
        </p:nvSpPr>
        <p:spPr>
          <a:xfrm>
            <a:off x="6350474" y="1008198"/>
            <a:ext cx="8437475" cy="1687364"/>
          </a:xfrm>
          <a:prstGeom prst="rect">
            <a:avLst/>
          </a:prstGeom>
        </p:spPr>
        <p:txBody>
          <a:bodyPr lIns="0" tIns="0" rIns="0" bIns="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Gotham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solidFill>
                  <a:srgbClr val="FFFFFF"/>
                </a:solidFill>
                <a:latin typeface="Fira Sans Regular"/>
                <a:ea typeface="Fira Sans Regular"/>
                <a:cs typeface="Fira Sans Regular"/>
                <a:sym typeface="Fira Sans Regular"/>
              </a:defRPr>
            </a:pPr>
            <a:r>
              <a:rPr lang="en-US" sz="3600">
                <a:solidFill>
                  <a:srgbClr val="FF0000"/>
                </a:solidFill>
                <a:latin typeface="Museo Sans 700"/>
                <a:ea typeface="Fira Sans Regular"/>
                <a:cs typeface="Gotham Medium" pitchFamily="2" charset="0"/>
                <a:sym typeface="Fira Sans Regular"/>
              </a:rPr>
              <a:t>5G IS HERE </a:t>
            </a:r>
            <a:endParaRPr lang="en-US" sz="3600">
              <a:solidFill>
                <a:srgbClr val="FF0000"/>
              </a:solidFill>
              <a:latin typeface="Museo Sans 700"/>
              <a:ea typeface="Fira Sans Regular"/>
              <a:cs typeface="Gotham Medium" pitchFamily="2" charset="0"/>
            </a:endParaRPr>
          </a:p>
          <a:p>
            <a:pPr algn="l">
              <a:lnSpc>
                <a:spcPct val="100000"/>
              </a:lnSpc>
              <a:defRPr>
                <a:solidFill>
                  <a:srgbClr val="FFFFFF"/>
                </a:solidFill>
                <a:latin typeface="Fira Sans Regular"/>
                <a:ea typeface="Fira Sans Regular"/>
                <a:cs typeface="Fira Sans Regular"/>
                <a:sym typeface="Fira Sans Regular"/>
              </a:defRPr>
            </a:pPr>
            <a:endParaRPr lang="en-CA" sz="3600" b="1">
              <a:solidFill>
                <a:srgbClr val="2B2D2C"/>
              </a:solidFill>
              <a:latin typeface="Montserrat SemiBold" pitchFamily="2" charset="77"/>
              <a:ea typeface="Fira Sans Regular"/>
              <a:cs typeface="Gotham Medium" pitchFamily="2" charset="0"/>
              <a:sym typeface="Fira Sans Regular"/>
            </a:endParaRPr>
          </a:p>
        </p:txBody>
      </p:sp>
    </p:spTree>
    <p:extLst>
      <p:ext uri="{BB962C8B-B14F-4D97-AF65-F5344CB8AC3E}">
        <p14:creationId xmlns:p14="http://schemas.microsoft.com/office/powerpoint/2010/main" val="1841919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 arrow&#10;&#10;Description automatically generated">
            <a:extLst>
              <a:ext uri="{FF2B5EF4-FFF2-40B4-BE49-F238E27FC236}">
                <a16:creationId xmlns:a16="http://schemas.microsoft.com/office/drawing/2014/main" id="{964E0413-06E7-D545-8DB3-5FAA78B07F28}"/>
              </a:ext>
            </a:extLst>
          </p:cNvPr>
          <p:cNvPicPr>
            <a:picLocks noChangeAspect="1"/>
          </p:cNvPicPr>
          <p:nvPr/>
        </p:nvPicPr>
        <p:blipFill rotWithShape="1">
          <a:blip r:embed="rId2"/>
          <a:srcRect b="13152"/>
          <a:stretch/>
        </p:blipFill>
        <p:spPr>
          <a:xfrm>
            <a:off x="17972" y="901992"/>
            <a:ext cx="12192000" cy="5956008"/>
          </a:xfrm>
          <a:prstGeom prst="rect">
            <a:avLst/>
          </a:prstGeom>
        </p:spPr>
      </p:pic>
      <p:sp>
        <p:nvSpPr>
          <p:cNvPr id="24" name="Slide Number">
            <a:extLst>
              <a:ext uri="{FF2B5EF4-FFF2-40B4-BE49-F238E27FC236}">
                <a16:creationId xmlns:a16="http://schemas.microsoft.com/office/drawing/2014/main" id="{E9D401A6-1E0E-2242-9BF4-457EA5497A71}"/>
              </a:ext>
            </a:extLst>
          </p:cNvPr>
          <p:cNvSpPr txBox="1">
            <a:spLocks/>
          </p:cNvSpPr>
          <p:nvPr/>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dirty="0" smtClean="0"/>
              <a:pPr/>
              <a:t>12</a:t>
            </a:fld>
            <a:endParaRPr lang="en-US" sz="900"/>
          </a:p>
        </p:txBody>
      </p:sp>
      <p:sp>
        <p:nvSpPr>
          <p:cNvPr id="20" name="So much talent, in so little time">
            <a:extLst>
              <a:ext uri="{FF2B5EF4-FFF2-40B4-BE49-F238E27FC236}">
                <a16:creationId xmlns:a16="http://schemas.microsoft.com/office/drawing/2014/main" id="{18A8C181-01C3-8642-BEEC-869C7ED1FFEF}"/>
              </a:ext>
            </a:extLst>
          </p:cNvPr>
          <p:cNvSpPr txBox="1">
            <a:spLocks/>
          </p:cNvSpPr>
          <p:nvPr/>
        </p:nvSpPr>
        <p:spPr>
          <a:xfrm>
            <a:off x="214364" y="2061152"/>
            <a:ext cx="3555144" cy="107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t" anchorCtr="0">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r>
              <a:rPr lang="en-CA" sz="1800" spc="0">
                <a:latin typeface="Museo Sans 300"/>
              </a:rPr>
              <a:t>AR Holograms for eShops</a:t>
            </a:r>
          </a:p>
          <a:p>
            <a:pPr>
              <a:lnSpc>
                <a:spcPct val="100000"/>
              </a:lnSpc>
            </a:pPr>
            <a:r>
              <a:rPr lang="en-CA" sz="1800" spc="0">
                <a:latin typeface="Museo Sans 300"/>
              </a:rPr>
              <a:t>AR Product Launches​</a:t>
            </a:r>
          </a:p>
          <a:p>
            <a:pPr>
              <a:lnSpc>
                <a:spcPct val="100000"/>
              </a:lnSpc>
            </a:pPr>
            <a:r>
              <a:rPr lang="en-CA" sz="1800" spc="0">
                <a:latin typeface="Museo Sans 300"/>
              </a:rPr>
              <a:t>3D/AR Digital Advertising​</a:t>
            </a:r>
          </a:p>
        </p:txBody>
      </p:sp>
      <p:sp>
        <p:nvSpPr>
          <p:cNvPr id="28" name="So much talent, in so little time">
            <a:extLst>
              <a:ext uri="{FF2B5EF4-FFF2-40B4-BE49-F238E27FC236}">
                <a16:creationId xmlns:a16="http://schemas.microsoft.com/office/drawing/2014/main" id="{EDF2DCA0-0DBF-D042-A8C8-E1A206A2770D}"/>
              </a:ext>
            </a:extLst>
          </p:cNvPr>
          <p:cNvSpPr txBox="1">
            <a:spLocks/>
          </p:cNvSpPr>
          <p:nvPr/>
        </p:nvSpPr>
        <p:spPr>
          <a:xfrm>
            <a:off x="8285690" y="2061153"/>
            <a:ext cx="3661268" cy="1088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t" anchorCtr="0">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r>
              <a:rPr lang="en-CA" sz="1800" spc="0">
                <a:latin typeface="Museo Sans 300"/>
              </a:rPr>
              <a:t>Corp. Meetings </a:t>
            </a:r>
          </a:p>
          <a:p>
            <a:pPr>
              <a:lnSpc>
                <a:spcPct val="100000"/>
              </a:lnSpc>
            </a:pPr>
            <a:r>
              <a:rPr lang="en-CA" sz="1800" spc="0">
                <a:latin typeface="Museo Sans 300"/>
              </a:rPr>
              <a:t>Global Networking </a:t>
            </a:r>
          </a:p>
          <a:p>
            <a:pPr>
              <a:lnSpc>
                <a:spcPct val="100000"/>
              </a:lnSpc>
            </a:pPr>
            <a:r>
              <a:rPr lang="en-CA" sz="1800" spc="0">
                <a:latin typeface="Museo Sans 300"/>
              </a:rPr>
              <a:t>Online Tradeshows​</a:t>
            </a:r>
          </a:p>
        </p:txBody>
      </p:sp>
      <p:sp>
        <p:nvSpPr>
          <p:cNvPr id="13" name="TextBox 12">
            <a:extLst>
              <a:ext uri="{FF2B5EF4-FFF2-40B4-BE49-F238E27FC236}">
                <a16:creationId xmlns:a16="http://schemas.microsoft.com/office/drawing/2014/main" id="{6DAA58AB-DF12-1140-AE93-40DB24565D44}"/>
              </a:ext>
            </a:extLst>
          </p:cNvPr>
          <p:cNvSpPr txBox="1"/>
          <p:nvPr/>
        </p:nvSpPr>
        <p:spPr>
          <a:xfrm>
            <a:off x="554153" y="1278146"/>
            <a:ext cx="2942580" cy="749141"/>
          </a:xfrm>
          <a:prstGeom prst="roundRect">
            <a:avLst/>
          </a:prstGeom>
          <a:solidFill>
            <a:srgbClr val="1E4EFF"/>
          </a:solidFill>
          <a:effectLst>
            <a:outerShdw blurRad="190500" sx="102000" sy="102000" algn="tl" rotWithShape="0">
              <a:prstClr val="black">
                <a:alpha val="40000"/>
              </a:prstClr>
            </a:outerShdw>
          </a:effectLst>
        </p:spPr>
        <p:txBody>
          <a:bodyPr vert="horz" wrap="square" lIns="0" tIns="182880" rIns="0" bIns="182880" rtlCol="0" anchor="ctr" anchorCtr="0">
            <a:spAutoFit/>
          </a:bodyPr>
          <a:lstStyle/>
          <a:p>
            <a:pPr algn="ctr"/>
            <a:r>
              <a:rPr lang="en-CA" sz="2000">
                <a:solidFill>
                  <a:schemeClr val="bg1"/>
                </a:solidFill>
                <a:latin typeface="Museo Sans 500"/>
              </a:rPr>
              <a:t>eCommerce</a:t>
            </a:r>
            <a:endParaRPr lang="en-US" sz="2000">
              <a:solidFill>
                <a:schemeClr val="bg1"/>
              </a:solidFill>
              <a:latin typeface="Museo Sans 500"/>
            </a:endParaRPr>
          </a:p>
        </p:txBody>
      </p:sp>
      <p:sp>
        <p:nvSpPr>
          <p:cNvPr id="14" name="TextBox 13">
            <a:extLst>
              <a:ext uri="{FF2B5EF4-FFF2-40B4-BE49-F238E27FC236}">
                <a16:creationId xmlns:a16="http://schemas.microsoft.com/office/drawing/2014/main" id="{7BD17D8A-47B9-E445-A68A-5A1538C42763}"/>
              </a:ext>
            </a:extLst>
          </p:cNvPr>
          <p:cNvSpPr txBox="1"/>
          <p:nvPr/>
        </p:nvSpPr>
        <p:spPr>
          <a:xfrm>
            <a:off x="4422366" y="1279163"/>
            <a:ext cx="3386667" cy="749141"/>
          </a:xfrm>
          <a:prstGeom prst="roundRect">
            <a:avLst/>
          </a:prstGeom>
          <a:solidFill>
            <a:srgbClr val="1E4EFF"/>
          </a:solidFill>
          <a:effectLst>
            <a:outerShdw blurRad="190500" sx="102000" sy="102000" algn="tl" rotWithShape="0">
              <a:prstClr val="black">
                <a:alpha val="40000"/>
              </a:prstClr>
            </a:outerShdw>
          </a:effectLst>
        </p:spPr>
        <p:txBody>
          <a:bodyPr vert="horz" wrap="square" lIns="0" tIns="182880" rIns="0" bIns="182880" rtlCol="0" anchor="ctr" anchorCtr="0">
            <a:spAutoFit/>
          </a:bodyPr>
          <a:lstStyle/>
          <a:p>
            <a:pPr algn="ctr"/>
            <a:r>
              <a:rPr lang="en-CA" sz="2000">
                <a:solidFill>
                  <a:schemeClr val="bg1"/>
                </a:solidFill>
                <a:latin typeface="Museo Sans 500"/>
              </a:rPr>
              <a:t>eLearning</a:t>
            </a:r>
            <a:endParaRPr lang="en-US" sz="2000">
              <a:solidFill>
                <a:schemeClr val="bg1"/>
              </a:solidFill>
              <a:latin typeface="Museo Sans 500"/>
            </a:endParaRPr>
          </a:p>
        </p:txBody>
      </p:sp>
      <p:sp>
        <p:nvSpPr>
          <p:cNvPr id="15" name="TextBox 14">
            <a:extLst>
              <a:ext uri="{FF2B5EF4-FFF2-40B4-BE49-F238E27FC236}">
                <a16:creationId xmlns:a16="http://schemas.microsoft.com/office/drawing/2014/main" id="{DDF9B221-0531-B247-85AE-2A03F3090B0F}"/>
              </a:ext>
            </a:extLst>
          </p:cNvPr>
          <p:cNvSpPr txBox="1"/>
          <p:nvPr/>
        </p:nvSpPr>
        <p:spPr>
          <a:xfrm>
            <a:off x="8608162" y="1295172"/>
            <a:ext cx="3016324" cy="715089"/>
          </a:xfrm>
          <a:prstGeom prst="roundRect">
            <a:avLst/>
          </a:prstGeom>
          <a:solidFill>
            <a:srgbClr val="1E4EFF"/>
          </a:solidFill>
          <a:ln>
            <a:noFill/>
          </a:ln>
          <a:effectLst>
            <a:outerShdw blurRad="190500" sx="102000" sy="102000" algn="tl" rotWithShape="0">
              <a:prstClr val="black">
                <a:alpha val="40000"/>
              </a:prstClr>
            </a:outerShdw>
          </a:effectLst>
        </p:spPr>
        <p:txBody>
          <a:bodyPr vert="horz" wrap="square" lIns="0" tIns="182880" rIns="0" bIns="182880" rtlCol="0" anchor="ctr" anchorCtr="0">
            <a:spAutoFit/>
          </a:bodyPr>
          <a:lstStyle/>
          <a:p>
            <a:pPr algn="ctr"/>
            <a:r>
              <a:rPr lang="en-CA">
                <a:solidFill>
                  <a:schemeClr val="bg1"/>
                </a:solidFill>
                <a:latin typeface="Museo Sans 500"/>
              </a:rPr>
              <a:t>Virtual &amp; Hybrid Events</a:t>
            </a:r>
            <a:endParaRPr lang="en-US">
              <a:solidFill>
                <a:schemeClr val="bg1"/>
              </a:solidFill>
              <a:latin typeface="Museo Sans 500"/>
            </a:endParaRPr>
          </a:p>
        </p:txBody>
      </p:sp>
      <p:sp>
        <p:nvSpPr>
          <p:cNvPr id="16" name="So much talent, in so little time">
            <a:extLst>
              <a:ext uri="{FF2B5EF4-FFF2-40B4-BE49-F238E27FC236}">
                <a16:creationId xmlns:a16="http://schemas.microsoft.com/office/drawing/2014/main" id="{84A321FB-CB00-D542-8D37-18BC20B0503F}"/>
              </a:ext>
            </a:extLst>
          </p:cNvPr>
          <p:cNvSpPr txBox="1">
            <a:spLocks/>
          </p:cNvSpPr>
          <p:nvPr/>
        </p:nvSpPr>
        <p:spPr>
          <a:xfrm>
            <a:off x="4277404" y="2048361"/>
            <a:ext cx="3661268" cy="1088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t" anchorCtr="0">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r>
              <a:rPr lang="en-CA" sz="1800" spc="0">
                <a:latin typeface="Museo Sans 300"/>
              </a:rPr>
              <a:t>Virtual Classes</a:t>
            </a:r>
          </a:p>
          <a:p>
            <a:pPr>
              <a:lnSpc>
                <a:spcPct val="100000"/>
              </a:lnSpc>
            </a:pPr>
            <a:r>
              <a:rPr lang="en-CA" sz="1800" spc="0">
                <a:latin typeface="Museo Sans 300"/>
              </a:rPr>
              <a:t>AR Labs </a:t>
            </a:r>
          </a:p>
          <a:p>
            <a:pPr lvl="0">
              <a:lnSpc>
                <a:spcPct val="100000"/>
              </a:lnSpc>
            </a:pPr>
            <a:endParaRPr lang="en-CA" sz="1800" spc="0">
              <a:latin typeface="Montserrat Light" pitchFamily="2" charset="77"/>
            </a:endParaRPr>
          </a:p>
        </p:txBody>
      </p:sp>
      <p:sp>
        <p:nvSpPr>
          <p:cNvPr id="29" name="Content Placeholder 13">
            <a:extLst>
              <a:ext uri="{FF2B5EF4-FFF2-40B4-BE49-F238E27FC236}">
                <a16:creationId xmlns:a16="http://schemas.microsoft.com/office/drawing/2014/main" id="{797F3A13-A60F-CB4C-B7CD-E8D8C74B7D79}"/>
              </a:ext>
            </a:extLst>
          </p:cNvPr>
          <p:cNvSpPr txBox="1">
            <a:spLocks/>
          </p:cNvSpPr>
          <p:nvPr/>
        </p:nvSpPr>
        <p:spPr>
          <a:xfrm>
            <a:off x="258976" y="260929"/>
            <a:ext cx="6810375" cy="468313"/>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Museo Sans 700"/>
              </a:rPr>
              <a:t>All Roads Lead to AR</a:t>
            </a:r>
          </a:p>
        </p:txBody>
      </p:sp>
      <p:pic>
        <p:nvPicPr>
          <p:cNvPr id="5" name="Picture 5" descr="Logo, company name&#10;&#10;Description automatically generated">
            <a:extLst>
              <a:ext uri="{FF2B5EF4-FFF2-40B4-BE49-F238E27FC236}">
                <a16:creationId xmlns:a16="http://schemas.microsoft.com/office/drawing/2014/main" id="{01DF5050-E12C-48A4-BA19-736ED49A1E5D}"/>
              </a:ext>
            </a:extLst>
          </p:cNvPr>
          <p:cNvPicPr>
            <a:picLocks noChangeAspect="1"/>
          </p:cNvPicPr>
          <p:nvPr/>
        </p:nvPicPr>
        <p:blipFill rotWithShape="1">
          <a:blip r:embed="rId3"/>
          <a:srcRect t="493" r="-505" b="31183"/>
          <a:stretch/>
        </p:blipFill>
        <p:spPr>
          <a:xfrm>
            <a:off x="10755351" y="65048"/>
            <a:ext cx="1432943" cy="923104"/>
          </a:xfrm>
          <a:prstGeom prst="rect">
            <a:avLst/>
          </a:prstGeom>
        </p:spPr>
      </p:pic>
    </p:spTree>
    <p:extLst>
      <p:ext uri="{BB962C8B-B14F-4D97-AF65-F5344CB8AC3E}">
        <p14:creationId xmlns:p14="http://schemas.microsoft.com/office/powerpoint/2010/main" val="1564067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15F753-247C-3746-912A-3EC2406B905C}"/>
              </a:ext>
            </a:extLst>
          </p:cNvPr>
          <p:cNvSpPr txBox="1"/>
          <p:nvPr/>
        </p:nvSpPr>
        <p:spPr>
          <a:xfrm>
            <a:off x="3750543" y="3811156"/>
            <a:ext cx="13725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eCommerce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11" name="Picture 10">
            <a:extLst>
              <a:ext uri="{FF2B5EF4-FFF2-40B4-BE49-F238E27FC236}">
                <a16:creationId xmlns:a16="http://schemas.microsoft.com/office/drawing/2014/main" id="{69A5B4A2-13D2-8F4D-B436-2F07DA094E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34711" y="3238051"/>
            <a:ext cx="404211" cy="490828"/>
          </a:xfrm>
          <a:prstGeom prst="rect">
            <a:avLst/>
          </a:prstGeom>
        </p:spPr>
      </p:pic>
      <p:sp>
        <p:nvSpPr>
          <p:cNvPr id="12" name="TextBox 11">
            <a:extLst>
              <a:ext uri="{FF2B5EF4-FFF2-40B4-BE49-F238E27FC236}">
                <a16:creationId xmlns:a16="http://schemas.microsoft.com/office/drawing/2014/main" id="{DE9054B7-9066-394D-82BA-A787761E1A25}"/>
              </a:ext>
            </a:extLst>
          </p:cNvPr>
          <p:cNvSpPr txBox="1"/>
          <p:nvPr/>
        </p:nvSpPr>
        <p:spPr>
          <a:xfrm>
            <a:off x="2144677" y="2424938"/>
            <a:ext cx="12437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eLearning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13" name="Picture 12">
            <a:extLst>
              <a:ext uri="{FF2B5EF4-FFF2-40B4-BE49-F238E27FC236}">
                <a16:creationId xmlns:a16="http://schemas.microsoft.com/office/drawing/2014/main" id="{2A27A7E5-59D2-964D-94D4-BCA5701A9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44992" y="1859609"/>
            <a:ext cx="643080" cy="452952"/>
          </a:xfrm>
          <a:prstGeom prst="rect">
            <a:avLst/>
          </a:prstGeom>
        </p:spPr>
      </p:pic>
      <p:sp>
        <p:nvSpPr>
          <p:cNvPr id="14" name="TextBox 13">
            <a:extLst>
              <a:ext uri="{FF2B5EF4-FFF2-40B4-BE49-F238E27FC236}">
                <a16:creationId xmlns:a16="http://schemas.microsoft.com/office/drawing/2014/main" id="{E053A5BF-537D-364E-9461-531691725913}"/>
              </a:ext>
            </a:extLst>
          </p:cNvPr>
          <p:cNvSpPr txBox="1"/>
          <p:nvPr/>
        </p:nvSpPr>
        <p:spPr>
          <a:xfrm>
            <a:off x="2241264" y="3806616"/>
            <a:ext cx="10505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15" name="Picture 14">
            <a:extLst>
              <a:ext uri="{FF2B5EF4-FFF2-40B4-BE49-F238E27FC236}">
                <a16:creationId xmlns:a16="http://schemas.microsoft.com/office/drawing/2014/main" id="{E919A8E5-B82C-B047-BB2C-12FC4B539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407448" y="3075408"/>
            <a:ext cx="718169" cy="634080"/>
          </a:xfrm>
          <a:prstGeom prst="rect">
            <a:avLst/>
          </a:prstGeom>
        </p:spPr>
      </p:pic>
      <p:sp>
        <p:nvSpPr>
          <p:cNvPr id="20" name="TextBox 19">
            <a:extLst>
              <a:ext uri="{FF2B5EF4-FFF2-40B4-BE49-F238E27FC236}">
                <a16:creationId xmlns:a16="http://schemas.microsoft.com/office/drawing/2014/main" id="{D7E6287A-E420-F645-9F5A-9DE65C683312}"/>
              </a:ext>
            </a:extLst>
          </p:cNvPr>
          <p:cNvSpPr txBox="1"/>
          <p:nvPr/>
        </p:nvSpPr>
        <p:spPr>
          <a:xfrm>
            <a:off x="579682" y="5136775"/>
            <a:ext cx="1081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Medical</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21" name="Picture 20">
            <a:extLst>
              <a:ext uri="{FF2B5EF4-FFF2-40B4-BE49-F238E27FC236}">
                <a16:creationId xmlns:a16="http://schemas.microsoft.com/office/drawing/2014/main" id="{E3C109D9-128B-5E43-B7CD-0921C9C25C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27958" y="4535922"/>
            <a:ext cx="584487" cy="482051"/>
          </a:xfrm>
          <a:prstGeom prst="rect">
            <a:avLst/>
          </a:prstGeom>
        </p:spPr>
      </p:pic>
      <p:sp>
        <p:nvSpPr>
          <p:cNvPr id="22" name="TextBox 21">
            <a:extLst>
              <a:ext uri="{FF2B5EF4-FFF2-40B4-BE49-F238E27FC236}">
                <a16:creationId xmlns:a16="http://schemas.microsoft.com/office/drawing/2014/main" id="{E7A8709C-FF99-AA4E-848F-A55BC551D31C}"/>
              </a:ext>
            </a:extLst>
          </p:cNvPr>
          <p:cNvSpPr txBox="1"/>
          <p:nvPr/>
        </p:nvSpPr>
        <p:spPr>
          <a:xfrm>
            <a:off x="579682" y="3795990"/>
            <a:ext cx="1081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Art</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23" name="Picture 22">
            <a:extLst>
              <a:ext uri="{FF2B5EF4-FFF2-40B4-BE49-F238E27FC236}">
                <a16:creationId xmlns:a16="http://schemas.microsoft.com/office/drawing/2014/main" id="{03DFC34F-14E5-004E-9461-D131B795CF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59652" y="3274529"/>
            <a:ext cx="521099" cy="469904"/>
          </a:xfrm>
          <a:prstGeom prst="rect">
            <a:avLst/>
          </a:prstGeom>
        </p:spPr>
      </p:pic>
      <p:sp>
        <p:nvSpPr>
          <p:cNvPr id="24" name="TextBox 23">
            <a:extLst>
              <a:ext uri="{FF2B5EF4-FFF2-40B4-BE49-F238E27FC236}">
                <a16:creationId xmlns:a16="http://schemas.microsoft.com/office/drawing/2014/main" id="{680671B8-F54F-1E47-8312-282986755609}"/>
              </a:ext>
            </a:extLst>
          </p:cNvPr>
          <p:cNvSpPr txBox="1"/>
          <p:nvPr/>
        </p:nvSpPr>
        <p:spPr>
          <a:xfrm>
            <a:off x="423401" y="2424938"/>
            <a:ext cx="13936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Conferences</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25" name="Picture 24">
            <a:extLst>
              <a:ext uri="{FF2B5EF4-FFF2-40B4-BE49-F238E27FC236}">
                <a16:creationId xmlns:a16="http://schemas.microsoft.com/office/drawing/2014/main" id="{44F55705-B24F-FA44-9536-CE96B3F4C2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39827" y="1816540"/>
            <a:ext cx="560749" cy="634934"/>
          </a:xfrm>
          <a:prstGeom prst="rect">
            <a:avLst/>
          </a:prstGeom>
        </p:spPr>
      </p:pic>
      <p:sp>
        <p:nvSpPr>
          <p:cNvPr id="26" name="TextBox 25">
            <a:extLst>
              <a:ext uri="{FF2B5EF4-FFF2-40B4-BE49-F238E27FC236}">
                <a16:creationId xmlns:a16="http://schemas.microsoft.com/office/drawing/2014/main" id="{76D4D5E9-448E-E543-B8EE-82DF78DC1BBC}"/>
              </a:ext>
            </a:extLst>
          </p:cNvPr>
          <p:cNvSpPr txBox="1"/>
          <p:nvPr/>
        </p:nvSpPr>
        <p:spPr>
          <a:xfrm>
            <a:off x="5343352" y="2422903"/>
            <a:ext cx="1565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Entertainment</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27" name="Picture 26">
            <a:extLst>
              <a:ext uri="{FF2B5EF4-FFF2-40B4-BE49-F238E27FC236}">
                <a16:creationId xmlns:a16="http://schemas.microsoft.com/office/drawing/2014/main" id="{F5046EDA-8276-0E45-A5D8-708954CD7E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806637" y="1816540"/>
            <a:ext cx="639227" cy="538069"/>
          </a:xfrm>
          <a:prstGeom prst="rect">
            <a:avLst/>
          </a:prstGeom>
        </p:spPr>
      </p:pic>
      <p:sp>
        <p:nvSpPr>
          <p:cNvPr id="28" name="TextBox 27">
            <a:extLst>
              <a:ext uri="{FF2B5EF4-FFF2-40B4-BE49-F238E27FC236}">
                <a16:creationId xmlns:a16="http://schemas.microsoft.com/office/drawing/2014/main" id="{2A6B3EE1-622A-FA40-921A-3B92F6CA5832}"/>
              </a:ext>
            </a:extLst>
          </p:cNvPr>
          <p:cNvSpPr txBox="1"/>
          <p:nvPr/>
        </p:nvSpPr>
        <p:spPr>
          <a:xfrm>
            <a:off x="5343352" y="3815594"/>
            <a:ext cx="1565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Retail</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sp>
        <p:nvSpPr>
          <p:cNvPr id="16" name="TextBox 15">
            <a:extLst>
              <a:ext uri="{FF2B5EF4-FFF2-40B4-BE49-F238E27FC236}">
                <a16:creationId xmlns:a16="http://schemas.microsoft.com/office/drawing/2014/main" id="{76E84CA3-BA51-B344-97D0-210783CB55BD}"/>
              </a:ext>
            </a:extLst>
          </p:cNvPr>
          <p:cNvSpPr txBox="1"/>
          <p:nvPr/>
        </p:nvSpPr>
        <p:spPr>
          <a:xfrm>
            <a:off x="3911548" y="2420390"/>
            <a:ext cx="10505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Industry</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17" name="Picture 16">
            <a:extLst>
              <a:ext uri="{FF2B5EF4-FFF2-40B4-BE49-F238E27FC236}">
                <a16:creationId xmlns:a16="http://schemas.microsoft.com/office/drawing/2014/main" id="{233468C2-91E0-1049-BA49-00CA0E0F1BB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049916" y="1804119"/>
            <a:ext cx="773801" cy="615883"/>
          </a:xfrm>
          <a:prstGeom prst="rect">
            <a:avLst/>
          </a:prstGeom>
        </p:spPr>
      </p:pic>
      <p:sp>
        <p:nvSpPr>
          <p:cNvPr id="18" name="TextBox 17">
            <a:extLst>
              <a:ext uri="{FF2B5EF4-FFF2-40B4-BE49-F238E27FC236}">
                <a16:creationId xmlns:a16="http://schemas.microsoft.com/office/drawing/2014/main" id="{786C7B2A-13DD-FA48-A3F8-D234B1C3EB0B}"/>
              </a:ext>
            </a:extLst>
          </p:cNvPr>
          <p:cNvSpPr txBox="1"/>
          <p:nvPr/>
        </p:nvSpPr>
        <p:spPr>
          <a:xfrm>
            <a:off x="2226013" y="5145802"/>
            <a:ext cx="10810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Coaching</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19" name="Picture 18">
            <a:extLst>
              <a:ext uri="{FF2B5EF4-FFF2-40B4-BE49-F238E27FC236}">
                <a16:creationId xmlns:a16="http://schemas.microsoft.com/office/drawing/2014/main" id="{0E4C804F-FDB3-CE4B-BC3F-824B0C7CD2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2351409" y="4568598"/>
            <a:ext cx="830246" cy="478021"/>
          </a:xfrm>
          <a:prstGeom prst="rect">
            <a:avLst/>
          </a:prstGeom>
        </p:spPr>
      </p:pic>
      <p:sp>
        <p:nvSpPr>
          <p:cNvPr id="29" name="TextBox 28">
            <a:extLst>
              <a:ext uri="{FF2B5EF4-FFF2-40B4-BE49-F238E27FC236}">
                <a16:creationId xmlns:a16="http://schemas.microsoft.com/office/drawing/2014/main" id="{1A1943E1-6A79-2C44-A01C-81909DD2A1F5}"/>
              </a:ext>
            </a:extLst>
          </p:cNvPr>
          <p:cNvSpPr txBox="1"/>
          <p:nvPr/>
        </p:nvSpPr>
        <p:spPr>
          <a:xfrm>
            <a:off x="3653918" y="5144473"/>
            <a:ext cx="1565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mn-ea"/>
                <a:cs typeface="+mn-cs"/>
                <a:sym typeface="Fira Sans Regular"/>
              </a:rPr>
              <a:t>Games</a:t>
            </a:r>
            <a:endParaRPr kumimoji="0" lang="en-US" sz="1400" b="1" i="0" u="none" strike="noStrike" kern="1200" cap="none" spc="0" normalizeH="0" baseline="0" noProof="0">
              <a:ln>
                <a:noFill/>
              </a:ln>
              <a:solidFill>
                <a:prstClr val="black"/>
              </a:solidFill>
              <a:effectLst/>
              <a:uLnTx/>
              <a:uFillTx/>
              <a:latin typeface="Museo Sans 300"/>
              <a:ea typeface="+mn-ea"/>
              <a:cs typeface="+mn-cs"/>
            </a:endParaRPr>
          </a:p>
        </p:txBody>
      </p:sp>
      <p:pic>
        <p:nvPicPr>
          <p:cNvPr id="31" name="Picture 30">
            <a:extLst>
              <a:ext uri="{FF2B5EF4-FFF2-40B4-BE49-F238E27FC236}">
                <a16:creationId xmlns:a16="http://schemas.microsoft.com/office/drawing/2014/main" id="{855B7778-45BF-B94B-97B8-71376A24409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034513" y="4621809"/>
            <a:ext cx="804606" cy="514673"/>
          </a:xfrm>
          <a:prstGeom prst="rect">
            <a:avLst/>
          </a:prstGeom>
        </p:spPr>
      </p:pic>
      <p:sp>
        <p:nvSpPr>
          <p:cNvPr id="64" name="TextBox 63">
            <a:extLst>
              <a:ext uri="{FF2B5EF4-FFF2-40B4-BE49-F238E27FC236}">
                <a16:creationId xmlns:a16="http://schemas.microsoft.com/office/drawing/2014/main" id="{2BAB5B3F-A63C-B64A-81C0-26F00099C14F}"/>
              </a:ext>
            </a:extLst>
          </p:cNvPr>
          <p:cNvSpPr txBox="1"/>
          <p:nvPr/>
        </p:nvSpPr>
        <p:spPr>
          <a:xfrm>
            <a:off x="5343352" y="5120453"/>
            <a:ext cx="15657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D2C"/>
                </a:solidFill>
                <a:effectLst/>
                <a:uLnTx/>
                <a:uFillTx/>
                <a:latin typeface="Museo Sans 300"/>
                <a:ea typeface="Fira Sans Regular"/>
                <a:cs typeface="Gotham Medium" pitchFamily="2" charset="0"/>
                <a:sym typeface="Fira Sans Regular"/>
              </a:rPr>
              <a:t>Advertising</a:t>
            </a:r>
          </a:p>
        </p:txBody>
      </p:sp>
      <p:pic>
        <p:nvPicPr>
          <p:cNvPr id="65" name="Picture 64">
            <a:extLst>
              <a:ext uri="{FF2B5EF4-FFF2-40B4-BE49-F238E27FC236}">
                <a16:creationId xmlns:a16="http://schemas.microsoft.com/office/drawing/2014/main" id="{7CFCDE32-205F-BE42-A5F3-12C16A4EBC3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5844649" y="4535922"/>
            <a:ext cx="563203" cy="533829"/>
          </a:xfrm>
          <a:prstGeom prst="rect">
            <a:avLst/>
          </a:prstGeom>
        </p:spPr>
      </p:pic>
      <p:pic>
        <p:nvPicPr>
          <p:cNvPr id="33" name="Graphic 32">
            <a:extLst>
              <a:ext uri="{FF2B5EF4-FFF2-40B4-BE49-F238E27FC236}">
                <a16:creationId xmlns:a16="http://schemas.microsoft.com/office/drawing/2014/main" id="{B20AB8D9-834E-438B-A8AE-C6EDF5BB834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01609" y="3288063"/>
            <a:ext cx="649282" cy="503376"/>
          </a:xfrm>
          <a:prstGeom prst="rect">
            <a:avLst/>
          </a:prstGeom>
        </p:spPr>
      </p:pic>
      <p:sp>
        <p:nvSpPr>
          <p:cNvPr id="8" name="Title 7">
            <a:extLst>
              <a:ext uri="{FF2B5EF4-FFF2-40B4-BE49-F238E27FC236}">
                <a16:creationId xmlns:a16="http://schemas.microsoft.com/office/drawing/2014/main" id="{51FBD239-BCBD-0843-A9EE-74DAA764067B}"/>
              </a:ext>
            </a:extLst>
          </p:cNvPr>
          <p:cNvSpPr>
            <a:spLocks noGrp="1"/>
          </p:cNvSpPr>
          <p:nvPr>
            <p:ph type="title"/>
          </p:nvPr>
        </p:nvSpPr>
        <p:spPr/>
        <p:txBody>
          <a:bodyPr>
            <a:normAutofit/>
          </a:bodyPr>
          <a:lstStyle/>
          <a:p>
            <a:r>
              <a:rPr lang="en-US">
                <a:sym typeface="Fira Sans Regular"/>
              </a:rPr>
              <a:t>Limitless Opportunities</a:t>
            </a:r>
            <a:endParaRPr lang="en-US"/>
          </a:p>
        </p:txBody>
      </p:sp>
    </p:spTree>
    <p:extLst>
      <p:ext uri="{BB962C8B-B14F-4D97-AF65-F5344CB8AC3E}">
        <p14:creationId xmlns:p14="http://schemas.microsoft.com/office/powerpoint/2010/main" val="1365944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AE3FEE-8415-1F4C-89C0-365FE97A7B92}"/>
              </a:ext>
            </a:extLst>
          </p:cNvPr>
          <p:cNvSpPr>
            <a:spLocks noGrp="1"/>
          </p:cNvSpPr>
          <p:nvPr>
            <p:ph sz="quarter" idx="4294967295"/>
          </p:nvPr>
        </p:nvSpPr>
        <p:spPr>
          <a:xfrm>
            <a:off x="260242" y="316302"/>
            <a:ext cx="6810375" cy="468313"/>
          </a:xfrm>
        </p:spPr>
        <p:txBody>
          <a:bodyPr vert="horz" lIns="91440" tIns="45720" rIns="91440" bIns="45720" rtlCol="0" anchor="t">
            <a:normAutofit lnSpcReduction="10000"/>
          </a:bodyPr>
          <a:lstStyle/>
          <a:p>
            <a:pPr marL="0" indent="0">
              <a:buNone/>
            </a:pPr>
            <a:r>
              <a:rPr lang="en-US">
                <a:latin typeface="Museo Sans 700"/>
              </a:rPr>
              <a:t>AR is for Everyone!</a:t>
            </a:r>
            <a:endParaRPr lang="en-US"/>
          </a:p>
        </p:txBody>
      </p:sp>
      <p:pic>
        <p:nvPicPr>
          <p:cNvPr id="3" name="Online Media 3" title="InvestorsDeck_LifestyleVideo">
            <a:hlinkClick r:id="" action="ppaction://media"/>
            <a:extLst>
              <a:ext uri="{FF2B5EF4-FFF2-40B4-BE49-F238E27FC236}">
                <a16:creationId xmlns:a16="http://schemas.microsoft.com/office/drawing/2014/main" id="{81A861E3-9E2B-7E4E-868B-46E10322D101}"/>
              </a:ext>
            </a:extLst>
          </p:cNvPr>
          <p:cNvPicPr>
            <a:picLocks noRot="1" noChangeAspect="1"/>
          </p:cNvPicPr>
          <p:nvPr>
            <a:videoFile r:link="rId1"/>
          </p:nvPr>
        </p:nvPicPr>
        <p:blipFill>
          <a:blip r:embed="rId3"/>
          <a:stretch>
            <a:fillRect/>
          </a:stretch>
        </p:blipFill>
        <p:spPr>
          <a:xfrm>
            <a:off x="2186382" y="1122098"/>
            <a:ext cx="8223984" cy="4633230"/>
          </a:xfrm>
          <a:prstGeom prst="rect">
            <a:avLst/>
          </a:prstGeom>
        </p:spPr>
      </p:pic>
      <p:pic>
        <p:nvPicPr>
          <p:cNvPr id="5" name="Picture 2" descr="Vimeo Play Button Png - Play Button Circle Icon Png, Transparent Png -  kindpng">
            <a:hlinkClick r:id="rId4"/>
            <a:extLst>
              <a:ext uri="{FF2B5EF4-FFF2-40B4-BE49-F238E27FC236}">
                <a16:creationId xmlns:a16="http://schemas.microsoft.com/office/drawing/2014/main" id="{2010DBF3-6895-4258-B95E-8634BF18873F}"/>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588500" y="5942835"/>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C850A5-6BD5-44EF-8EC5-A4613F26FF55}"/>
              </a:ext>
            </a:extLst>
          </p:cNvPr>
          <p:cNvSpPr txBox="1"/>
          <p:nvPr/>
        </p:nvSpPr>
        <p:spPr>
          <a:xfrm>
            <a:off x="6236613" y="6042118"/>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9" name="Picture 8">
            <a:extLst>
              <a:ext uri="{FF2B5EF4-FFF2-40B4-BE49-F238E27FC236}">
                <a16:creationId xmlns:a16="http://schemas.microsoft.com/office/drawing/2014/main" id="{31312B04-81F3-4C35-AAC0-4D23DE5858EE}"/>
              </a:ext>
            </a:extLst>
          </p:cNvPr>
          <p:cNvPicPr>
            <a:picLocks noChangeAspect="1"/>
          </p:cNvPicPr>
          <p:nvPr/>
        </p:nvPicPr>
        <p:blipFill>
          <a:blip r:embed="rId6"/>
          <a:stretch>
            <a:fillRect/>
          </a:stretch>
        </p:blipFill>
        <p:spPr>
          <a:xfrm>
            <a:off x="5978306" y="5868683"/>
            <a:ext cx="258307" cy="346870"/>
          </a:xfrm>
          <a:prstGeom prst="rect">
            <a:avLst/>
          </a:prstGeom>
        </p:spPr>
      </p:pic>
      <p:pic>
        <p:nvPicPr>
          <p:cNvPr id="6" name="Picture 5" descr="Logo, company name&#10;&#10;Description automatically generated">
            <a:extLst>
              <a:ext uri="{FF2B5EF4-FFF2-40B4-BE49-F238E27FC236}">
                <a16:creationId xmlns:a16="http://schemas.microsoft.com/office/drawing/2014/main" id="{FEECEB50-EC60-4FAD-A28F-8B0FC20FD447}"/>
              </a:ext>
            </a:extLst>
          </p:cNvPr>
          <p:cNvPicPr>
            <a:picLocks noChangeAspect="1"/>
          </p:cNvPicPr>
          <p:nvPr/>
        </p:nvPicPr>
        <p:blipFill rotWithShape="1">
          <a:blip r:embed="rId7"/>
          <a:srcRect t="493" r="-505" b="31183"/>
          <a:stretch/>
        </p:blipFill>
        <p:spPr>
          <a:xfrm>
            <a:off x="10838985" y="120804"/>
            <a:ext cx="1349309" cy="867348"/>
          </a:xfrm>
          <a:prstGeom prst="rect">
            <a:avLst/>
          </a:prstGeom>
        </p:spPr>
      </p:pic>
    </p:spTree>
    <p:extLst>
      <p:ext uri="{BB962C8B-B14F-4D97-AF65-F5344CB8AC3E}">
        <p14:creationId xmlns:p14="http://schemas.microsoft.com/office/powerpoint/2010/main" val="65847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778D40-6B02-4709-8A23-37A4ACF88BC7}"/>
              </a:ext>
            </a:extLst>
          </p:cNvPr>
          <p:cNvSpPr txBox="1"/>
          <p:nvPr/>
        </p:nvSpPr>
        <p:spPr>
          <a:xfrm>
            <a:off x="6468863" y="3280704"/>
            <a:ext cx="4974454" cy="2031325"/>
          </a:xfrm>
          <a:prstGeom prst="rect">
            <a:avLst/>
          </a:prstGeom>
          <a:noFill/>
        </p:spPr>
        <p:txBody>
          <a:bodyPr wrap="square" lIns="91440" tIns="45720" rIns="91440" bIns="45720" anchor="t">
            <a:spAutoFit/>
          </a:bodyPr>
          <a:lstStyle/>
          <a:p>
            <a:r>
              <a:rPr lang="en-US">
                <a:solidFill>
                  <a:schemeClr val="bg1">
                    <a:lumMod val="65000"/>
                  </a:schemeClr>
                </a:solidFill>
              </a:rPr>
              <a:t>Augmented Reality </a:t>
            </a:r>
          </a:p>
          <a:p>
            <a:r>
              <a:rPr lang="en-US" sz="3600" b="1">
                <a:latin typeface="Montserrat"/>
              </a:rPr>
              <a:t>eCommerce &amp; 3D/AR Advertising</a:t>
            </a:r>
          </a:p>
          <a:p>
            <a:r>
              <a:rPr lang="en-US">
                <a:solidFill>
                  <a:schemeClr val="bg1">
                    <a:lumMod val="65000"/>
                  </a:schemeClr>
                </a:solidFill>
              </a:rPr>
              <a:t>Hybrid Events &amp; Video Conferencing</a:t>
            </a:r>
          </a:p>
          <a:p>
            <a:r>
              <a:rPr lang="en-US">
                <a:solidFill>
                  <a:schemeClr val="bg1">
                    <a:lumMod val="65000"/>
                  </a:schemeClr>
                </a:solidFill>
              </a:rPr>
              <a:t>Digital Learning</a:t>
            </a:r>
          </a:p>
        </p:txBody>
      </p:sp>
    </p:spTree>
    <p:extLst>
      <p:ext uri="{BB962C8B-B14F-4D97-AF65-F5344CB8AC3E}">
        <p14:creationId xmlns:p14="http://schemas.microsoft.com/office/powerpoint/2010/main" val="2532234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DD50DF-E53F-1B42-B018-7A66F2393685}"/>
              </a:ext>
            </a:extLst>
          </p:cNvPr>
          <p:cNvSpPr>
            <a:spLocks noGrp="1"/>
          </p:cNvSpPr>
          <p:nvPr>
            <p:ph sz="quarter" idx="4294967295"/>
          </p:nvPr>
        </p:nvSpPr>
        <p:spPr>
          <a:xfrm>
            <a:off x="294409" y="423141"/>
            <a:ext cx="6810375" cy="468313"/>
          </a:xfrm>
        </p:spPr>
        <p:txBody>
          <a:bodyPr vert="horz" lIns="91440" tIns="45720" rIns="91440" bIns="45720" rtlCol="0" anchor="t">
            <a:normAutofit lnSpcReduction="10000"/>
          </a:bodyPr>
          <a:lstStyle/>
          <a:p>
            <a:pPr marL="0" indent="0">
              <a:buNone/>
            </a:pPr>
            <a:r>
              <a:rPr lang="en-US">
                <a:latin typeface="Museo Sans 700"/>
              </a:rPr>
              <a:t>Digital Transformation</a:t>
            </a:r>
          </a:p>
        </p:txBody>
      </p:sp>
      <p:sp>
        <p:nvSpPr>
          <p:cNvPr id="7" name="Title 1">
            <a:extLst>
              <a:ext uri="{FF2B5EF4-FFF2-40B4-BE49-F238E27FC236}">
                <a16:creationId xmlns:a16="http://schemas.microsoft.com/office/drawing/2014/main" id="{47E4251F-501E-D74D-9A85-EFDE78125F99}"/>
              </a:ext>
            </a:extLst>
          </p:cNvPr>
          <p:cNvSpPr txBox="1">
            <a:spLocks/>
          </p:cNvSpPr>
          <p:nvPr/>
        </p:nvSpPr>
        <p:spPr>
          <a:xfrm>
            <a:off x="2924644" y="3226398"/>
            <a:ext cx="665807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200">
                <a:solidFill>
                  <a:schemeClr val="tx1"/>
                </a:solidFill>
                <a:latin typeface="Montserrat Light" pitchFamily="2" charset="77"/>
                <a:ea typeface="+mj-ea"/>
                <a:cs typeface="+mj-cs"/>
              </a:defRPr>
            </a:lvl1pPr>
          </a:lstStyle>
          <a:p>
            <a:pPr algn="ctr"/>
            <a:r>
              <a:rPr lang="en-US" sz="11500">
                <a:solidFill>
                  <a:srgbClr val="2546C8"/>
                </a:solidFill>
                <a:latin typeface="Museo Sans 700"/>
              </a:rPr>
              <a:t>$6.3 Tn</a:t>
            </a:r>
            <a:br>
              <a:rPr lang="en-US" sz="13800">
                <a:latin typeface="Museo Sans 700"/>
              </a:rPr>
            </a:br>
            <a:r>
              <a:rPr lang="en-US" sz="4000">
                <a:solidFill>
                  <a:srgbClr val="2546C8"/>
                </a:solidFill>
                <a:latin typeface="Museo Sans 700"/>
              </a:rPr>
              <a:t>by 2024</a:t>
            </a:r>
            <a:endParaRPr lang="en-CA" sz="13800">
              <a:solidFill>
                <a:srgbClr val="2546C8"/>
              </a:solidFill>
              <a:latin typeface="Museo Sans 700"/>
            </a:endParaRPr>
          </a:p>
        </p:txBody>
      </p:sp>
      <p:sp>
        <p:nvSpPr>
          <p:cNvPr id="8" name="With Lundi, you get the world’s largest pool of recruiters, all working with quality candidates across virtually every country in Europe and Asia.…">
            <a:extLst>
              <a:ext uri="{FF2B5EF4-FFF2-40B4-BE49-F238E27FC236}">
                <a16:creationId xmlns:a16="http://schemas.microsoft.com/office/drawing/2014/main" id="{4DECF16D-BBE5-614A-9397-B0573C9F778D}"/>
              </a:ext>
            </a:extLst>
          </p:cNvPr>
          <p:cNvSpPr txBox="1"/>
          <p:nvPr/>
        </p:nvSpPr>
        <p:spPr>
          <a:xfrm>
            <a:off x="1078689" y="887712"/>
            <a:ext cx="7713822" cy="6234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Autofit/>
          </a:bodyPr>
          <a:lstStyle/>
          <a:p>
            <a:pPr marL="342900" indent="-342900" fontAlgn="base">
              <a:spcBef>
                <a:spcPts val="750"/>
              </a:spcBef>
              <a:buFont typeface="Arial"/>
              <a:buChar char="•"/>
            </a:pPr>
            <a:r>
              <a:rPr lang="en-US" sz="2400" spc="-116">
                <a:solidFill>
                  <a:srgbClr val="FF0000"/>
                </a:solidFill>
                <a:latin typeface="Montserrat"/>
              </a:rPr>
              <a:t>eCommerce continues its unstoppable growth </a:t>
            </a:r>
            <a:endParaRPr lang="en-US" sz="2400" spc="-116">
              <a:solidFill>
                <a:srgbClr val="FF0000"/>
              </a:solidFill>
              <a:latin typeface="Montserrat" panose="00000500000000000000" pitchFamily="2" charset="0"/>
            </a:endParaRPr>
          </a:p>
        </p:txBody>
      </p:sp>
    </p:spTree>
    <p:extLst>
      <p:ext uri="{BB962C8B-B14F-4D97-AF65-F5344CB8AC3E}">
        <p14:creationId xmlns:p14="http://schemas.microsoft.com/office/powerpoint/2010/main" val="52896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meo Play Button Png - Play Button Circle Icon Png, Transparent Png -  kindpng">
            <a:hlinkClick r:id="rId4"/>
            <a:extLst>
              <a:ext uri="{FF2B5EF4-FFF2-40B4-BE49-F238E27FC236}">
                <a16:creationId xmlns:a16="http://schemas.microsoft.com/office/drawing/2014/main" id="{582719D5-E893-4F6E-A197-CE337537C07F}"/>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994583" y="5524868"/>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2638C3-83B6-4D0A-B2C2-F3FF50EB8F30}"/>
              </a:ext>
            </a:extLst>
          </p:cNvPr>
          <p:cNvSpPr txBox="1"/>
          <p:nvPr/>
        </p:nvSpPr>
        <p:spPr>
          <a:xfrm>
            <a:off x="5642696" y="5624151"/>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sp>
        <p:nvSpPr>
          <p:cNvPr id="7" name="Title 6">
            <a:extLst>
              <a:ext uri="{FF2B5EF4-FFF2-40B4-BE49-F238E27FC236}">
                <a16:creationId xmlns:a16="http://schemas.microsoft.com/office/drawing/2014/main" id="{2C8E821A-B025-47E6-85A5-575B81AB1D6A}"/>
              </a:ext>
            </a:extLst>
          </p:cNvPr>
          <p:cNvSpPr>
            <a:spLocks noGrp="1"/>
          </p:cNvSpPr>
          <p:nvPr>
            <p:ph type="title"/>
          </p:nvPr>
        </p:nvSpPr>
        <p:spPr/>
        <p:txBody>
          <a:bodyPr>
            <a:normAutofit/>
          </a:bodyPr>
          <a:lstStyle/>
          <a:p>
            <a:r>
              <a:rPr lang="en-CA" sz="2800"/>
              <a:t>WebAR for eCommerce</a:t>
            </a:r>
          </a:p>
        </p:txBody>
      </p:sp>
      <p:pic>
        <p:nvPicPr>
          <p:cNvPr id="4" name="Online Media 3" title="Ecommerce Unlimited with NexTech AR Solutions">
            <a:hlinkClick r:id="" action="ppaction://media"/>
            <a:extLst>
              <a:ext uri="{FF2B5EF4-FFF2-40B4-BE49-F238E27FC236}">
                <a16:creationId xmlns:a16="http://schemas.microsoft.com/office/drawing/2014/main" id="{D327BC57-0E92-4BDE-A72D-CF8F70DF0924}"/>
              </a:ext>
            </a:extLst>
          </p:cNvPr>
          <p:cNvPicPr>
            <a:picLocks noRot="1" noChangeAspect="1"/>
          </p:cNvPicPr>
          <p:nvPr>
            <a:videoFile r:link="rId1"/>
          </p:nvPr>
        </p:nvPicPr>
        <p:blipFill>
          <a:blip r:embed="rId6"/>
          <a:stretch>
            <a:fillRect/>
          </a:stretch>
        </p:blipFill>
        <p:spPr>
          <a:xfrm>
            <a:off x="2334827" y="1394276"/>
            <a:ext cx="6972300" cy="3928056"/>
          </a:xfrm>
          <a:prstGeom prst="rect">
            <a:avLst/>
          </a:prstGeom>
        </p:spPr>
      </p:pic>
    </p:spTree>
    <p:extLst>
      <p:ext uri="{BB962C8B-B14F-4D97-AF65-F5344CB8AC3E}">
        <p14:creationId xmlns:p14="http://schemas.microsoft.com/office/powerpoint/2010/main" val="110414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D074A-D737-1D4D-9C08-4E691D7F5C6A}"/>
              </a:ext>
            </a:extLst>
          </p:cNvPr>
          <p:cNvPicPr>
            <a:picLocks noChangeAspect="1"/>
          </p:cNvPicPr>
          <p:nvPr/>
        </p:nvPicPr>
        <p:blipFill rotWithShape="1">
          <a:blip r:embed="rId3"/>
          <a:srcRect l="50097"/>
          <a:stretch/>
        </p:blipFill>
        <p:spPr>
          <a:xfrm>
            <a:off x="7527202" y="1068123"/>
            <a:ext cx="4148831" cy="4676513"/>
          </a:xfrm>
          <a:prstGeom prst="roundRect">
            <a:avLst>
              <a:gd name="adj" fmla="val 6453"/>
            </a:avLst>
          </a:prstGeom>
        </p:spPr>
      </p:pic>
      <p:sp>
        <p:nvSpPr>
          <p:cNvPr id="24" name="So much talent, in so little time">
            <a:extLst>
              <a:ext uri="{FF2B5EF4-FFF2-40B4-BE49-F238E27FC236}">
                <a16:creationId xmlns:a16="http://schemas.microsoft.com/office/drawing/2014/main" id="{53A45308-7772-7440-9D83-37BCDF9A8906}"/>
              </a:ext>
            </a:extLst>
          </p:cNvPr>
          <p:cNvSpPr txBox="1">
            <a:spLocks/>
          </p:cNvSpPr>
          <p:nvPr/>
        </p:nvSpPr>
        <p:spPr>
          <a:xfrm>
            <a:off x="543285" y="1509825"/>
            <a:ext cx="5939040" cy="1813712"/>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chemeClr val="tx1">
                    <a:lumMod val="85000"/>
                    <a:lumOff val="15000"/>
                  </a:schemeClr>
                </a:solidFill>
                <a:latin typeface="Museo Sans 500"/>
                <a:ea typeface="Fira Sans Regular"/>
                <a:cs typeface="Gotham Medium" pitchFamily="2" charset="0"/>
                <a:sym typeface="Fira Sans Regular"/>
              </a:rPr>
              <a:t>In going 3D, Rebecca Minkoff’s customers became 30% more likely to buy​</a:t>
            </a:r>
          </a:p>
        </p:txBody>
      </p:sp>
      <p:pic>
        <p:nvPicPr>
          <p:cNvPr id="2" name="Picture 1">
            <a:extLst>
              <a:ext uri="{FF2B5EF4-FFF2-40B4-BE49-F238E27FC236}">
                <a16:creationId xmlns:a16="http://schemas.microsoft.com/office/drawing/2014/main" id="{BE993050-6575-0A40-B088-AE4BD81637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6365" y="1225740"/>
            <a:ext cx="2370504" cy="182881"/>
          </a:xfrm>
          <a:prstGeom prst="rect">
            <a:avLst/>
          </a:prstGeom>
        </p:spPr>
      </p:pic>
      <p:sp>
        <p:nvSpPr>
          <p:cNvPr id="12" name="So much talent, in so little time">
            <a:extLst>
              <a:ext uri="{FF2B5EF4-FFF2-40B4-BE49-F238E27FC236}">
                <a16:creationId xmlns:a16="http://schemas.microsoft.com/office/drawing/2014/main" id="{7AA26047-F79D-124F-AA2B-830F4A157B21}"/>
              </a:ext>
            </a:extLst>
          </p:cNvPr>
          <p:cNvSpPr txBox="1">
            <a:spLocks/>
          </p:cNvSpPr>
          <p:nvPr/>
        </p:nvSpPr>
        <p:spPr>
          <a:xfrm>
            <a:off x="468794" y="2353390"/>
            <a:ext cx="2001388" cy="705792"/>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4800">
                <a:solidFill>
                  <a:schemeClr val="tx1">
                    <a:lumMod val="85000"/>
                    <a:lumOff val="15000"/>
                  </a:schemeClr>
                </a:solidFill>
                <a:latin typeface="Museo Sans 500"/>
                <a:sym typeface="Fira Sans Regular"/>
              </a:rPr>
              <a:t> 44%</a:t>
            </a:r>
            <a:r>
              <a:rPr lang="en-US" sz="4800" b="1">
                <a:solidFill>
                  <a:schemeClr val="tx1">
                    <a:lumMod val="85000"/>
                    <a:lumOff val="15000"/>
                  </a:schemeClr>
                </a:solidFill>
                <a:latin typeface="Montserrat"/>
                <a:sym typeface="Fira Sans Regular"/>
              </a:rPr>
              <a:t> ​</a:t>
            </a:r>
            <a:endParaRPr lang="en-US" sz="4000" b="1">
              <a:solidFill>
                <a:schemeClr val="tx1">
                  <a:lumMod val="85000"/>
                  <a:lumOff val="15000"/>
                </a:schemeClr>
              </a:solidFill>
              <a:latin typeface="Montserrat"/>
              <a:ea typeface="Fira Sans Regular"/>
              <a:cs typeface="Gotham Medium" pitchFamily="2" charset="0"/>
              <a:sym typeface="Fira Sans Regular"/>
            </a:endParaRPr>
          </a:p>
        </p:txBody>
      </p:sp>
      <p:sp>
        <p:nvSpPr>
          <p:cNvPr id="13" name="So much talent, in so little time">
            <a:extLst>
              <a:ext uri="{FF2B5EF4-FFF2-40B4-BE49-F238E27FC236}">
                <a16:creationId xmlns:a16="http://schemas.microsoft.com/office/drawing/2014/main" id="{39D2C550-25D5-9B4E-90C2-BF5ABA57439D}"/>
              </a:ext>
            </a:extLst>
          </p:cNvPr>
          <p:cNvSpPr txBox="1">
            <a:spLocks/>
          </p:cNvSpPr>
          <p:nvPr/>
        </p:nvSpPr>
        <p:spPr>
          <a:xfrm>
            <a:off x="468794" y="3531293"/>
            <a:ext cx="2001388" cy="705792"/>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4800">
                <a:solidFill>
                  <a:srgbClr val="1E4EFF"/>
                </a:solidFill>
                <a:latin typeface="Museo Sans 500"/>
                <a:sym typeface="Fira Sans Regular"/>
              </a:rPr>
              <a:t> 27%</a:t>
            </a:r>
            <a:r>
              <a:rPr lang="en-US" sz="4800" b="1">
                <a:solidFill>
                  <a:srgbClr val="1E4EFF"/>
                </a:solidFill>
                <a:latin typeface="Montserrat"/>
                <a:sym typeface="Fira Sans Regular"/>
              </a:rPr>
              <a:t> ​ ​</a:t>
            </a:r>
            <a:endParaRPr lang="en-US" sz="4000" b="1">
              <a:solidFill>
                <a:srgbClr val="1E4EFF"/>
              </a:solidFill>
              <a:latin typeface="Montserrat"/>
              <a:ea typeface="Fira Sans Regular"/>
              <a:cs typeface="Gotham Medium" pitchFamily="2" charset="0"/>
              <a:sym typeface="Fira Sans Regular"/>
            </a:endParaRPr>
          </a:p>
        </p:txBody>
      </p:sp>
      <p:sp>
        <p:nvSpPr>
          <p:cNvPr id="14" name="So much talent, in so little time">
            <a:extLst>
              <a:ext uri="{FF2B5EF4-FFF2-40B4-BE49-F238E27FC236}">
                <a16:creationId xmlns:a16="http://schemas.microsoft.com/office/drawing/2014/main" id="{07E60A10-8B1A-AB43-8880-277EFE8F426B}"/>
              </a:ext>
            </a:extLst>
          </p:cNvPr>
          <p:cNvSpPr txBox="1">
            <a:spLocks/>
          </p:cNvSpPr>
          <p:nvPr/>
        </p:nvSpPr>
        <p:spPr>
          <a:xfrm>
            <a:off x="644096" y="4705588"/>
            <a:ext cx="2389014" cy="704346"/>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4800">
                <a:solidFill>
                  <a:schemeClr val="tx1">
                    <a:lumMod val="85000"/>
                    <a:lumOff val="15000"/>
                  </a:schemeClr>
                </a:solidFill>
                <a:latin typeface="Museo Sans 500"/>
                <a:sym typeface="Fira Sans Regular"/>
              </a:rPr>
              <a:t>65%</a:t>
            </a:r>
            <a:r>
              <a:rPr lang="en-US" sz="4800" b="1">
                <a:solidFill>
                  <a:schemeClr val="tx1">
                    <a:lumMod val="85000"/>
                    <a:lumOff val="15000"/>
                  </a:schemeClr>
                </a:solidFill>
                <a:latin typeface="Montserrat"/>
                <a:sym typeface="Fira Sans Regular"/>
              </a:rPr>
              <a:t> ​</a:t>
            </a:r>
          </a:p>
          <a:p>
            <a:pPr marL="0" indent="0">
              <a:spcBef>
                <a:spcPts val="0"/>
              </a:spcBef>
              <a:buNone/>
              <a:defRPr>
                <a:solidFill>
                  <a:srgbClr val="FFFFFF"/>
                </a:solidFill>
                <a:latin typeface="Fira Sans Regular"/>
                <a:ea typeface="Fira Sans Regular"/>
                <a:cs typeface="Fira Sans Regular"/>
                <a:sym typeface="Fira Sans Regular"/>
              </a:defRPr>
            </a:pPr>
            <a:endParaRPr lang="en-US" sz="4800" b="1">
              <a:solidFill>
                <a:schemeClr val="tx1">
                  <a:lumMod val="85000"/>
                  <a:lumOff val="15000"/>
                </a:schemeClr>
              </a:solidFill>
              <a:latin typeface="Montserrat" pitchFamily="2" charset="77"/>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4800" b="1">
              <a:solidFill>
                <a:schemeClr val="tx1">
                  <a:lumMod val="85000"/>
                  <a:lumOff val="15000"/>
                </a:schemeClr>
              </a:solidFill>
              <a:latin typeface="Montserrat" pitchFamily="2" charset="77"/>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4800" b="1">
              <a:solidFill>
                <a:schemeClr val="tx1">
                  <a:lumMod val="85000"/>
                  <a:lumOff val="15000"/>
                </a:schemeClr>
              </a:solidFill>
              <a:latin typeface="Montserrat" pitchFamily="2" charset="77"/>
              <a:sym typeface="Fira Sans Regular"/>
            </a:endParaRPr>
          </a:p>
        </p:txBody>
      </p:sp>
      <p:sp>
        <p:nvSpPr>
          <p:cNvPr id="20" name="So much talent, in so little time">
            <a:extLst>
              <a:ext uri="{FF2B5EF4-FFF2-40B4-BE49-F238E27FC236}">
                <a16:creationId xmlns:a16="http://schemas.microsoft.com/office/drawing/2014/main" id="{20C0CC30-98EA-2F42-8C56-6FB74E1F805D}"/>
              </a:ext>
            </a:extLst>
          </p:cNvPr>
          <p:cNvSpPr txBox="1">
            <a:spLocks/>
          </p:cNvSpPr>
          <p:nvPr/>
        </p:nvSpPr>
        <p:spPr>
          <a:xfrm>
            <a:off x="655995" y="2937728"/>
            <a:ext cx="1465616" cy="512224"/>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chemeClr val="tx1">
                    <a:lumMod val="95000"/>
                    <a:lumOff val="5000"/>
                  </a:schemeClr>
                </a:solidFill>
                <a:latin typeface="Museo Sans 300"/>
                <a:sym typeface="Fira Sans Regular"/>
              </a:rPr>
              <a:t>Shoppers​</a:t>
            </a:r>
            <a:endParaRPr lang="en-US" sz="1600" b="1">
              <a:solidFill>
                <a:schemeClr val="tx1">
                  <a:lumMod val="95000"/>
                  <a:lumOff val="5000"/>
                </a:schemeClr>
              </a:solidFill>
              <a:latin typeface="Museo Sans 300"/>
              <a:ea typeface="Fira Sans Regular"/>
              <a:cs typeface="Gotham Medium" pitchFamily="2" charset="0"/>
              <a:sym typeface="Fira Sans Regular"/>
            </a:endParaRPr>
          </a:p>
        </p:txBody>
      </p:sp>
      <p:sp>
        <p:nvSpPr>
          <p:cNvPr id="21" name="So much talent, in so little time">
            <a:extLst>
              <a:ext uri="{FF2B5EF4-FFF2-40B4-BE49-F238E27FC236}">
                <a16:creationId xmlns:a16="http://schemas.microsoft.com/office/drawing/2014/main" id="{D24D444C-F037-5D4C-AAAB-EC37E9ED7259}"/>
              </a:ext>
            </a:extLst>
          </p:cNvPr>
          <p:cNvSpPr txBox="1">
            <a:spLocks/>
          </p:cNvSpPr>
          <p:nvPr/>
        </p:nvSpPr>
        <p:spPr>
          <a:xfrm>
            <a:off x="657164" y="4082158"/>
            <a:ext cx="1813018" cy="498491"/>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rgbClr val="1E4EFF"/>
                </a:solidFill>
                <a:latin typeface="Museo Sans 300"/>
                <a:sym typeface="Fira Sans Regular"/>
              </a:rPr>
              <a:t>Customers​</a:t>
            </a:r>
            <a:endParaRPr lang="en-US" sz="1600" b="1">
              <a:solidFill>
                <a:srgbClr val="1E4EFF"/>
              </a:solidFill>
              <a:latin typeface="Museo Sans 300"/>
              <a:ea typeface="Fira Sans Regular"/>
              <a:cs typeface="Gotham Medium" pitchFamily="2" charset="0"/>
              <a:sym typeface="Fira Sans Regular"/>
            </a:endParaRPr>
          </a:p>
        </p:txBody>
      </p:sp>
      <p:sp>
        <p:nvSpPr>
          <p:cNvPr id="22" name="So much talent, in so little time">
            <a:extLst>
              <a:ext uri="{FF2B5EF4-FFF2-40B4-BE49-F238E27FC236}">
                <a16:creationId xmlns:a16="http://schemas.microsoft.com/office/drawing/2014/main" id="{3DAF6704-2547-6B43-9864-F818FAB0EA71}"/>
              </a:ext>
            </a:extLst>
          </p:cNvPr>
          <p:cNvSpPr txBox="1">
            <a:spLocks/>
          </p:cNvSpPr>
          <p:nvPr/>
        </p:nvSpPr>
        <p:spPr>
          <a:xfrm>
            <a:off x="688880" y="5299390"/>
            <a:ext cx="1772676" cy="494463"/>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chemeClr val="tx1">
                    <a:lumMod val="85000"/>
                    <a:lumOff val="15000"/>
                  </a:schemeClr>
                </a:solidFill>
                <a:latin typeface="Museo Sans 300"/>
                <a:sym typeface="Fira Sans Regular"/>
              </a:rPr>
              <a:t>Visitors</a:t>
            </a:r>
            <a:endParaRPr lang="en-US" sz="1600">
              <a:solidFill>
                <a:schemeClr val="tx1">
                  <a:lumMod val="85000"/>
                  <a:lumOff val="15000"/>
                </a:schemeClr>
              </a:solidFill>
              <a:latin typeface="Museo Sans 300"/>
              <a:ea typeface="Fira Sans Regular"/>
              <a:cs typeface="Gotham Medium" pitchFamily="2" charset="0"/>
              <a:sym typeface="Fira Sans Regular"/>
            </a:endParaRPr>
          </a:p>
        </p:txBody>
      </p:sp>
      <p:cxnSp>
        <p:nvCxnSpPr>
          <p:cNvPr id="5" name="Straight Connector 4">
            <a:extLst>
              <a:ext uri="{FF2B5EF4-FFF2-40B4-BE49-F238E27FC236}">
                <a16:creationId xmlns:a16="http://schemas.microsoft.com/office/drawing/2014/main" id="{93017C50-3439-C448-B875-BF9E4D7C8BEC}"/>
              </a:ext>
            </a:extLst>
          </p:cNvPr>
          <p:cNvCxnSpPr/>
          <p:nvPr/>
        </p:nvCxnSpPr>
        <p:spPr>
          <a:xfrm flipV="1">
            <a:off x="576858" y="3350743"/>
            <a:ext cx="5453008" cy="2597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47E9CC-DF59-A745-AB3E-156C32FD0883}"/>
              </a:ext>
            </a:extLst>
          </p:cNvPr>
          <p:cNvCxnSpPr/>
          <p:nvPr/>
        </p:nvCxnSpPr>
        <p:spPr>
          <a:xfrm flipV="1">
            <a:off x="576858" y="4541065"/>
            <a:ext cx="5453009" cy="865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So much talent, in so little time">
            <a:extLst>
              <a:ext uri="{FF2B5EF4-FFF2-40B4-BE49-F238E27FC236}">
                <a16:creationId xmlns:a16="http://schemas.microsoft.com/office/drawing/2014/main" id="{DD02240F-39B4-C243-921B-1F6B4C372715}"/>
              </a:ext>
            </a:extLst>
          </p:cNvPr>
          <p:cNvSpPr txBox="1">
            <a:spLocks/>
          </p:cNvSpPr>
          <p:nvPr/>
        </p:nvSpPr>
        <p:spPr>
          <a:xfrm>
            <a:off x="2517332" y="2405075"/>
            <a:ext cx="3194781" cy="873721"/>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chemeClr val="tx1">
                    <a:lumMod val="85000"/>
                    <a:lumOff val="15000"/>
                  </a:schemeClr>
                </a:solidFill>
                <a:latin typeface="Museo Sans 300"/>
                <a:ea typeface="Fira Sans Regular"/>
                <a:cs typeface="Gotham Medium" pitchFamily="2" charset="0"/>
                <a:sym typeface="Fira Sans Regular"/>
              </a:rPr>
              <a:t>more likely to add an item to their cart after interacting with it in 3D​</a:t>
            </a:r>
          </a:p>
        </p:txBody>
      </p:sp>
      <p:sp>
        <p:nvSpPr>
          <p:cNvPr id="26" name="So much talent, in so little time">
            <a:extLst>
              <a:ext uri="{FF2B5EF4-FFF2-40B4-BE49-F238E27FC236}">
                <a16:creationId xmlns:a16="http://schemas.microsoft.com/office/drawing/2014/main" id="{197FBD47-7A2D-7D4F-A86C-877F92929728}"/>
              </a:ext>
            </a:extLst>
          </p:cNvPr>
          <p:cNvSpPr txBox="1">
            <a:spLocks/>
          </p:cNvSpPr>
          <p:nvPr/>
        </p:nvSpPr>
        <p:spPr>
          <a:xfrm>
            <a:off x="2517332" y="3548075"/>
            <a:ext cx="3194781" cy="873721"/>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rgbClr val="1E4EFF"/>
                </a:solidFill>
                <a:latin typeface="Museo Sans 300"/>
                <a:ea typeface="Fira Sans Regular"/>
                <a:cs typeface="Gotham Medium" pitchFamily="2" charset="0"/>
                <a:sym typeface="Fira Sans Regular"/>
              </a:rPr>
              <a:t>more likely to place an order after interacting with a product in 3D​​</a:t>
            </a:r>
            <a:r>
              <a:rPr lang="en-US" sz="2000">
                <a:solidFill>
                  <a:srgbClr val="1E4EFF"/>
                </a:solidFill>
                <a:latin typeface="Montserrat"/>
                <a:ea typeface="Fira Sans Regular"/>
                <a:cs typeface="Gotham Medium" pitchFamily="2" charset="0"/>
                <a:sym typeface="Fira Sans Regular"/>
              </a:rPr>
              <a:t> ​</a:t>
            </a:r>
          </a:p>
        </p:txBody>
      </p:sp>
      <p:sp>
        <p:nvSpPr>
          <p:cNvPr id="27" name="So much talent, in so little time">
            <a:extLst>
              <a:ext uri="{FF2B5EF4-FFF2-40B4-BE49-F238E27FC236}">
                <a16:creationId xmlns:a16="http://schemas.microsoft.com/office/drawing/2014/main" id="{855A220E-BE4F-394F-85D4-BE963CBEF840}"/>
              </a:ext>
            </a:extLst>
          </p:cNvPr>
          <p:cNvSpPr txBox="1">
            <a:spLocks/>
          </p:cNvSpPr>
          <p:nvPr/>
        </p:nvSpPr>
        <p:spPr>
          <a:xfrm>
            <a:off x="2517332" y="4691075"/>
            <a:ext cx="3194781" cy="873721"/>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2000">
                <a:solidFill>
                  <a:schemeClr val="tx1">
                    <a:lumMod val="85000"/>
                    <a:lumOff val="15000"/>
                  </a:schemeClr>
                </a:solidFill>
                <a:latin typeface="Museo Sans 300"/>
                <a:ea typeface="Fira Sans Regular"/>
                <a:cs typeface="Gotham Medium" pitchFamily="2" charset="0"/>
                <a:sym typeface="Fira Sans Regular"/>
              </a:rPr>
              <a:t>more likely to place an order after interacting with a product in AR​</a:t>
            </a:r>
          </a:p>
        </p:txBody>
      </p:sp>
      <p:sp>
        <p:nvSpPr>
          <p:cNvPr id="31" name="Content Placeholder 13">
            <a:extLst>
              <a:ext uri="{FF2B5EF4-FFF2-40B4-BE49-F238E27FC236}">
                <a16:creationId xmlns:a16="http://schemas.microsoft.com/office/drawing/2014/main" id="{AB97FB28-5537-F440-AD45-52F964D772A2}"/>
              </a:ext>
            </a:extLst>
          </p:cNvPr>
          <p:cNvSpPr txBox="1">
            <a:spLocks/>
          </p:cNvSpPr>
          <p:nvPr/>
        </p:nvSpPr>
        <p:spPr>
          <a:xfrm>
            <a:off x="473745" y="370833"/>
            <a:ext cx="6810375" cy="468313"/>
          </a:xfrm>
          <a:prstGeom prst="rect">
            <a:avLst/>
          </a:prstGeom>
          <a:no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Museo Sans 700"/>
              </a:rPr>
              <a:t>eCommerce Use Case</a:t>
            </a:r>
          </a:p>
          <a:p>
            <a:endParaRPr lang="en-US">
              <a:latin typeface="Museo Sans 700" panose="02000000000000000000" pitchFamily="50" charset="0"/>
            </a:endParaRPr>
          </a:p>
        </p:txBody>
      </p:sp>
      <p:sp>
        <p:nvSpPr>
          <p:cNvPr id="28" name="TextBox 27">
            <a:extLst>
              <a:ext uri="{FF2B5EF4-FFF2-40B4-BE49-F238E27FC236}">
                <a16:creationId xmlns:a16="http://schemas.microsoft.com/office/drawing/2014/main" id="{AFA3BA07-9BE1-44F2-848C-1A13190EBF01}"/>
              </a:ext>
            </a:extLst>
          </p:cNvPr>
          <p:cNvSpPr txBox="1"/>
          <p:nvPr/>
        </p:nvSpPr>
        <p:spPr>
          <a:xfrm>
            <a:off x="486112" y="6449913"/>
            <a:ext cx="5617592" cy="276999"/>
          </a:xfrm>
          <a:prstGeom prst="rect">
            <a:avLst/>
          </a:prstGeom>
          <a:noFill/>
        </p:spPr>
        <p:txBody>
          <a:bodyPr wrap="square">
            <a:spAutoFit/>
          </a:bodyPr>
          <a:lstStyle/>
          <a:p>
            <a:r>
              <a:rPr lang="en-CA" sz="1200" b="1">
                <a:latin typeface="Montserrat" panose="00000500000000000000" pitchFamily="2" charset="0"/>
              </a:rPr>
              <a:t>Source:</a:t>
            </a:r>
            <a:r>
              <a:rPr lang="en-CA" sz="1200">
                <a:latin typeface="Montserrat" panose="00000500000000000000" pitchFamily="2" charset="0"/>
              </a:rPr>
              <a:t> Shopify </a:t>
            </a:r>
            <a:r>
              <a:rPr lang="en-CA" sz="1200">
                <a:latin typeface="Montserrat" panose="00000500000000000000" pitchFamily="2" charset="0"/>
                <a:hlinkClick r:id="rId5"/>
              </a:rPr>
              <a:t>https://www.shopify.ca/plus/customers/rebecca-minkoff</a:t>
            </a:r>
            <a:r>
              <a:rPr lang="en-CA" sz="1200">
                <a:latin typeface="Montserrat" panose="00000500000000000000" pitchFamily="2" charset="0"/>
              </a:rPr>
              <a:t> </a:t>
            </a:r>
          </a:p>
        </p:txBody>
      </p:sp>
    </p:spTree>
    <p:extLst>
      <p:ext uri="{BB962C8B-B14F-4D97-AF65-F5344CB8AC3E}">
        <p14:creationId xmlns:p14="http://schemas.microsoft.com/office/powerpoint/2010/main" val="160418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677049-AFF7-43BB-8C14-DEC572B3734F}"/>
              </a:ext>
            </a:extLst>
          </p:cNvPr>
          <p:cNvSpPr>
            <a:spLocks noGrp="1"/>
          </p:cNvSpPr>
          <p:nvPr>
            <p:ph type="title"/>
          </p:nvPr>
        </p:nvSpPr>
        <p:spPr/>
        <p:txBody>
          <a:bodyPr>
            <a:noAutofit/>
          </a:bodyPr>
          <a:lstStyle/>
          <a:p>
            <a:r>
              <a:rPr lang="en-US" sz="2800">
                <a:latin typeface="+mj-lt"/>
              </a:rPr>
              <a:t> AR </a:t>
            </a:r>
            <a:r>
              <a:rPr lang="en-US" sz="2800">
                <a:solidFill>
                  <a:srgbClr val="FF0000"/>
                </a:solidFill>
                <a:latin typeface="+mj-lt"/>
              </a:rPr>
              <a:t>Innovation</a:t>
            </a:r>
            <a:r>
              <a:rPr lang="en-US" sz="2800">
                <a:latin typeface="+mj-lt"/>
              </a:rPr>
              <a:t> For eCommerce </a:t>
            </a:r>
          </a:p>
        </p:txBody>
      </p:sp>
      <p:pic>
        <p:nvPicPr>
          <p:cNvPr id="2" name="Picture 2" descr="Vimeo Play Button Png - Play Button Circle Icon Png, Transparent Png -  kindpng">
            <a:hlinkClick r:id="rId4"/>
            <a:extLst>
              <a:ext uri="{FF2B5EF4-FFF2-40B4-BE49-F238E27FC236}">
                <a16:creationId xmlns:a16="http://schemas.microsoft.com/office/drawing/2014/main" id="{421F4BF0-C523-4BE9-9EDD-181E03630341}"/>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06413" y="5698572"/>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3EE8F3-1464-4CF8-8B5F-825E5AC71E4D}"/>
              </a:ext>
            </a:extLst>
          </p:cNvPr>
          <p:cNvSpPr txBox="1"/>
          <p:nvPr/>
        </p:nvSpPr>
        <p:spPr>
          <a:xfrm>
            <a:off x="5754526" y="5797855"/>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4" name="Picture 3">
            <a:extLst>
              <a:ext uri="{FF2B5EF4-FFF2-40B4-BE49-F238E27FC236}">
                <a16:creationId xmlns:a16="http://schemas.microsoft.com/office/drawing/2014/main" id="{6D0633C3-7CED-4F5F-BF4B-F5973B604A4B}"/>
              </a:ext>
            </a:extLst>
          </p:cNvPr>
          <p:cNvPicPr>
            <a:picLocks noChangeAspect="1"/>
          </p:cNvPicPr>
          <p:nvPr/>
        </p:nvPicPr>
        <p:blipFill>
          <a:blip r:embed="rId6"/>
          <a:stretch>
            <a:fillRect/>
          </a:stretch>
        </p:blipFill>
        <p:spPr>
          <a:xfrm>
            <a:off x="5496219" y="5624420"/>
            <a:ext cx="258307" cy="346870"/>
          </a:xfrm>
          <a:prstGeom prst="rect">
            <a:avLst/>
          </a:prstGeom>
        </p:spPr>
      </p:pic>
      <p:pic>
        <p:nvPicPr>
          <p:cNvPr id="8" name="Online Media 7" title="TruLyfe 'Genie in a Bottle' Hologram Demonstration">
            <a:hlinkClick r:id="" action="ppaction://media"/>
            <a:extLst>
              <a:ext uri="{FF2B5EF4-FFF2-40B4-BE49-F238E27FC236}">
                <a16:creationId xmlns:a16="http://schemas.microsoft.com/office/drawing/2014/main" id="{E79DC25B-A136-45C4-8279-DE992E581A74}"/>
              </a:ext>
            </a:extLst>
          </p:cNvPr>
          <p:cNvPicPr>
            <a:picLocks noRot="1" noChangeAspect="1"/>
          </p:cNvPicPr>
          <p:nvPr>
            <a:videoFile r:link="rId1"/>
          </p:nvPr>
        </p:nvPicPr>
        <p:blipFill>
          <a:blip r:embed="rId7"/>
          <a:stretch>
            <a:fillRect/>
          </a:stretch>
        </p:blipFill>
        <p:spPr>
          <a:xfrm>
            <a:off x="2387214" y="1519357"/>
            <a:ext cx="7023914" cy="3950951"/>
          </a:xfrm>
          <a:prstGeom prst="rect">
            <a:avLst/>
          </a:prstGeom>
        </p:spPr>
      </p:pic>
    </p:spTree>
    <p:extLst>
      <p:ext uri="{BB962C8B-B14F-4D97-AF65-F5344CB8AC3E}">
        <p14:creationId xmlns:p14="http://schemas.microsoft.com/office/powerpoint/2010/main" val="30091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708F0C4-1190-496C-980C-2ECB584AB43A}"/>
              </a:ext>
            </a:extLst>
          </p:cNvPr>
          <p:cNvSpPr txBox="1">
            <a:spLocks noGrp="1"/>
          </p:cNvSpPr>
          <p:nvPr>
            <p:ph type="subTitle" idx="4294967295"/>
          </p:nvPr>
        </p:nvSpPr>
        <p:spPr>
          <a:xfrm>
            <a:off x="4221019" y="510947"/>
            <a:ext cx="7028873" cy="793038"/>
          </a:xfrm>
          <a:prstGeom prst="rect">
            <a:avLst/>
          </a:prstGeom>
        </p:spPr>
        <p:txBody>
          <a:bodyPr wrap="square" lIns="0" tIns="0" rIns="0" bIns="0" rtlCol="0" anchor="t">
            <a:spAutoFit/>
          </a:bodyPr>
          <a:lstStyle/>
          <a:p>
            <a:pPr marL="0" indent="0" algn="ctr">
              <a:buNone/>
            </a:pPr>
            <a:r>
              <a:rPr lang="en-US" sz="2400"/>
              <a:t>AR | hybrid virtual events | 3D/AR ads    </a:t>
            </a:r>
          </a:p>
          <a:p>
            <a:pPr marL="0" indent="0" algn="ctr">
              <a:buNone/>
            </a:pPr>
            <a:r>
              <a:rPr lang="en-US" sz="2400"/>
              <a:t>AR ecommerce</a:t>
            </a:r>
            <a:r>
              <a:rPr lang="en-US" sz="2400">
                <a:latin typeface="Montserrat Light"/>
              </a:rPr>
              <a:t>​</a:t>
            </a:r>
          </a:p>
        </p:txBody>
      </p:sp>
      <p:pic>
        <p:nvPicPr>
          <p:cNvPr id="3" name="Picture 2">
            <a:extLst>
              <a:ext uri="{FF2B5EF4-FFF2-40B4-BE49-F238E27FC236}">
                <a16:creationId xmlns:a16="http://schemas.microsoft.com/office/drawing/2014/main" id="{6DC815BB-DFCC-440A-973A-195A563CB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60" y="385627"/>
            <a:ext cx="3270352" cy="1043678"/>
          </a:xfrm>
          <a:prstGeom prst="rect">
            <a:avLst/>
          </a:prstGeom>
        </p:spPr>
      </p:pic>
    </p:spTree>
    <p:extLst>
      <p:ext uri="{BB962C8B-B14F-4D97-AF65-F5344CB8AC3E}">
        <p14:creationId xmlns:p14="http://schemas.microsoft.com/office/powerpoint/2010/main" val="924579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D074A-D737-1D4D-9C08-4E691D7F5C6A}"/>
              </a:ext>
            </a:extLst>
          </p:cNvPr>
          <p:cNvPicPr>
            <a:picLocks noChangeAspect="1"/>
          </p:cNvPicPr>
          <p:nvPr/>
        </p:nvPicPr>
        <p:blipFill>
          <a:blip r:embed="rId3"/>
          <a:srcRect/>
          <a:stretch/>
        </p:blipFill>
        <p:spPr>
          <a:xfrm>
            <a:off x="0" y="0"/>
            <a:ext cx="12192000" cy="6858000"/>
          </a:xfrm>
          <a:prstGeom prst="rect">
            <a:avLst/>
          </a:prstGeom>
        </p:spPr>
      </p:pic>
      <p:sp>
        <p:nvSpPr>
          <p:cNvPr id="12" name="So much talent, in so little time">
            <a:extLst>
              <a:ext uri="{FF2B5EF4-FFF2-40B4-BE49-F238E27FC236}">
                <a16:creationId xmlns:a16="http://schemas.microsoft.com/office/drawing/2014/main" id="{7AA26047-F79D-124F-AA2B-830F4A157B21}"/>
              </a:ext>
            </a:extLst>
          </p:cNvPr>
          <p:cNvSpPr txBox="1">
            <a:spLocks/>
          </p:cNvSpPr>
          <p:nvPr/>
        </p:nvSpPr>
        <p:spPr>
          <a:xfrm>
            <a:off x="554153" y="1174088"/>
            <a:ext cx="5742305" cy="1745647"/>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12000">
                <a:solidFill>
                  <a:srgbClr val="1E4EFF"/>
                </a:solidFill>
                <a:latin typeface="Museo Sans 500"/>
                <a:sym typeface="Fira Sans Regular"/>
              </a:rPr>
              <a:t>$336</a:t>
            </a:r>
          </a:p>
        </p:txBody>
      </p:sp>
      <p:sp>
        <p:nvSpPr>
          <p:cNvPr id="20" name="So much talent, in so little time">
            <a:extLst>
              <a:ext uri="{FF2B5EF4-FFF2-40B4-BE49-F238E27FC236}">
                <a16:creationId xmlns:a16="http://schemas.microsoft.com/office/drawing/2014/main" id="{20C0CC30-98EA-2F42-8C56-6FB74E1F805D}"/>
              </a:ext>
            </a:extLst>
          </p:cNvPr>
          <p:cNvSpPr txBox="1">
            <a:spLocks/>
          </p:cNvSpPr>
          <p:nvPr/>
        </p:nvSpPr>
        <p:spPr>
          <a:xfrm>
            <a:off x="554153" y="2672110"/>
            <a:ext cx="4379253" cy="2287313"/>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7200">
                <a:solidFill>
                  <a:srgbClr val="1E4EFF"/>
                </a:solidFill>
                <a:latin typeface="Museo Sans 500"/>
                <a:sym typeface="Fira Sans Regular"/>
              </a:rPr>
              <a:t>BILLION</a:t>
            </a:r>
            <a:endParaRPr lang="en-US" sz="1800">
              <a:solidFill>
                <a:srgbClr val="1E4EFF"/>
              </a:solidFill>
              <a:latin typeface="Museo Sans 500"/>
              <a:ea typeface="Fira Sans Regular"/>
              <a:cs typeface="Gotham Medium" pitchFamily="2" charset="0"/>
              <a:sym typeface="Fira Sans Regular"/>
            </a:endParaRPr>
          </a:p>
        </p:txBody>
      </p:sp>
      <p:cxnSp>
        <p:nvCxnSpPr>
          <p:cNvPr id="5" name="Straight Connector 4">
            <a:extLst>
              <a:ext uri="{FF2B5EF4-FFF2-40B4-BE49-F238E27FC236}">
                <a16:creationId xmlns:a16="http://schemas.microsoft.com/office/drawing/2014/main" id="{93017C50-3439-C448-B875-BF9E4D7C8BEC}"/>
              </a:ext>
            </a:extLst>
          </p:cNvPr>
          <p:cNvCxnSpPr>
            <a:cxnSpLocks/>
          </p:cNvCxnSpPr>
          <p:nvPr/>
        </p:nvCxnSpPr>
        <p:spPr>
          <a:xfrm>
            <a:off x="554153" y="3693266"/>
            <a:ext cx="426895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So much talent, in so little time">
            <a:extLst>
              <a:ext uri="{FF2B5EF4-FFF2-40B4-BE49-F238E27FC236}">
                <a16:creationId xmlns:a16="http://schemas.microsoft.com/office/drawing/2014/main" id="{DD02240F-39B4-C243-921B-1F6B4C372715}"/>
              </a:ext>
            </a:extLst>
          </p:cNvPr>
          <p:cNvSpPr txBox="1">
            <a:spLocks/>
          </p:cNvSpPr>
          <p:nvPr/>
        </p:nvSpPr>
        <p:spPr>
          <a:xfrm>
            <a:off x="554154" y="3938266"/>
            <a:ext cx="3908626" cy="2287314"/>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solidFill>
                  <a:srgbClr val="FFFFFF"/>
                </a:solidFill>
                <a:latin typeface="Fira Sans Regular"/>
                <a:ea typeface="Fira Sans Regular"/>
                <a:cs typeface="Fira Sans Regular"/>
                <a:sym typeface="Fira Sans Regular"/>
              </a:defRPr>
            </a:pPr>
            <a:r>
              <a:rPr lang="en-US" sz="1400">
                <a:solidFill>
                  <a:schemeClr val="tx1">
                    <a:lumMod val="85000"/>
                    <a:lumOff val="15000"/>
                  </a:schemeClr>
                </a:solidFill>
                <a:latin typeface="Museo Sans 300"/>
                <a:ea typeface="Fira Sans Regular"/>
                <a:cs typeface="Gotham Medium" pitchFamily="2" charset="0"/>
                <a:sym typeface="Fira Sans Regular"/>
              </a:rPr>
              <a:t>A growth of 6.5% in overall U.S. advertising spend is anticipated in 2020 with a 12.4% jump in digital advertising to $135 billion, making up more than 53% of total advertising spend. ​</a:t>
            </a:r>
            <a:endParaRPr lang="en-US" sz="1400">
              <a:solidFill>
                <a:schemeClr val="tx1">
                  <a:lumMod val="85000"/>
                  <a:lumOff val="15000"/>
                </a:schemeClr>
              </a:solidFill>
              <a:latin typeface="Museo Sans 300"/>
              <a:ea typeface="Fira Sans Regular"/>
              <a:cs typeface="Gotham Medium" pitchFamily="2" charset="0"/>
            </a:endParaRPr>
          </a:p>
          <a:p>
            <a:pPr marL="0" indent="0">
              <a:lnSpc>
                <a:spcPct val="100000"/>
              </a:lnSpc>
              <a:spcBef>
                <a:spcPts val="0"/>
              </a:spcBef>
              <a:buNone/>
              <a:defRPr>
                <a:solidFill>
                  <a:srgbClr val="FFFFFF"/>
                </a:solidFill>
                <a:latin typeface="Fira Sans Regular"/>
                <a:ea typeface="Fira Sans Regular"/>
                <a:cs typeface="Fira Sans Regular"/>
                <a:sym typeface="Fira Sans Regular"/>
              </a:defRPr>
            </a:pPr>
            <a:endParaRPr lang="en-US" sz="1400">
              <a:solidFill>
                <a:schemeClr val="tx1">
                  <a:lumMod val="85000"/>
                  <a:lumOff val="15000"/>
                </a:schemeClr>
              </a:solidFill>
              <a:latin typeface="Museo Sans 300"/>
              <a:ea typeface="Fira Sans Regular"/>
              <a:cs typeface="Gotham Medium" pitchFamily="2" charset="0"/>
            </a:endParaRPr>
          </a:p>
          <a:p>
            <a:pPr marL="0" indent="0">
              <a:lnSpc>
                <a:spcPct val="100000"/>
              </a:lnSpc>
              <a:spcBef>
                <a:spcPts val="0"/>
              </a:spcBef>
              <a:buNone/>
              <a:defRPr>
                <a:solidFill>
                  <a:srgbClr val="FFFFFF"/>
                </a:solidFill>
                <a:latin typeface="Fira Sans Regular"/>
                <a:ea typeface="Fira Sans Regular"/>
                <a:cs typeface="Fira Sans Regular"/>
                <a:sym typeface="Fira Sans Regular"/>
              </a:defRPr>
            </a:pPr>
            <a:r>
              <a:rPr lang="en-US" sz="1400">
                <a:solidFill>
                  <a:schemeClr val="tx1">
                    <a:lumMod val="85000"/>
                    <a:lumOff val="15000"/>
                  </a:schemeClr>
                </a:solidFill>
                <a:latin typeface="Museo Sans 300"/>
                <a:ea typeface="Fira Sans Regular"/>
                <a:cs typeface="Gotham Medium" pitchFamily="2" charset="0"/>
                <a:sym typeface="Fira Sans Regular"/>
              </a:rPr>
              <a:t>Worldwide, digital advertising will likely hit $336 billion, more than half of the predicted $656 billion globally across all media.​</a:t>
            </a:r>
            <a:endParaRPr lang="en-US" sz="1400">
              <a:solidFill>
                <a:schemeClr val="tx1">
                  <a:lumMod val="85000"/>
                  <a:lumOff val="15000"/>
                </a:schemeClr>
              </a:solidFill>
              <a:latin typeface="Museo Sans 300"/>
              <a:ea typeface="Fira Sans Regular"/>
              <a:cs typeface="Gotham Medium" pitchFamily="2" charset="0"/>
            </a:endParaRPr>
          </a:p>
        </p:txBody>
      </p:sp>
      <p:sp>
        <p:nvSpPr>
          <p:cNvPr id="2" name="TextBox 1">
            <a:extLst>
              <a:ext uri="{FF2B5EF4-FFF2-40B4-BE49-F238E27FC236}">
                <a16:creationId xmlns:a16="http://schemas.microsoft.com/office/drawing/2014/main" id="{ACD463B8-6041-4CD2-B340-EBC6F23D3DD1}"/>
              </a:ext>
            </a:extLst>
          </p:cNvPr>
          <p:cNvSpPr txBox="1"/>
          <p:nvPr/>
        </p:nvSpPr>
        <p:spPr>
          <a:xfrm>
            <a:off x="380498" y="6301302"/>
            <a:ext cx="9175282" cy="338554"/>
          </a:xfrm>
          <a:prstGeom prst="rect">
            <a:avLst/>
          </a:prstGeom>
          <a:noFill/>
        </p:spPr>
        <p:txBody>
          <a:bodyPr wrap="square">
            <a:spAutoFit/>
          </a:bodyPr>
          <a:lstStyle/>
          <a:p>
            <a:pPr marL="0" indent="0">
              <a:buNone/>
            </a:pPr>
            <a:r>
              <a:rPr lang="en-US" sz="800" b="0" i="0">
                <a:effectLst/>
                <a:latin typeface="Roboto"/>
              </a:rPr>
              <a:t>SOURCE: </a:t>
            </a:r>
            <a:r>
              <a:rPr lang="en-US" sz="800" b="0" i="0">
                <a:effectLst/>
                <a:latin typeface="Roboto"/>
                <a:hlinkClick r:id="rId4"/>
              </a:rPr>
              <a:t>https://insights.digitalmediasolutions.com/articles/digital-spending-2020#:~:text=A%20growth%20of%206.5%25%20in%20overall%20U.S.%20ad,the%20predicted%20%24656%20billion%20globally%20across%20all%20media</a:t>
            </a:r>
            <a:endParaRPr lang="en-US" sz="800" b="0" i="0">
              <a:effectLst/>
              <a:latin typeface="Roboto"/>
            </a:endParaRPr>
          </a:p>
        </p:txBody>
      </p:sp>
      <p:sp>
        <p:nvSpPr>
          <p:cNvPr id="4" name="Title 3">
            <a:extLst>
              <a:ext uri="{FF2B5EF4-FFF2-40B4-BE49-F238E27FC236}">
                <a16:creationId xmlns:a16="http://schemas.microsoft.com/office/drawing/2014/main" id="{73543E28-2F59-40D4-89C4-DFA3EADAAB35}"/>
              </a:ext>
            </a:extLst>
          </p:cNvPr>
          <p:cNvSpPr>
            <a:spLocks noGrp="1"/>
          </p:cNvSpPr>
          <p:nvPr>
            <p:ph type="title"/>
          </p:nvPr>
        </p:nvSpPr>
        <p:spPr>
          <a:xfrm>
            <a:off x="554153" y="349073"/>
            <a:ext cx="9406727" cy="633951"/>
          </a:xfrm>
        </p:spPr>
        <p:txBody>
          <a:bodyPr>
            <a:normAutofit/>
          </a:bodyPr>
          <a:lstStyle/>
          <a:p>
            <a:r>
              <a:rPr lang="en-US" sz="2800">
                <a:solidFill>
                  <a:srgbClr val="EC1B23"/>
                </a:solidFill>
                <a:latin typeface="+mj-lt"/>
              </a:rPr>
              <a:t>Digital Advertising</a:t>
            </a:r>
            <a:endParaRPr lang="en-CA" sz="2800">
              <a:latin typeface="+mj-lt"/>
            </a:endParaRPr>
          </a:p>
        </p:txBody>
      </p:sp>
    </p:spTree>
    <p:extLst>
      <p:ext uri="{BB962C8B-B14F-4D97-AF65-F5344CB8AC3E}">
        <p14:creationId xmlns:p14="http://schemas.microsoft.com/office/powerpoint/2010/main" val="465923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458E06-BE95-485F-93B7-E8521B1FD4B4}"/>
              </a:ext>
            </a:extLst>
          </p:cNvPr>
          <p:cNvSpPr>
            <a:spLocks noGrp="1"/>
          </p:cNvSpPr>
          <p:nvPr>
            <p:ph type="title"/>
          </p:nvPr>
        </p:nvSpPr>
        <p:spPr/>
        <p:txBody>
          <a:bodyPr>
            <a:normAutofit fontScale="90000"/>
          </a:bodyPr>
          <a:lstStyle/>
          <a:p>
            <a:r>
              <a:rPr lang="en-US" sz="2800" b="1">
                <a:solidFill>
                  <a:srgbClr val="FF0000"/>
                </a:solidFill>
                <a:ea typeface="GulimChe"/>
              </a:rPr>
              <a:t>FIRST MOVER</a:t>
            </a:r>
            <a:br>
              <a:rPr lang="en-US" sz="2800">
                <a:ea typeface="GulimChe"/>
              </a:rPr>
            </a:br>
            <a:r>
              <a:rPr lang="en-US" sz="2800">
                <a:latin typeface="Museo Sans 700"/>
                <a:ea typeface="GulimChe"/>
              </a:rPr>
              <a:t>Our AR ad Network is a Multi-Billion-dollar Opportunity </a:t>
            </a:r>
            <a:endParaRPr lang="en-CA" sz="2800">
              <a:latin typeface="Museo Sans 700"/>
              <a:ea typeface="GulimChe"/>
            </a:endParaRPr>
          </a:p>
        </p:txBody>
      </p:sp>
      <p:pic>
        <p:nvPicPr>
          <p:cNvPr id="6" name="Online Media 5" title="NexTech's 3D AR Advertising Platform 2020">
            <a:hlinkClick r:id="" action="ppaction://media"/>
            <a:extLst>
              <a:ext uri="{FF2B5EF4-FFF2-40B4-BE49-F238E27FC236}">
                <a16:creationId xmlns:a16="http://schemas.microsoft.com/office/drawing/2014/main" id="{34F05DD9-7552-4CD5-8BF8-16A38EFD53FA}"/>
              </a:ext>
            </a:extLst>
          </p:cNvPr>
          <p:cNvPicPr>
            <a:picLocks noRot="1" noChangeAspect="1"/>
          </p:cNvPicPr>
          <p:nvPr>
            <a:videoFile r:link="rId1"/>
          </p:nvPr>
        </p:nvPicPr>
        <p:blipFill>
          <a:blip r:embed="rId4"/>
          <a:stretch>
            <a:fillRect/>
          </a:stretch>
        </p:blipFill>
        <p:spPr>
          <a:xfrm>
            <a:off x="2768345" y="1720007"/>
            <a:ext cx="6793009" cy="3827047"/>
          </a:xfrm>
          <a:prstGeom prst="rect">
            <a:avLst/>
          </a:prstGeom>
        </p:spPr>
      </p:pic>
      <p:sp>
        <p:nvSpPr>
          <p:cNvPr id="2" name="TextBox 1">
            <a:extLst>
              <a:ext uri="{FF2B5EF4-FFF2-40B4-BE49-F238E27FC236}">
                <a16:creationId xmlns:a16="http://schemas.microsoft.com/office/drawing/2014/main" id="{B7CFBA66-2D16-4E19-BB7E-506308CA64E7}"/>
              </a:ext>
            </a:extLst>
          </p:cNvPr>
          <p:cNvSpPr txBox="1"/>
          <p:nvPr/>
        </p:nvSpPr>
        <p:spPr>
          <a:xfrm>
            <a:off x="790055" y="307207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B2D2C"/>
                </a:solidFill>
                <a:latin typeface="Museo Sans 500"/>
              </a:rPr>
              <a:t>3D</a:t>
            </a:r>
            <a:r>
              <a:rPr lang="en-US">
                <a:solidFill>
                  <a:srgbClr val="FF0000"/>
                </a:solidFill>
                <a:latin typeface="Museo Sans 500"/>
              </a:rPr>
              <a:t> </a:t>
            </a:r>
            <a:r>
              <a:rPr lang="en-US">
                <a:latin typeface="Museo Sans 500"/>
              </a:rPr>
              <a:t>/ AR </a:t>
            </a:r>
            <a:endParaRPr lang="en-US">
              <a:latin typeface="Museo Sans 500"/>
              <a:cs typeface="Calibri" panose="020F0502020204030204"/>
            </a:endParaRPr>
          </a:p>
          <a:p>
            <a:r>
              <a:rPr lang="en-US">
                <a:latin typeface="Museo Sans 500"/>
              </a:rPr>
              <a:t>Advertising </a:t>
            </a:r>
            <a:endParaRPr lang="en-US">
              <a:latin typeface="Museo Sans 500"/>
              <a:cs typeface="Calibri" panose="020F0502020204030204"/>
            </a:endParaRPr>
          </a:p>
          <a:p>
            <a:r>
              <a:rPr lang="en-US">
                <a:latin typeface="Museo Sans 500"/>
              </a:rPr>
              <a:t>Technology</a:t>
            </a:r>
            <a:endParaRPr lang="en-US">
              <a:latin typeface="Museo Sans 500"/>
              <a:cs typeface="Calibri"/>
            </a:endParaRPr>
          </a:p>
        </p:txBody>
      </p:sp>
      <p:pic>
        <p:nvPicPr>
          <p:cNvPr id="5" name="Picture 4" descr="Vimeo Play Button Png - Play Button Circle Icon Png, Transparent Png -  kindpng">
            <a:hlinkClick r:id="rId5"/>
            <a:extLst>
              <a:ext uri="{FF2B5EF4-FFF2-40B4-BE49-F238E27FC236}">
                <a16:creationId xmlns:a16="http://schemas.microsoft.com/office/drawing/2014/main" id="{889448B4-E9BB-451B-8611-0A5A1FF5CA6F}"/>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289173" y="5764215"/>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D7C719-212E-4349-A9D4-C7B008E1E51F}"/>
              </a:ext>
            </a:extLst>
          </p:cNvPr>
          <p:cNvSpPr txBox="1"/>
          <p:nvPr/>
        </p:nvSpPr>
        <p:spPr>
          <a:xfrm>
            <a:off x="5937286" y="5874988"/>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3" name="Picture 2">
            <a:extLst>
              <a:ext uri="{FF2B5EF4-FFF2-40B4-BE49-F238E27FC236}">
                <a16:creationId xmlns:a16="http://schemas.microsoft.com/office/drawing/2014/main" id="{EACE13B8-E179-4FDC-80B0-0970EC9A9C8E}"/>
              </a:ext>
            </a:extLst>
          </p:cNvPr>
          <p:cNvPicPr>
            <a:picLocks noChangeAspect="1"/>
          </p:cNvPicPr>
          <p:nvPr/>
        </p:nvPicPr>
        <p:blipFill>
          <a:blip r:embed="rId7"/>
          <a:stretch>
            <a:fillRect/>
          </a:stretch>
        </p:blipFill>
        <p:spPr>
          <a:xfrm>
            <a:off x="5694860" y="5712784"/>
            <a:ext cx="258307" cy="346870"/>
          </a:xfrm>
          <a:prstGeom prst="rect">
            <a:avLst/>
          </a:prstGeom>
        </p:spPr>
      </p:pic>
    </p:spTree>
    <p:extLst>
      <p:ext uri="{BB962C8B-B14F-4D97-AF65-F5344CB8AC3E}">
        <p14:creationId xmlns:p14="http://schemas.microsoft.com/office/powerpoint/2010/main" val="6423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6D6662-D5CA-F14C-AB6E-BF87D3C3C6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470" y="1433051"/>
            <a:ext cx="2732613" cy="4149524"/>
          </a:xfrm>
          <a:prstGeom prst="rect">
            <a:avLst/>
          </a:prstGeom>
          <a:effectLst>
            <a:outerShdw blurRad="50800" dist="38100" dir="2700000" algn="tl" rotWithShape="0">
              <a:prstClr val="black">
                <a:alpha val="40000"/>
              </a:prstClr>
            </a:outerShdw>
          </a:effectLst>
        </p:spPr>
      </p:pic>
      <p:sp>
        <p:nvSpPr>
          <p:cNvPr id="12" name="So much talent, in so little time">
            <a:extLst>
              <a:ext uri="{FF2B5EF4-FFF2-40B4-BE49-F238E27FC236}">
                <a16:creationId xmlns:a16="http://schemas.microsoft.com/office/drawing/2014/main" id="{F6D4D790-71C6-8D49-93E5-CA43CA2AAC39}"/>
              </a:ext>
            </a:extLst>
          </p:cNvPr>
          <p:cNvSpPr txBox="1">
            <a:spLocks/>
          </p:cNvSpPr>
          <p:nvPr/>
        </p:nvSpPr>
        <p:spPr>
          <a:xfrm>
            <a:off x="505365" y="1680795"/>
            <a:ext cx="2620821" cy="1292028"/>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2400">
                <a:solidFill>
                  <a:schemeClr val="tx1">
                    <a:lumMod val="85000"/>
                    <a:lumOff val="15000"/>
                  </a:schemeClr>
                </a:solidFill>
                <a:latin typeface="Museo Sans 500"/>
                <a:ea typeface="Fira Sans Regular"/>
                <a:cs typeface="Gotham Medium" pitchFamily="2" charset="0"/>
                <a:sym typeface="Fira Sans Regular"/>
              </a:rPr>
              <a:t>We Create 3D/AR Product</a:t>
            </a:r>
            <a:endParaRPr lang="en-US" sz="2400">
              <a:solidFill>
                <a:schemeClr val="tx1">
                  <a:lumMod val="85000"/>
                  <a:lumOff val="15000"/>
                </a:schemeClr>
              </a:solidFill>
              <a:latin typeface="Museo Sans 500"/>
              <a:ea typeface="Fira Sans Regular"/>
              <a:cs typeface="Gotham Medium" pitchFamily="2" charset="0"/>
            </a:endParaRPr>
          </a:p>
        </p:txBody>
      </p:sp>
      <p:pic>
        <p:nvPicPr>
          <p:cNvPr id="9" name="Picture 8">
            <a:extLst>
              <a:ext uri="{FF2B5EF4-FFF2-40B4-BE49-F238E27FC236}">
                <a16:creationId xmlns:a16="http://schemas.microsoft.com/office/drawing/2014/main" id="{8E7459DE-B59A-7F40-9596-770A78B1A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387" y="1433052"/>
            <a:ext cx="2732613" cy="4149524"/>
          </a:xfrm>
          <a:prstGeom prst="rect">
            <a:avLst/>
          </a:prstGeom>
          <a:effectLst>
            <a:outerShdw blurRad="50800" dist="38100" dir="2700000" algn="tl" rotWithShape="0">
              <a:prstClr val="black">
                <a:alpha val="40000"/>
              </a:prstClr>
            </a:outerShdw>
          </a:effectLst>
        </p:spPr>
      </p:pic>
      <p:sp>
        <p:nvSpPr>
          <p:cNvPr id="20" name="So much talent, in so little time">
            <a:extLst>
              <a:ext uri="{FF2B5EF4-FFF2-40B4-BE49-F238E27FC236}">
                <a16:creationId xmlns:a16="http://schemas.microsoft.com/office/drawing/2014/main" id="{9777C23E-3FE6-FF46-AE1E-4752884C5860}"/>
              </a:ext>
            </a:extLst>
          </p:cNvPr>
          <p:cNvSpPr txBox="1">
            <a:spLocks/>
          </p:cNvSpPr>
          <p:nvPr/>
        </p:nvSpPr>
        <p:spPr>
          <a:xfrm>
            <a:off x="3533863" y="1434220"/>
            <a:ext cx="2430761" cy="829458"/>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endParaRPr lang="en-US" b="1">
              <a:solidFill>
                <a:schemeClr val="bg1"/>
              </a:solidFill>
              <a:latin typeface="Montserrat SemiBold" pitchFamily="2" charset="77"/>
              <a:ea typeface="Fira Sans Regular"/>
              <a:cs typeface="Gotham Medium" pitchFamily="2" charset="0"/>
            </a:endParaRPr>
          </a:p>
          <a:p>
            <a:pPr marL="0" indent="0" algn="ctr">
              <a:spcBef>
                <a:spcPts val="0"/>
              </a:spcBef>
              <a:buNone/>
              <a:defRPr>
                <a:solidFill>
                  <a:srgbClr val="FFFFFF"/>
                </a:solidFill>
                <a:latin typeface="Fira Sans Regular"/>
                <a:ea typeface="Fira Sans Regular"/>
                <a:cs typeface="Fira Sans Regular"/>
                <a:sym typeface="Fira Sans Regular"/>
              </a:defRPr>
            </a:pPr>
            <a:r>
              <a:rPr lang="en-US">
                <a:solidFill>
                  <a:schemeClr val="bg1"/>
                </a:solidFill>
                <a:latin typeface="Museo Sans 500"/>
                <a:ea typeface="Fira Sans Regular"/>
                <a:cs typeface="Gotham Medium" pitchFamily="2" charset="0"/>
                <a:sym typeface="Fira Sans Regular"/>
              </a:rPr>
              <a:t>Excitement</a:t>
            </a:r>
            <a:endParaRPr lang="en-US">
              <a:solidFill>
                <a:schemeClr val="bg1"/>
              </a:solidFill>
              <a:latin typeface="Museo Sans 500"/>
              <a:ea typeface="Fira Sans Regular"/>
              <a:cs typeface="Gotham Medium" pitchFamily="2" charset="0"/>
            </a:endParaRPr>
          </a:p>
        </p:txBody>
      </p:sp>
      <p:sp>
        <p:nvSpPr>
          <p:cNvPr id="22" name="So much talent, in so little time">
            <a:extLst>
              <a:ext uri="{FF2B5EF4-FFF2-40B4-BE49-F238E27FC236}">
                <a16:creationId xmlns:a16="http://schemas.microsoft.com/office/drawing/2014/main" id="{18B5D1E5-E2C7-2946-B3E4-9F80C6C5E363}"/>
              </a:ext>
            </a:extLst>
          </p:cNvPr>
          <p:cNvSpPr txBox="1">
            <a:spLocks/>
          </p:cNvSpPr>
          <p:nvPr/>
        </p:nvSpPr>
        <p:spPr>
          <a:xfrm>
            <a:off x="3533863" y="2326809"/>
            <a:ext cx="2430761" cy="646014"/>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1400">
                <a:solidFill>
                  <a:schemeClr val="bg1"/>
                </a:solidFill>
                <a:latin typeface="Museo Sans 300"/>
                <a:ea typeface="Fira Sans Regular"/>
                <a:cs typeface="Gotham Medium" pitchFamily="2" charset="0"/>
                <a:sym typeface="Fira Sans Regular"/>
              </a:rPr>
              <a:t>Virtual Conferences </a:t>
            </a:r>
            <a:endParaRPr lang="en-US" sz="1400">
              <a:solidFill>
                <a:schemeClr val="bg1"/>
              </a:solidFill>
              <a:latin typeface="Museo Sans 300"/>
              <a:ea typeface="Fira Sans Regular"/>
              <a:cs typeface="Gotham Medium" pitchFamily="2" charset="0"/>
            </a:endParaRPr>
          </a:p>
          <a:p>
            <a:pPr marL="0" indent="0" algn="ctr">
              <a:spcBef>
                <a:spcPts val="0"/>
              </a:spcBef>
              <a:buNone/>
              <a:defRPr>
                <a:solidFill>
                  <a:srgbClr val="FFFFFF"/>
                </a:solidFill>
                <a:latin typeface="Fira Sans Regular"/>
                <a:ea typeface="Fira Sans Regular"/>
                <a:cs typeface="Fira Sans Regular"/>
                <a:sym typeface="Fira Sans Regular"/>
              </a:defRPr>
            </a:pPr>
            <a:r>
              <a:rPr lang="en-US" sz="1400">
                <a:solidFill>
                  <a:schemeClr val="bg1"/>
                </a:solidFill>
                <a:latin typeface="Museo Sans 300"/>
                <a:ea typeface="Fira Sans Regular"/>
                <a:cs typeface="Gotham Medium" pitchFamily="2" charset="0"/>
                <a:sym typeface="Fira Sans Regular"/>
              </a:rPr>
              <a:t>and Training</a:t>
            </a:r>
            <a:endParaRPr lang="en-US" sz="1400">
              <a:solidFill>
                <a:schemeClr val="bg1"/>
              </a:solidFill>
              <a:latin typeface="Museo Sans 300"/>
              <a:ea typeface="Fira Sans Regular"/>
              <a:cs typeface="Gotham Medium" pitchFamily="2" charset="0"/>
            </a:endParaRPr>
          </a:p>
        </p:txBody>
      </p:sp>
      <p:sp>
        <p:nvSpPr>
          <p:cNvPr id="24" name="So much talent, in so little time">
            <a:extLst>
              <a:ext uri="{FF2B5EF4-FFF2-40B4-BE49-F238E27FC236}">
                <a16:creationId xmlns:a16="http://schemas.microsoft.com/office/drawing/2014/main" id="{98CECE54-CCDB-6647-8D52-F2A05F46A59B}"/>
              </a:ext>
            </a:extLst>
          </p:cNvPr>
          <p:cNvSpPr txBox="1">
            <a:spLocks/>
          </p:cNvSpPr>
          <p:nvPr/>
        </p:nvSpPr>
        <p:spPr>
          <a:xfrm>
            <a:off x="3363386" y="2912720"/>
            <a:ext cx="2711514" cy="1292028"/>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6000">
                <a:solidFill>
                  <a:srgbClr val="3356C8"/>
                </a:solidFill>
                <a:latin typeface="Museo Sans 700"/>
                <a:ea typeface="Fira Sans Regular"/>
                <a:cs typeface="Gotham Medium" pitchFamily="2" charset="0"/>
                <a:sym typeface="Fira Sans Regular"/>
              </a:rPr>
              <a:t>+60%</a:t>
            </a:r>
          </a:p>
        </p:txBody>
      </p:sp>
      <p:sp>
        <p:nvSpPr>
          <p:cNvPr id="25" name="So much talent, in so little time">
            <a:extLst>
              <a:ext uri="{FF2B5EF4-FFF2-40B4-BE49-F238E27FC236}">
                <a16:creationId xmlns:a16="http://schemas.microsoft.com/office/drawing/2014/main" id="{A41C7952-3820-C64F-B18F-975664D9A9B0}"/>
              </a:ext>
            </a:extLst>
          </p:cNvPr>
          <p:cNvSpPr txBox="1">
            <a:spLocks/>
          </p:cNvSpPr>
          <p:nvPr/>
        </p:nvSpPr>
        <p:spPr>
          <a:xfrm>
            <a:off x="3533152" y="4139383"/>
            <a:ext cx="2450323" cy="1377827"/>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1600">
                <a:solidFill>
                  <a:schemeClr val="tx1">
                    <a:lumMod val="50000"/>
                    <a:lumOff val="50000"/>
                  </a:schemeClr>
                </a:solidFill>
                <a:latin typeface="Museo Sans 300"/>
                <a:ea typeface="Fira Sans Regular"/>
                <a:cs typeface="Gotham Medium" pitchFamily="2" charset="0"/>
                <a:sym typeface="Fira Sans Regular"/>
              </a:rPr>
              <a:t>Memorization Rates</a:t>
            </a:r>
            <a:r>
              <a:rPr lang="en-US" sz="1600" baseline="30000">
                <a:solidFill>
                  <a:schemeClr val="tx1">
                    <a:lumMod val="50000"/>
                    <a:lumOff val="50000"/>
                  </a:schemeClr>
                </a:solidFill>
                <a:latin typeface="Museo Sans 300"/>
                <a:ea typeface="Fira Sans Regular"/>
                <a:cs typeface="Gotham Medium" pitchFamily="2" charset="0"/>
                <a:sym typeface="Fira Sans Regular"/>
              </a:rPr>
              <a:t> 1</a:t>
            </a:r>
          </a:p>
          <a:p>
            <a:pPr marL="0" indent="0">
              <a:spcBef>
                <a:spcPts val="0"/>
              </a:spcBef>
              <a:buNone/>
              <a:defRPr>
                <a:solidFill>
                  <a:srgbClr val="FFFFFF"/>
                </a:solidFill>
                <a:latin typeface="Fira Sans Regular"/>
                <a:ea typeface="Fira Sans Regular"/>
                <a:cs typeface="Fira Sans Regular"/>
                <a:sym typeface="Fira Sans Regular"/>
              </a:defRPr>
            </a:pPr>
            <a:endParaRPr lang="en-US" sz="1600" baseline="30000">
              <a:solidFill>
                <a:schemeClr val="tx1">
                  <a:lumMod val="50000"/>
                  <a:lumOff val="50000"/>
                </a:schemeClr>
              </a:solidFill>
              <a:latin typeface="Montserrat"/>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600" baseline="30000">
              <a:solidFill>
                <a:schemeClr val="tx1">
                  <a:lumMod val="50000"/>
                  <a:lumOff val="50000"/>
                </a:schemeClr>
              </a:solidFill>
              <a:latin typeface="Montserrat"/>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600" baseline="30000">
              <a:solidFill>
                <a:schemeClr val="tx1">
                  <a:lumMod val="50000"/>
                  <a:lumOff val="50000"/>
                </a:schemeClr>
              </a:solidFill>
              <a:latin typeface="Montserrat"/>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r>
              <a:rPr lang="en-US" sz="1000" baseline="30000">
                <a:solidFill>
                  <a:schemeClr val="tx1">
                    <a:lumMod val="50000"/>
                    <a:lumOff val="50000"/>
                  </a:schemeClr>
                </a:solidFill>
                <a:latin typeface="Museo Sans 300"/>
                <a:sym typeface="Fira Sans Regular"/>
              </a:rPr>
              <a:t>1 </a:t>
            </a:r>
            <a:r>
              <a:rPr lang="en-US" sz="1000">
                <a:solidFill>
                  <a:schemeClr val="tx1">
                    <a:lumMod val="50000"/>
                    <a:lumOff val="50000"/>
                  </a:schemeClr>
                </a:solidFill>
                <a:latin typeface="Museo Sans 300"/>
                <a:sym typeface="Fira Sans Regular"/>
              </a:rPr>
              <a:t>Source: the Research Institute of America found that eLearning increases retention rate 25% to 60%</a:t>
            </a:r>
            <a:endParaRPr lang="en-US" sz="1000">
              <a:solidFill>
                <a:schemeClr val="tx1">
                  <a:lumMod val="50000"/>
                  <a:lumOff val="50000"/>
                </a:schemeClr>
              </a:solidFill>
              <a:latin typeface="Museo Sans 300"/>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endParaRPr>
          </a:p>
        </p:txBody>
      </p:sp>
      <p:pic>
        <p:nvPicPr>
          <p:cNvPr id="27" name="Picture 26">
            <a:extLst>
              <a:ext uri="{FF2B5EF4-FFF2-40B4-BE49-F238E27FC236}">
                <a16:creationId xmlns:a16="http://schemas.microsoft.com/office/drawing/2014/main" id="{C6988184-F7EC-1440-BA49-0D0831DC95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182" y="1433051"/>
            <a:ext cx="2732613" cy="414952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5220187-CC22-3440-984C-45EC684C84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1149" y="1433052"/>
            <a:ext cx="2732613" cy="4149524"/>
          </a:xfrm>
          <a:prstGeom prst="rect">
            <a:avLst/>
          </a:prstGeom>
          <a:effectLst>
            <a:outerShdw blurRad="50800" dist="38100" dir="2700000" algn="tl" rotWithShape="0">
              <a:prstClr val="black">
                <a:alpha val="40000"/>
              </a:prstClr>
            </a:outerShdw>
          </a:effectLst>
        </p:spPr>
      </p:pic>
      <p:sp>
        <p:nvSpPr>
          <p:cNvPr id="28" name="So much talent, in so little time">
            <a:extLst>
              <a:ext uri="{FF2B5EF4-FFF2-40B4-BE49-F238E27FC236}">
                <a16:creationId xmlns:a16="http://schemas.microsoft.com/office/drawing/2014/main" id="{89EB6C0C-5EA1-6342-B5B2-1117B44DFF6A}"/>
              </a:ext>
            </a:extLst>
          </p:cNvPr>
          <p:cNvSpPr txBox="1">
            <a:spLocks/>
          </p:cNvSpPr>
          <p:nvPr/>
        </p:nvSpPr>
        <p:spPr>
          <a:xfrm>
            <a:off x="6432162" y="1518887"/>
            <a:ext cx="2423706" cy="744791"/>
          </a:xfrm>
          <a:prstGeom prst="rect">
            <a:avLst/>
          </a:prstGeom>
        </p:spPr>
        <p:txBody>
          <a:bodyPr lIns="0" tIns="0" rIns="0" bIns="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endParaRPr lang="en-US" b="1">
              <a:solidFill>
                <a:schemeClr val="bg1"/>
              </a:solidFill>
              <a:latin typeface="Montserrat SemiBold" pitchFamily="2" charset="77"/>
              <a:ea typeface="Fira Sans Regular"/>
              <a:cs typeface="Gotham Medium" pitchFamily="2" charset="0"/>
            </a:endParaRPr>
          </a:p>
          <a:p>
            <a:pPr marL="0" indent="0" algn="ctr">
              <a:spcBef>
                <a:spcPts val="0"/>
              </a:spcBef>
              <a:buNone/>
              <a:defRPr>
                <a:solidFill>
                  <a:srgbClr val="FFFFFF"/>
                </a:solidFill>
                <a:latin typeface="Fira Sans Regular"/>
                <a:ea typeface="Fira Sans Regular"/>
                <a:cs typeface="Fira Sans Regular"/>
                <a:sym typeface="Fira Sans Regular"/>
              </a:defRPr>
            </a:pPr>
            <a:r>
              <a:rPr lang="en-US">
                <a:solidFill>
                  <a:schemeClr val="bg1"/>
                </a:solidFill>
                <a:latin typeface="Museo Sans 500"/>
                <a:ea typeface="Fira Sans Regular"/>
                <a:cs typeface="Gotham Medium" pitchFamily="2" charset="0"/>
                <a:sym typeface="Fira Sans Regular"/>
              </a:rPr>
              <a:t>Traffic</a:t>
            </a:r>
            <a:endParaRPr lang="en-US">
              <a:solidFill>
                <a:schemeClr val="bg1"/>
              </a:solidFill>
              <a:latin typeface="Museo Sans 500"/>
              <a:ea typeface="Fira Sans Regular"/>
              <a:cs typeface="Gotham Medium" pitchFamily="2" charset="0"/>
            </a:endParaRPr>
          </a:p>
        </p:txBody>
      </p:sp>
      <p:sp>
        <p:nvSpPr>
          <p:cNvPr id="29" name="So much talent, in so little time">
            <a:extLst>
              <a:ext uri="{FF2B5EF4-FFF2-40B4-BE49-F238E27FC236}">
                <a16:creationId xmlns:a16="http://schemas.microsoft.com/office/drawing/2014/main" id="{980EB4AF-A1B4-6B44-BFE7-F8DAE4294B17}"/>
              </a:ext>
            </a:extLst>
          </p:cNvPr>
          <p:cNvSpPr txBox="1">
            <a:spLocks/>
          </p:cNvSpPr>
          <p:nvPr/>
        </p:nvSpPr>
        <p:spPr>
          <a:xfrm>
            <a:off x="6425107" y="2457734"/>
            <a:ext cx="2430761" cy="646014"/>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1400">
                <a:solidFill>
                  <a:schemeClr val="bg1"/>
                </a:solidFill>
                <a:latin typeface="Museo Sans 300"/>
                <a:ea typeface="Fira Sans Regular"/>
                <a:cs typeface="Gotham Medium" pitchFamily="2" charset="0"/>
                <a:sym typeface="Fira Sans Regular"/>
              </a:rPr>
              <a:t>3D AR Ads</a:t>
            </a:r>
            <a:endParaRPr lang="en-US" sz="1400">
              <a:solidFill>
                <a:schemeClr val="bg1"/>
              </a:solidFill>
              <a:latin typeface="Museo Sans 300"/>
              <a:ea typeface="Fira Sans Regular"/>
              <a:cs typeface="Gotham Medium" pitchFamily="2" charset="0"/>
            </a:endParaRPr>
          </a:p>
        </p:txBody>
      </p:sp>
      <p:sp>
        <p:nvSpPr>
          <p:cNvPr id="30" name="So much talent, in so little time">
            <a:extLst>
              <a:ext uri="{FF2B5EF4-FFF2-40B4-BE49-F238E27FC236}">
                <a16:creationId xmlns:a16="http://schemas.microsoft.com/office/drawing/2014/main" id="{F7B717C3-0308-2E44-BAD1-1EAC21E2D2B7}"/>
              </a:ext>
            </a:extLst>
          </p:cNvPr>
          <p:cNvSpPr txBox="1">
            <a:spLocks/>
          </p:cNvSpPr>
          <p:nvPr/>
        </p:nvSpPr>
        <p:spPr>
          <a:xfrm>
            <a:off x="6245482" y="2912720"/>
            <a:ext cx="2711514" cy="1292028"/>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6000">
                <a:solidFill>
                  <a:srgbClr val="3356C8"/>
                </a:solidFill>
                <a:latin typeface="Museo Sans 700"/>
                <a:ea typeface="Fira Sans Regular"/>
                <a:cs typeface="Gotham Medium" pitchFamily="2" charset="0"/>
                <a:sym typeface="Fira Sans Regular"/>
              </a:rPr>
              <a:t>+150%</a:t>
            </a:r>
          </a:p>
        </p:txBody>
      </p:sp>
      <p:sp>
        <p:nvSpPr>
          <p:cNvPr id="31" name="So much talent, in so little time">
            <a:extLst>
              <a:ext uri="{FF2B5EF4-FFF2-40B4-BE49-F238E27FC236}">
                <a16:creationId xmlns:a16="http://schemas.microsoft.com/office/drawing/2014/main" id="{719A2414-5FC6-464E-A76F-C844E6F67348}"/>
              </a:ext>
            </a:extLst>
          </p:cNvPr>
          <p:cNvSpPr txBox="1">
            <a:spLocks/>
          </p:cNvSpPr>
          <p:nvPr/>
        </p:nvSpPr>
        <p:spPr>
          <a:xfrm>
            <a:off x="9173877" y="2912720"/>
            <a:ext cx="2711514" cy="1292028"/>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sz="6000">
                <a:solidFill>
                  <a:srgbClr val="03A550"/>
                </a:solidFill>
                <a:latin typeface="Museo Sans 700"/>
                <a:ea typeface="Fira Sans Regular"/>
                <a:cs typeface="Gotham Medium" pitchFamily="2" charset="0"/>
                <a:sym typeface="Fira Sans Regular"/>
              </a:rPr>
              <a:t>11X</a:t>
            </a:r>
          </a:p>
        </p:txBody>
      </p:sp>
      <p:sp>
        <p:nvSpPr>
          <p:cNvPr id="32" name="So much talent, in so little time">
            <a:extLst>
              <a:ext uri="{FF2B5EF4-FFF2-40B4-BE49-F238E27FC236}">
                <a16:creationId xmlns:a16="http://schemas.microsoft.com/office/drawing/2014/main" id="{3A8C0D96-8077-D14C-ACCC-9A8ACD4CFBD4}"/>
              </a:ext>
            </a:extLst>
          </p:cNvPr>
          <p:cNvSpPr txBox="1">
            <a:spLocks/>
          </p:cNvSpPr>
          <p:nvPr/>
        </p:nvSpPr>
        <p:spPr>
          <a:xfrm>
            <a:off x="9297612" y="1786997"/>
            <a:ext cx="2473093" cy="674237"/>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r>
              <a:rPr lang="en-US">
                <a:solidFill>
                  <a:schemeClr val="bg1"/>
                </a:solidFill>
                <a:latin typeface="Museo Sans 500"/>
                <a:ea typeface="Fira Sans Regular"/>
                <a:cs typeface="Gotham Medium" pitchFamily="2" charset="0"/>
                <a:sym typeface="Fira Sans Regular"/>
              </a:rPr>
              <a:t>Conversions!</a:t>
            </a:r>
          </a:p>
        </p:txBody>
      </p:sp>
      <p:sp>
        <p:nvSpPr>
          <p:cNvPr id="34" name="So much talent, in so little time">
            <a:extLst>
              <a:ext uri="{FF2B5EF4-FFF2-40B4-BE49-F238E27FC236}">
                <a16:creationId xmlns:a16="http://schemas.microsoft.com/office/drawing/2014/main" id="{FE86C371-2FB9-3741-8F6A-2BC9CB78C9D7}"/>
              </a:ext>
            </a:extLst>
          </p:cNvPr>
          <p:cNvSpPr txBox="1">
            <a:spLocks/>
          </p:cNvSpPr>
          <p:nvPr/>
        </p:nvSpPr>
        <p:spPr>
          <a:xfrm>
            <a:off x="9379079" y="2326809"/>
            <a:ext cx="2430761" cy="646014"/>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defRPr>
                <a:solidFill>
                  <a:srgbClr val="FFFFFF"/>
                </a:solidFill>
                <a:latin typeface="Fira Sans Regular"/>
                <a:ea typeface="Fira Sans Regular"/>
                <a:cs typeface="Fira Sans Regular"/>
                <a:sym typeface="Fira Sans Regular"/>
              </a:defRPr>
            </a:pPr>
            <a:endParaRPr lang="en-US" sz="1400">
              <a:solidFill>
                <a:schemeClr val="bg1"/>
              </a:solidFill>
              <a:latin typeface="Montserrat" pitchFamily="2" charset="77"/>
              <a:ea typeface="Fira Sans Regular"/>
              <a:cs typeface="Gotham Medium" pitchFamily="2" charset="0"/>
            </a:endParaRPr>
          </a:p>
        </p:txBody>
      </p:sp>
      <p:sp>
        <p:nvSpPr>
          <p:cNvPr id="35" name="So much talent, in so little time">
            <a:extLst>
              <a:ext uri="{FF2B5EF4-FFF2-40B4-BE49-F238E27FC236}">
                <a16:creationId xmlns:a16="http://schemas.microsoft.com/office/drawing/2014/main" id="{B34A5DB8-1C2D-0C41-800B-AF31001A9BEF}"/>
              </a:ext>
            </a:extLst>
          </p:cNvPr>
          <p:cNvSpPr txBox="1">
            <a:spLocks/>
          </p:cNvSpPr>
          <p:nvPr/>
        </p:nvSpPr>
        <p:spPr>
          <a:xfrm>
            <a:off x="6360821" y="4248240"/>
            <a:ext cx="2541037" cy="1377827"/>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1800">
                <a:solidFill>
                  <a:schemeClr val="tx1">
                    <a:lumMod val="50000"/>
                    <a:lumOff val="50000"/>
                  </a:schemeClr>
                </a:solidFill>
                <a:latin typeface="Museo Sans 300"/>
                <a:ea typeface="Fira Sans Regular"/>
                <a:cs typeface="Gotham Medium" pitchFamily="2" charset="0"/>
                <a:sym typeface="Fira Sans Regular"/>
              </a:rPr>
              <a:t>ROAS </a:t>
            </a:r>
            <a:r>
              <a:rPr lang="en-US" sz="1800" baseline="30000">
                <a:solidFill>
                  <a:schemeClr val="tx1">
                    <a:lumMod val="50000"/>
                    <a:lumOff val="50000"/>
                  </a:schemeClr>
                </a:solidFill>
                <a:latin typeface="Museo Sans 300"/>
                <a:ea typeface="Fira Sans Regular"/>
                <a:cs typeface="Gotham Medium" pitchFamily="2" charset="0"/>
                <a:sym typeface="Fira Sans Regular"/>
              </a:rPr>
              <a:t>2</a:t>
            </a: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p:txBody>
      </p:sp>
      <p:sp>
        <p:nvSpPr>
          <p:cNvPr id="37" name="So much talent, in so little time">
            <a:extLst>
              <a:ext uri="{FF2B5EF4-FFF2-40B4-BE49-F238E27FC236}">
                <a16:creationId xmlns:a16="http://schemas.microsoft.com/office/drawing/2014/main" id="{CEC1E8CB-32C1-1A4B-B54D-857C38254790}"/>
              </a:ext>
            </a:extLst>
          </p:cNvPr>
          <p:cNvSpPr txBox="1">
            <a:spLocks/>
          </p:cNvSpPr>
          <p:nvPr/>
        </p:nvSpPr>
        <p:spPr>
          <a:xfrm>
            <a:off x="9349285" y="4248240"/>
            <a:ext cx="2296110" cy="1377827"/>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1800">
                <a:solidFill>
                  <a:schemeClr val="tx1">
                    <a:lumMod val="50000"/>
                    <a:lumOff val="50000"/>
                  </a:schemeClr>
                </a:solidFill>
                <a:latin typeface="Museo Sans 300"/>
                <a:ea typeface="Fira Sans Regular"/>
                <a:cs typeface="Gotham Medium" pitchFamily="2" charset="0"/>
                <a:sym typeface="Fira Sans Regular"/>
              </a:rPr>
              <a:t>Conversions </a:t>
            </a:r>
            <a:r>
              <a:rPr lang="en-US" sz="1800" baseline="30000">
                <a:solidFill>
                  <a:schemeClr val="tx1">
                    <a:lumMod val="50000"/>
                    <a:lumOff val="50000"/>
                  </a:schemeClr>
                </a:solidFill>
                <a:latin typeface="Museo Sans 300"/>
                <a:ea typeface="Fira Sans Regular"/>
                <a:cs typeface="Gotham Medium" pitchFamily="2" charset="0"/>
                <a:sym typeface="Fira Sans Regular"/>
              </a:rPr>
              <a:t>3</a:t>
            </a: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endParaRPr lang="en-US" sz="1050">
              <a:solidFill>
                <a:schemeClr val="tx1">
                  <a:lumMod val="50000"/>
                  <a:lumOff val="50000"/>
                </a:schemeClr>
              </a:solidFill>
              <a:latin typeface="Montserrat" pitchFamily="2" charset="77"/>
              <a:ea typeface="Fira Sans Regular"/>
              <a:cs typeface="Gotham Medium" pitchFamily="2" charset="0"/>
              <a:sym typeface="Fira Sans Regular"/>
            </a:endParaRPr>
          </a:p>
          <a:p>
            <a:pPr marL="0" indent="0">
              <a:spcBef>
                <a:spcPts val="0"/>
              </a:spcBef>
              <a:buNone/>
              <a:defRPr>
                <a:solidFill>
                  <a:srgbClr val="FFFFFF"/>
                </a:solidFill>
                <a:latin typeface="Fira Sans Regular"/>
                <a:ea typeface="Fira Sans Regular"/>
                <a:cs typeface="Fira Sans Regular"/>
                <a:sym typeface="Fira Sans Regular"/>
              </a:defRPr>
            </a:pPr>
            <a:r>
              <a:rPr lang="en-US" sz="1050" baseline="30000">
                <a:solidFill>
                  <a:schemeClr val="tx1">
                    <a:lumMod val="50000"/>
                    <a:lumOff val="50000"/>
                  </a:schemeClr>
                </a:solidFill>
                <a:latin typeface="Museo Sans 300"/>
                <a:ea typeface="Fira Sans Regular"/>
                <a:cs typeface="Gotham Medium" pitchFamily="2" charset="0"/>
                <a:sym typeface="Fira Sans Regular"/>
              </a:rPr>
              <a:t>3</a:t>
            </a:r>
            <a:r>
              <a:rPr lang="en-US" sz="1050">
                <a:solidFill>
                  <a:schemeClr val="tx1">
                    <a:lumMod val="50000"/>
                    <a:lumOff val="50000"/>
                  </a:schemeClr>
                </a:solidFill>
                <a:latin typeface="Museo Sans 300"/>
                <a:ea typeface="Fira Sans Regular"/>
                <a:cs typeface="Gotham Medium" pitchFamily="2" charset="0"/>
                <a:sym typeface="Fira Sans Regular"/>
              </a:rPr>
              <a:t>Source: Houzz reported that it gets 11X its sales conversion rates using mobile AR versus their standard app</a:t>
            </a:r>
            <a:endParaRPr lang="en-US" sz="1050">
              <a:solidFill>
                <a:schemeClr val="tx1">
                  <a:lumMod val="50000"/>
                  <a:lumOff val="50000"/>
                </a:schemeClr>
              </a:solidFill>
              <a:latin typeface="Museo Sans 300"/>
              <a:ea typeface="Fira Sans Regular"/>
              <a:cs typeface="Gotham Medium" pitchFamily="2" charset="0"/>
            </a:endParaRPr>
          </a:p>
        </p:txBody>
      </p:sp>
      <p:sp>
        <p:nvSpPr>
          <p:cNvPr id="2" name="Isosceles Triangle 1">
            <a:extLst>
              <a:ext uri="{FF2B5EF4-FFF2-40B4-BE49-F238E27FC236}">
                <a16:creationId xmlns:a16="http://schemas.microsoft.com/office/drawing/2014/main" id="{A366D725-B55A-4487-B764-3FABE23D607D}"/>
              </a:ext>
            </a:extLst>
          </p:cNvPr>
          <p:cNvSpPr/>
          <p:nvPr/>
        </p:nvSpPr>
        <p:spPr>
          <a:xfrm rot="5400000">
            <a:off x="2973382" y="3642202"/>
            <a:ext cx="639730" cy="370953"/>
          </a:xfrm>
          <a:prstGeom prst="triangle">
            <a:avLst/>
          </a:prstGeom>
          <a:solidFill>
            <a:srgbClr val="284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Isosceles Triangle 2">
            <a:extLst>
              <a:ext uri="{FF2B5EF4-FFF2-40B4-BE49-F238E27FC236}">
                <a16:creationId xmlns:a16="http://schemas.microsoft.com/office/drawing/2014/main" id="{EF297A67-FDFE-45BF-84C8-73D536286B85}"/>
              </a:ext>
            </a:extLst>
          </p:cNvPr>
          <p:cNvSpPr/>
          <p:nvPr/>
        </p:nvSpPr>
        <p:spPr>
          <a:xfrm rot="5400000">
            <a:off x="5887721" y="3654874"/>
            <a:ext cx="639730" cy="370953"/>
          </a:xfrm>
          <a:prstGeom prst="triangle">
            <a:avLst/>
          </a:prstGeom>
          <a:solidFill>
            <a:srgbClr val="284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Isosceles Triangle 3">
            <a:extLst>
              <a:ext uri="{FF2B5EF4-FFF2-40B4-BE49-F238E27FC236}">
                <a16:creationId xmlns:a16="http://schemas.microsoft.com/office/drawing/2014/main" id="{D7204070-9BB4-4627-A9C2-F16B2A1D35BB}"/>
              </a:ext>
            </a:extLst>
          </p:cNvPr>
          <p:cNvSpPr/>
          <p:nvPr/>
        </p:nvSpPr>
        <p:spPr>
          <a:xfrm rot="5400000">
            <a:off x="8788916" y="3660782"/>
            <a:ext cx="639730" cy="370953"/>
          </a:xfrm>
          <a:prstGeom prst="triangle">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a:extLst>
              <a:ext uri="{FF2B5EF4-FFF2-40B4-BE49-F238E27FC236}">
                <a16:creationId xmlns:a16="http://schemas.microsoft.com/office/drawing/2014/main" id="{AC7A146F-3E43-4E21-B9ED-7C5D032B7D77}"/>
              </a:ext>
            </a:extLst>
          </p:cNvPr>
          <p:cNvSpPr txBox="1"/>
          <p:nvPr/>
        </p:nvSpPr>
        <p:spPr>
          <a:xfrm>
            <a:off x="6441355" y="5107341"/>
            <a:ext cx="6094520" cy="383182"/>
          </a:xfrm>
          <a:prstGeom prst="rect">
            <a:avLst/>
          </a:prstGeom>
        </p:spPr>
        <p:txBody>
          <a:bodyPr lIns="0" tIns="0" rIns="0" bIns="0" anchor="t" anchorCtr="0">
            <a:normAutofit/>
          </a:bodyPr>
          <a:lstStyle>
            <a:defPPr>
              <a:defRPr lang="en-US"/>
            </a:defPPr>
            <a:lvl1pPr indent="0">
              <a:lnSpc>
                <a:spcPct val="90000"/>
              </a:lnSpc>
              <a:spcBef>
                <a:spcPts val="0"/>
              </a:spcBef>
              <a:buFont typeface="Arial" panose="020B0604020202020204" pitchFamily="34" charset="0"/>
              <a:buNone/>
              <a:defRPr sz="1050" b="0" i="0">
                <a:solidFill>
                  <a:schemeClr val="tx1">
                    <a:lumMod val="50000"/>
                    <a:lumOff val="50000"/>
                  </a:schemeClr>
                </a:solidFill>
                <a:latin typeface="Montserrat" pitchFamily="2" charset="77"/>
                <a:ea typeface="Fira Sans Regular"/>
                <a:cs typeface="Gotham Medium" pitchFamily="2" charset="0"/>
              </a:defRPr>
            </a:lvl1pPr>
            <a:lvl2pPr marL="685800" indent="-228600">
              <a:lnSpc>
                <a:spcPct val="90000"/>
              </a:lnSpc>
              <a:spcBef>
                <a:spcPts val="500"/>
              </a:spcBef>
              <a:buFont typeface="Arial" panose="020B0604020202020204" pitchFamily="34" charset="0"/>
              <a:buChar char="•"/>
              <a:defRPr sz="2400" b="0" i="0">
                <a:latin typeface="Gotham Light" pitchFamily="2" charset="77"/>
              </a:defRPr>
            </a:lvl2pPr>
            <a:lvl3pPr marL="1143000" indent="-228600">
              <a:lnSpc>
                <a:spcPct val="90000"/>
              </a:lnSpc>
              <a:spcBef>
                <a:spcPts val="500"/>
              </a:spcBef>
              <a:buFont typeface="Arial" panose="020B0604020202020204" pitchFamily="34" charset="0"/>
              <a:buChar char="•"/>
              <a:defRPr sz="2000" b="0" i="0">
                <a:latin typeface="Gotham Light" pitchFamily="2" charset="77"/>
              </a:defRPr>
            </a:lvl3pPr>
            <a:lvl4pPr marL="1600200" indent="-228600">
              <a:lnSpc>
                <a:spcPct val="90000"/>
              </a:lnSpc>
              <a:spcBef>
                <a:spcPts val="500"/>
              </a:spcBef>
              <a:buFont typeface="Arial" panose="020B0604020202020204" pitchFamily="34" charset="0"/>
              <a:buChar char="•"/>
              <a:defRPr b="0" i="0">
                <a:latin typeface="Gotham Light" pitchFamily="2" charset="77"/>
              </a:defRPr>
            </a:lvl4pPr>
            <a:lvl5pPr marL="2057400" indent="-228600">
              <a:lnSpc>
                <a:spcPct val="90000"/>
              </a:lnSpc>
              <a:spcBef>
                <a:spcPts val="500"/>
              </a:spcBef>
              <a:buFont typeface="Arial" panose="020B0604020202020204" pitchFamily="34" charset="0"/>
              <a:buChar char="•"/>
              <a:defRPr b="0" i="0">
                <a:latin typeface="Gotham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aseline="30000">
                <a:latin typeface="Museo Sans 300"/>
                <a:sym typeface="Fira Sans Regular"/>
              </a:rPr>
              <a:t>2</a:t>
            </a:r>
            <a:r>
              <a:rPr lang="en-US">
                <a:latin typeface="Museo Sans 300"/>
                <a:sym typeface="Fira Sans Regular"/>
              </a:rPr>
              <a:t>Return On Advertising Spend</a:t>
            </a:r>
          </a:p>
        </p:txBody>
      </p:sp>
      <p:sp>
        <p:nvSpPr>
          <p:cNvPr id="5" name="Title 4">
            <a:extLst>
              <a:ext uri="{FF2B5EF4-FFF2-40B4-BE49-F238E27FC236}">
                <a16:creationId xmlns:a16="http://schemas.microsoft.com/office/drawing/2014/main" id="{BDA7B546-40AD-4FF6-8C5D-13816130B59E}"/>
              </a:ext>
            </a:extLst>
          </p:cNvPr>
          <p:cNvSpPr>
            <a:spLocks noGrp="1"/>
          </p:cNvSpPr>
          <p:nvPr>
            <p:ph type="title"/>
          </p:nvPr>
        </p:nvSpPr>
        <p:spPr>
          <a:xfrm>
            <a:off x="449470" y="306700"/>
            <a:ext cx="9406727" cy="573338"/>
          </a:xfrm>
        </p:spPr>
        <p:txBody>
          <a:bodyPr>
            <a:normAutofit/>
          </a:bodyPr>
          <a:lstStyle/>
          <a:p>
            <a:r>
              <a:rPr lang="en-US" sz="2800"/>
              <a:t>AR Customer Journey</a:t>
            </a:r>
            <a:endParaRPr lang="en-CA" sz="2800"/>
          </a:p>
        </p:txBody>
      </p:sp>
    </p:spTree>
    <p:extLst>
      <p:ext uri="{BB962C8B-B14F-4D97-AF65-F5344CB8AC3E}">
        <p14:creationId xmlns:p14="http://schemas.microsoft.com/office/powerpoint/2010/main" val="2207980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2D9388-8AF7-48DB-8C24-CD869C5E85C0}"/>
              </a:ext>
            </a:extLst>
          </p:cNvPr>
          <p:cNvSpPr txBox="1"/>
          <p:nvPr/>
        </p:nvSpPr>
        <p:spPr>
          <a:xfrm>
            <a:off x="6468863" y="3280704"/>
            <a:ext cx="4974454" cy="2031325"/>
          </a:xfrm>
          <a:prstGeom prst="rect">
            <a:avLst/>
          </a:prstGeom>
          <a:noFill/>
        </p:spPr>
        <p:txBody>
          <a:bodyPr wrap="square" lIns="91440" tIns="45720" rIns="91440" bIns="45720" anchor="t">
            <a:spAutoFit/>
          </a:bodyPr>
          <a:lstStyle/>
          <a:p>
            <a:r>
              <a:rPr lang="en-US">
                <a:solidFill>
                  <a:schemeClr val="bg1">
                    <a:lumMod val="65000"/>
                  </a:schemeClr>
                </a:solidFill>
              </a:rPr>
              <a:t>Augmented Reality </a:t>
            </a:r>
          </a:p>
          <a:p>
            <a:r>
              <a:rPr lang="en-US">
                <a:solidFill>
                  <a:schemeClr val="bg1">
                    <a:lumMod val="65000"/>
                  </a:schemeClr>
                </a:solidFill>
              </a:rPr>
              <a:t>eCommerce &amp; 3D/AR Advertising</a:t>
            </a:r>
          </a:p>
          <a:p>
            <a:r>
              <a:rPr lang="en-US" sz="3600" b="1">
                <a:latin typeface="Montserrat"/>
              </a:rPr>
              <a:t>Hybrid Events &amp; Video Conferencing</a:t>
            </a:r>
          </a:p>
          <a:p>
            <a:r>
              <a:rPr lang="en-US">
                <a:solidFill>
                  <a:schemeClr val="bg1">
                    <a:lumMod val="65000"/>
                  </a:schemeClr>
                </a:solidFill>
              </a:rPr>
              <a:t>Digital Learning</a:t>
            </a:r>
          </a:p>
        </p:txBody>
      </p:sp>
    </p:spTree>
    <p:extLst>
      <p:ext uri="{BB962C8B-B14F-4D97-AF65-F5344CB8AC3E}">
        <p14:creationId xmlns:p14="http://schemas.microsoft.com/office/powerpoint/2010/main" val="3386037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14241C-82B0-4D4C-B5EB-DA0D88AE92A5}"/>
              </a:ext>
            </a:extLst>
          </p:cNvPr>
          <p:cNvSpPr>
            <a:spLocks noGrp="1"/>
          </p:cNvSpPr>
          <p:nvPr>
            <p:ph type="title"/>
          </p:nvPr>
        </p:nvSpPr>
        <p:spPr>
          <a:xfrm>
            <a:off x="363549" y="346674"/>
            <a:ext cx="9406727" cy="573338"/>
          </a:xfrm>
        </p:spPr>
        <p:txBody>
          <a:bodyPr>
            <a:noAutofit/>
          </a:bodyPr>
          <a:lstStyle/>
          <a:p>
            <a:r>
              <a:rPr lang="en-CA" sz="2800"/>
              <a:t>MICE: Meetings-Incentives-Conventions-Exhibitions​</a:t>
            </a:r>
          </a:p>
        </p:txBody>
      </p:sp>
      <p:sp>
        <p:nvSpPr>
          <p:cNvPr id="33" name="So much talent, in so little time">
            <a:extLst>
              <a:ext uri="{FF2B5EF4-FFF2-40B4-BE49-F238E27FC236}">
                <a16:creationId xmlns:a16="http://schemas.microsoft.com/office/drawing/2014/main" id="{DF7109C2-7CC4-8E40-840D-41F3A9C41B0A}"/>
              </a:ext>
            </a:extLst>
          </p:cNvPr>
          <p:cNvSpPr txBox="1">
            <a:spLocks/>
          </p:cNvSpPr>
          <p:nvPr/>
        </p:nvSpPr>
        <p:spPr>
          <a:xfrm>
            <a:off x="1620959" y="1980439"/>
            <a:ext cx="7661074" cy="449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lvl="1" algn="l" fontAlgn="base"/>
            <a:endParaRPr lang="en-US" sz="2800" spc="-150">
              <a:latin typeface="Montserrat" panose="00000500000000000000" pitchFamily="2" charset="0"/>
            </a:endParaRPr>
          </a:p>
        </p:txBody>
      </p:sp>
      <p:sp>
        <p:nvSpPr>
          <p:cNvPr id="36" name="So much talent, in so little time">
            <a:extLst>
              <a:ext uri="{FF2B5EF4-FFF2-40B4-BE49-F238E27FC236}">
                <a16:creationId xmlns:a16="http://schemas.microsoft.com/office/drawing/2014/main" id="{AD8357DC-B857-484B-A56A-F1A44BD4A93D}"/>
              </a:ext>
            </a:extLst>
          </p:cNvPr>
          <p:cNvSpPr txBox="1">
            <a:spLocks/>
          </p:cNvSpPr>
          <p:nvPr/>
        </p:nvSpPr>
        <p:spPr>
          <a:xfrm>
            <a:off x="932911" y="2457019"/>
            <a:ext cx="10768808" cy="3679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fontAlgn="base">
              <a:lnSpc>
                <a:spcPct val="100000"/>
              </a:lnSpc>
            </a:pPr>
            <a:r>
              <a:rPr lang="en-CA" sz="8000" spc="-300">
                <a:solidFill>
                  <a:srgbClr val="2B2D2D"/>
                </a:solidFill>
                <a:latin typeface="Museo Sans 700"/>
              </a:rPr>
              <a:t>$150 Billion </a:t>
            </a:r>
          </a:p>
          <a:p>
            <a:pPr algn="l" fontAlgn="base">
              <a:lnSpc>
                <a:spcPct val="100000"/>
              </a:lnSpc>
            </a:pPr>
            <a:r>
              <a:rPr lang="en-CA" sz="3600" spc="0">
                <a:solidFill>
                  <a:srgbClr val="FF0000"/>
                </a:solidFill>
                <a:latin typeface="Museo Sans 700"/>
              </a:rPr>
              <a:t>ln Cancellations</a:t>
            </a:r>
            <a:r>
              <a:rPr lang="en-US" sz="3600" spc="0">
                <a:solidFill>
                  <a:srgbClr val="2B2D2D"/>
                </a:solidFill>
                <a:latin typeface="Museo Sans 700"/>
              </a:rPr>
              <a:t>​</a:t>
            </a:r>
          </a:p>
          <a:p>
            <a:pPr algn="l" fontAlgn="base">
              <a:lnSpc>
                <a:spcPct val="100000"/>
              </a:lnSpc>
            </a:pPr>
            <a:endParaRPr lang="en-CA" sz="2400" spc="0">
              <a:latin typeface="Montserrat" pitchFamily="2" charset="77"/>
            </a:endParaRPr>
          </a:p>
          <a:p>
            <a:pPr algn="l" fontAlgn="base">
              <a:lnSpc>
                <a:spcPct val="100000"/>
              </a:lnSpc>
              <a:spcAft>
                <a:spcPts val="300"/>
              </a:spcAft>
            </a:pPr>
            <a:r>
              <a:rPr lang="en-CA" sz="2400" spc="0">
                <a:latin typeface="Museo Sans 500"/>
              </a:rPr>
              <a:t>2020-2021 Virtual: Events</a:t>
            </a:r>
            <a:r>
              <a:rPr lang="en-US" sz="2400" spc="0">
                <a:latin typeface="Museo Sans 500"/>
              </a:rPr>
              <a:t>​</a:t>
            </a:r>
          </a:p>
          <a:p>
            <a:pPr algn="l" fontAlgn="base">
              <a:lnSpc>
                <a:spcPct val="100000"/>
              </a:lnSpc>
              <a:spcAft>
                <a:spcPts val="300"/>
              </a:spcAft>
            </a:pPr>
            <a:r>
              <a:rPr lang="en-CA" sz="2400" spc="0">
                <a:latin typeface="Museo Sans 500"/>
              </a:rPr>
              <a:t>2021-and beyond: Hybrid Events</a:t>
            </a:r>
            <a:r>
              <a:rPr lang="en-US" sz="2400" spc="0">
                <a:latin typeface="Museo Sans 500"/>
              </a:rPr>
              <a:t>​</a:t>
            </a:r>
          </a:p>
          <a:p>
            <a:pPr algn="l" fontAlgn="base">
              <a:lnSpc>
                <a:spcPct val="100000"/>
              </a:lnSpc>
              <a:spcAft>
                <a:spcPts val="300"/>
              </a:spcAft>
            </a:pPr>
            <a:r>
              <a:rPr lang="en-CA" sz="2400" spc="0">
                <a:latin typeface="Museo Sans 500"/>
              </a:rPr>
              <a:t>$400 Billion industry by 2027  </a:t>
            </a:r>
          </a:p>
          <a:p>
            <a:pPr algn="l">
              <a:lnSpc>
                <a:spcPct val="100000"/>
              </a:lnSpc>
              <a:spcAft>
                <a:spcPts val="300"/>
              </a:spcAft>
            </a:pPr>
            <a:r>
              <a:rPr lang="en-US" sz="2400" spc="0">
                <a:latin typeface="Museo Sans 500"/>
              </a:rPr>
              <a:t>​</a:t>
            </a:r>
            <a:endParaRPr lang="en-US">
              <a:latin typeface="Museo Sans 500"/>
            </a:endParaRPr>
          </a:p>
        </p:txBody>
      </p:sp>
      <p:grpSp>
        <p:nvGrpSpPr>
          <p:cNvPr id="11" name="Group 10">
            <a:extLst>
              <a:ext uri="{FF2B5EF4-FFF2-40B4-BE49-F238E27FC236}">
                <a16:creationId xmlns:a16="http://schemas.microsoft.com/office/drawing/2014/main" id="{59A16D2D-56C7-1A45-9D61-D6CA28020202}"/>
              </a:ext>
            </a:extLst>
          </p:cNvPr>
          <p:cNvGrpSpPr/>
          <p:nvPr/>
        </p:nvGrpSpPr>
        <p:grpSpPr>
          <a:xfrm>
            <a:off x="6648150" y="4893772"/>
            <a:ext cx="4124003" cy="868102"/>
            <a:chOff x="6648150" y="4893772"/>
            <a:chExt cx="4124003" cy="868102"/>
          </a:xfrm>
        </p:grpSpPr>
        <p:sp>
          <p:nvSpPr>
            <p:cNvPr id="3" name="Rectangle 2">
              <a:hlinkClick r:id="rId3"/>
              <a:extLst>
                <a:ext uri="{FF2B5EF4-FFF2-40B4-BE49-F238E27FC236}">
                  <a16:creationId xmlns:a16="http://schemas.microsoft.com/office/drawing/2014/main" id="{4EB4C9A5-88F7-AF46-BF0B-6176A97A93A7}"/>
                </a:ext>
              </a:extLst>
            </p:cNvPr>
            <p:cNvSpPr/>
            <p:nvPr/>
          </p:nvSpPr>
          <p:spPr>
            <a:xfrm>
              <a:off x="6648150" y="4893772"/>
              <a:ext cx="4124003" cy="868102"/>
            </a:xfrm>
            <a:prstGeom prst="rect">
              <a:avLst/>
            </a:prstGeom>
            <a:solidFill>
              <a:schemeClr val="bg1"/>
            </a:solidFill>
            <a:ln cap="sq"/>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market Reports">
              <a:extLst>
                <a:ext uri="{FF2B5EF4-FFF2-40B4-BE49-F238E27FC236}">
                  <a16:creationId xmlns:a16="http://schemas.microsoft.com/office/drawing/2014/main" id="{AD15F565-DC06-FC48-BFDF-C43F1CBD8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46697" y="5089072"/>
              <a:ext cx="1646557" cy="477502"/>
            </a:xfrm>
            <a:prstGeom prst="rect">
              <a:avLst/>
            </a:prstGeom>
            <a:noFill/>
            <a:extLst>
              <a:ext uri="{909E8E84-426E-40DD-AFC4-6F175D3DCCD1}">
                <a14:hiddenFill xmlns:a14="http://schemas.microsoft.com/office/drawing/2010/main">
                  <a:solidFill>
                    <a:srgbClr val="FFFFFF"/>
                  </a:solidFill>
                </a14:hiddenFill>
              </a:ext>
            </a:extLst>
          </p:spPr>
        </p:pic>
        <p:sp>
          <p:nvSpPr>
            <p:cNvPr id="38" name="So much talent, in so little time">
              <a:extLst>
                <a:ext uri="{FF2B5EF4-FFF2-40B4-BE49-F238E27FC236}">
                  <a16:creationId xmlns:a16="http://schemas.microsoft.com/office/drawing/2014/main" id="{F4530B28-6FD6-0745-94F8-2256FD3125A4}"/>
                </a:ext>
              </a:extLst>
            </p:cNvPr>
            <p:cNvSpPr txBox="1">
              <a:spLocks/>
            </p:cNvSpPr>
            <p:nvPr/>
          </p:nvSpPr>
          <p:spPr>
            <a:xfrm>
              <a:off x="6782151" y="5005065"/>
              <a:ext cx="3908766" cy="561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a:lnSpc>
                  <a:spcPct val="100000"/>
                </a:lnSpc>
                <a:defRPr>
                  <a:solidFill>
                    <a:srgbClr val="FFFFFF"/>
                  </a:solidFill>
                  <a:latin typeface="Fira Sans Regular"/>
                  <a:ea typeface="Fira Sans Regular"/>
                  <a:cs typeface="Fira Sans Regular"/>
                  <a:sym typeface="Fira Sans Regular"/>
                </a:defRPr>
              </a:pPr>
              <a:r>
                <a:rPr lang="en-US" sz="2000" b="1" spc="0">
                  <a:solidFill>
                    <a:srgbClr val="165C85"/>
                  </a:solidFill>
                  <a:latin typeface="Montserrat SemiBold" pitchFamily="2" charset="77"/>
                  <a:cs typeface="Gotham Medium" pitchFamily="2" charset="0"/>
                  <a:sym typeface="Fira Sans Regular"/>
                  <a:hlinkClick r:id="rId3"/>
                </a:rPr>
                <a:t>Link to Article</a:t>
              </a:r>
              <a:endParaRPr lang="en-US" sz="2000" b="1" spc="0">
                <a:solidFill>
                  <a:srgbClr val="165C85"/>
                </a:solidFill>
                <a:latin typeface="Montserrat SemiBold" pitchFamily="2" charset="77"/>
                <a:cs typeface="Gotham Medium" pitchFamily="2" charset="0"/>
                <a:sym typeface="Fira Sans Regular"/>
              </a:endParaRPr>
            </a:p>
          </p:txBody>
        </p:sp>
      </p:grpSp>
      <p:sp>
        <p:nvSpPr>
          <p:cNvPr id="2" name="TextBox 1">
            <a:extLst>
              <a:ext uri="{FF2B5EF4-FFF2-40B4-BE49-F238E27FC236}">
                <a16:creationId xmlns:a16="http://schemas.microsoft.com/office/drawing/2014/main" id="{A98D4381-87F1-3744-9E0E-0BC0DBD4138F}"/>
              </a:ext>
            </a:extLst>
          </p:cNvPr>
          <p:cNvSpPr txBox="1"/>
          <p:nvPr/>
        </p:nvSpPr>
        <p:spPr>
          <a:xfrm>
            <a:off x="932911" y="1393985"/>
            <a:ext cx="9946648" cy="1200329"/>
          </a:xfrm>
          <a:prstGeom prst="rect">
            <a:avLst/>
          </a:prstGeom>
          <a:noFill/>
        </p:spPr>
        <p:txBody>
          <a:bodyPr wrap="square" lIns="91440" tIns="45720" rIns="91440" bIns="45720" rtlCol="0" anchor="t">
            <a:spAutoFit/>
          </a:bodyPr>
          <a:lstStyle/>
          <a:p>
            <a:r>
              <a:rPr lang="en-CA" sz="2400">
                <a:solidFill>
                  <a:srgbClr val="FF0000"/>
                </a:solidFill>
                <a:latin typeface="Museo Sans 500"/>
              </a:rPr>
              <a:t>MAJOR GROWTH OPPORTUNITY</a:t>
            </a:r>
            <a:endParaRPr lang="en-US" sz="2400">
              <a:solidFill>
                <a:srgbClr val="FF0000"/>
              </a:solidFill>
              <a:latin typeface="Museo Sans 500"/>
            </a:endParaRPr>
          </a:p>
          <a:p>
            <a:r>
              <a:rPr lang="en-CA" sz="2400">
                <a:latin typeface="Museo Sans 500"/>
              </a:rPr>
              <a:t>Paradigm shift in the way we work, travel, meet, learn, network</a:t>
            </a:r>
            <a:r>
              <a:rPr lang="en-US" sz="2400">
                <a:latin typeface="Museo Sans 500"/>
              </a:rPr>
              <a:t>​</a:t>
            </a:r>
          </a:p>
          <a:p>
            <a:endParaRPr lang="en-US" sz="2400"/>
          </a:p>
        </p:txBody>
      </p:sp>
    </p:spTree>
    <p:extLst>
      <p:ext uri="{BB962C8B-B14F-4D97-AF65-F5344CB8AC3E}">
        <p14:creationId xmlns:p14="http://schemas.microsoft.com/office/powerpoint/2010/main" val="1997272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6F3016-D291-6B4B-ADED-D09E628F5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4008" y="1535528"/>
            <a:ext cx="2769040" cy="2747798"/>
          </a:xfrm>
          <a:prstGeom prst="rect">
            <a:avLst/>
          </a:prstGeom>
        </p:spPr>
      </p:pic>
      <p:sp>
        <p:nvSpPr>
          <p:cNvPr id="36" name="So much talent, in so little time">
            <a:extLst>
              <a:ext uri="{FF2B5EF4-FFF2-40B4-BE49-F238E27FC236}">
                <a16:creationId xmlns:a16="http://schemas.microsoft.com/office/drawing/2014/main" id="{AD8357DC-B857-484B-A56A-F1A44BD4A93D}"/>
              </a:ext>
            </a:extLst>
          </p:cNvPr>
          <p:cNvSpPr txBox="1">
            <a:spLocks/>
          </p:cNvSpPr>
          <p:nvPr/>
        </p:nvSpPr>
        <p:spPr>
          <a:xfrm>
            <a:off x="803426" y="1314530"/>
            <a:ext cx="5383142" cy="356412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3" tIns="25393" rIns="25393" bIns="25393"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fontAlgn="base">
              <a:lnSpc>
                <a:spcPct val="100000"/>
              </a:lnSpc>
            </a:pPr>
            <a:r>
              <a:rPr lang="en-CA" sz="1800" b="1" spc="0">
                <a:solidFill>
                  <a:srgbClr val="2B2D2D"/>
                </a:solidFill>
                <a:latin typeface="Museo Sans 500"/>
              </a:rPr>
              <a:t>Business as usual versus lasting change?​</a:t>
            </a:r>
          </a:p>
          <a:p>
            <a:pPr algn="l" fontAlgn="base">
              <a:lnSpc>
                <a:spcPct val="100000"/>
              </a:lnSpc>
            </a:pPr>
            <a:endParaRPr lang="en-CA" sz="1800" spc="0">
              <a:solidFill>
                <a:srgbClr val="2B2D2D"/>
              </a:solidFill>
              <a:latin typeface="Museo Sans 500"/>
            </a:endParaRPr>
          </a:p>
          <a:p>
            <a:pPr algn="l" fontAlgn="base">
              <a:lnSpc>
                <a:spcPct val="100000"/>
              </a:lnSpc>
            </a:pPr>
            <a:r>
              <a:rPr lang="en-CA" sz="1800" spc="0">
                <a:solidFill>
                  <a:srgbClr val="2B2D2D"/>
                </a:solidFill>
                <a:latin typeface="Museo Sans 500"/>
              </a:rPr>
              <a:t>A paradigm shift to "WFH" "SFH" and Virtual Events has happened!</a:t>
            </a:r>
          </a:p>
          <a:p>
            <a:pPr algn="l">
              <a:lnSpc>
                <a:spcPct val="100000"/>
              </a:lnSpc>
            </a:pPr>
            <a:endParaRPr lang="en-CA" sz="1800" spc="0">
              <a:solidFill>
                <a:srgbClr val="2B2D2D"/>
              </a:solidFill>
              <a:latin typeface="Museo Sans 500"/>
            </a:endParaRPr>
          </a:p>
          <a:p>
            <a:pPr algn="l" fontAlgn="base">
              <a:lnSpc>
                <a:spcPct val="100000"/>
              </a:lnSpc>
            </a:pPr>
            <a:r>
              <a:rPr lang="en-CA" sz="1800" spc="0">
                <a:solidFill>
                  <a:srgbClr val="2B2D2D"/>
                </a:solidFill>
                <a:latin typeface="Museo Sans 500"/>
              </a:rPr>
              <a:t>The “new normal" is still far from being completely defined.​</a:t>
            </a:r>
          </a:p>
          <a:p>
            <a:pPr algn="l" fontAlgn="base">
              <a:lnSpc>
                <a:spcPct val="100000"/>
              </a:lnSpc>
            </a:pPr>
            <a:endParaRPr lang="en-CA" sz="1800" spc="0">
              <a:solidFill>
                <a:srgbClr val="2B2D2D"/>
              </a:solidFill>
              <a:latin typeface="Museo Sans 500"/>
            </a:endParaRPr>
          </a:p>
          <a:p>
            <a:pPr algn="l" fontAlgn="base">
              <a:lnSpc>
                <a:spcPct val="100000"/>
              </a:lnSpc>
            </a:pPr>
            <a:r>
              <a:rPr lang="en-CA" sz="1800" spc="0">
                <a:solidFill>
                  <a:srgbClr val="2B2D2D"/>
                </a:solidFill>
                <a:latin typeface="Museo Sans 500"/>
              </a:rPr>
              <a:t>Hybrid events where attendees choose how – and where - to join will be the new norm in 2021</a:t>
            </a:r>
            <a:endParaRPr lang="en-US" sz="1800" spc="0">
              <a:solidFill>
                <a:srgbClr val="2B2D2D"/>
              </a:solidFill>
              <a:latin typeface="Museo Sans 500"/>
            </a:endParaRPr>
          </a:p>
        </p:txBody>
      </p:sp>
      <p:pic>
        <p:nvPicPr>
          <p:cNvPr id="5" name="Picture 4">
            <a:extLst>
              <a:ext uri="{FF2B5EF4-FFF2-40B4-BE49-F238E27FC236}">
                <a16:creationId xmlns:a16="http://schemas.microsoft.com/office/drawing/2014/main" id="{5F569AB3-E969-794A-9BA3-0A60D087E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6568" y="1535528"/>
            <a:ext cx="6005432" cy="4466850"/>
          </a:xfrm>
          <a:prstGeom prst="rect">
            <a:avLst/>
          </a:prstGeom>
        </p:spPr>
      </p:pic>
      <p:sp>
        <p:nvSpPr>
          <p:cNvPr id="2" name="Content Placeholder 1">
            <a:extLst>
              <a:ext uri="{FF2B5EF4-FFF2-40B4-BE49-F238E27FC236}">
                <a16:creationId xmlns:a16="http://schemas.microsoft.com/office/drawing/2014/main" id="{8D4EA67F-30BC-E047-808D-9BA1BC01655C}"/>
              </a:ext>
            </a:extLst>
          </p:cNvPr>
          <p:cNvSpPr>
            <a:spLocks noGrp="1"/>
          </p:cNvSpPr>
          <p:nvPr>
            <p:ph sz="quarter" idx="4294967295"/>
          </p:nvPr>
        </p:nvSpPr>
        <p:spPr>
          <a:xfrm>
            <a:off x="678095" y="490062"/>
            <a:ext cx="6810375" cy="609600"/>
          </a:xfrm>
        </p:spPr>
        <p:txBody>
          <a:bodyPr vert="horz" lIns="91440" tIns="45720" rIns="91440" bIns="45720" rtlCol="0" anchor="ctr">
            <a:noAutofit/>
          </a:bodyPr>
          <a:lstStyle/>
          <a:p>
            <a:pPr marL="0" indent="0">
              <a:spcBef>
                <a:spcPct val="0"/>
              </a:spcBef>
              <a:buNone/>
            </a:pPr>
            <a:r>
              <a:rPr lang="en-US">
                <a:latin typeface="Museo Sans 700 (Body)"/>
                <a:ea typeface="+mj-ea"/>
                <a:cs typeface="+mj-cs"/>
              </a:rPr>
              <a:t>The Show Must (Virtually) Go On: </a:t>
            </a:r>
          </a:p>
          <a:p>
            <a:pPr marL="0" indent="0">
              <a:spcBef>
                <a:spcPct val="0"/>
              </a:spcBef>
              <a:buNone/>
            </a:pPr>
            <a:r>
              <a:rPr lang="en-US">
                <a:latin typeface="Museo Sans 700 (Body)"/>
                <a:ea typeface="+mj-ea"/>
                <a:cs typeface="+mj-cs"/>
              </a:rPr>
              <a:t>Hybrid shows are coming</a:t>
            </a:r>
          </a:p>
        </p:txBody>
      </p:sp>
    </p:spTree>
    <p:extLst>
      <p:ext uri="{BB962C8B-B14F-4D97-AF65-F5344CB8AC3E}">
        <p14:creationId xmlns:p14="http://schemas.microsoft.com/office/powerpoint/2010/main" val="4275022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9D3DD348-0763-DF49-9F2B-DE5A20E7FF67}"/>
              </a:ext>
            </a:extLst>
          </p:cNvPr>
          <p:cNvSpPr>
            <a:spLocks noGrp="1"/>
          </p:cNvSpPr>
          <p:nvPr>
            <p:ph sz="quarter" idx="4294967295"/>
          </p:nvPr>
        </p:nvSpPr>
        <p:spPr>
          <a:xfrm>
            <a:off x="362718" y="404504"/>
            <a:ext cx="8313196" cy="682143"/>
          </a:xfrm>
        </p:spPr>
        <p:txBody>
          <a:bodyPr vert="horz" lIns="91440" tIns="45720" rIns="91440" bIns="45720" rtlCol="0" anchor="ctr">
            <a:normAutofit/>
          </a:bodyPr>
          <a:lstStyle/>
          <a:p>
            <a:pPr>
              <a:spcBef>
                <a:spcPct val="0"/>
              </a:spcBef>
              <a:buNone/>
            </a:pPr>
            <a:r>
              <a:rPr lang="en-US">
                <a:latin typeface="Museo Sans 700 (Body)"/>
                <a:ea typeface="+mj-ea"/>
                <a:cs typeface="+mj-cs"/>
              </a:rPr>
              <a:t>Virtual Events​:  Over </a:t>
            </a:r>
            <a:r>
              <a:rPr lang="en-US">
                <a:solidFill>
                  <a:srgbClr val="FF0000"/>
                </a:solidFill>
                <a:latin typeface="Museo Sans 700 (Body)"/>
                <a:ea typeface="+mj-ea"/>
                <a:cs typeface="+mj-cs"/>
              </a:rPr>
              <a:t>2000 Events Delivered!</a:t>
            </a:r>
            <a:r>
              <a:rPr lang="en-US">
                <a:latin typeface="Museo Sans 700 (Body)"/>
                <a:ea typeface="+mj-ea"/>
                <a:cs typeface="+mj-cs"/>
              </a:rPr>
              <a:t> </a:t>
            </a:r>
          </a:p>
          <a:p>
            <a:pPr>
              <a:spcBef>
                <a:spcPct val="0"/>
              </a:spcBef>
              <a:buNone/>
            </a:pPr>
            <a:endParaRPr lang="en-US" sz="2400">
              <a:latin typeface="Museo Sans 700 (Body)"/>
              <a:ea typeface="+mj-ea"/>
              <a:cs typeface="+mj-cs"/>
            </a:endParaRPr>
          </a:p>
        </p:txBody>
      </p:sp>
      <p:pic>
        <p:nvPicPr>
          <p:cNvPr id="3" name="Picture 2" descr="Vimeo Play Button Png - Play Button Circle Icon Png, Transparent Png -  kindpng">
            <a:hlinkClick r:id="rId4"/>
            <a:extLst>
              <a:ext uri="{FF2B5EF4-FFF2-40B4-BE49-F238E27FC236}">
                <a16:creationId xmlns:a16="http://schemas.microsoft.com/office/drawing/2014/main" id="{4875BE09-22E3-47BB-B0E2-6CB500E82483}"/>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386126" y="5951278"/>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0AFEFE-2002-44EF-985D-50DF1BCD3016}"/>
              </a:ext>
            </a:extLst>
          </p:cNvPr>
          <p:cNvSpPr txBox="1"/>
          <p:nvPr/>
        </p:nvSpPr>
        <p:spPr>
          <a:xfrm>
            <a:off x="6034239" y="6062051"/>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6" name="Picture 5">
            <a:extLst>
              <a:ext uri="{FF2B5EF4-FFF2-40B4-BE49-F238E27FC236}">
                <a16:creationId xmlns:a16="http://schemas.microsoft.com/office/drawing/2014/main" id="{3C47AB2B-D676-4F30-B65F-0BEE32465267}"/>
              </a:ext>
            </a:extLst>
          </p:cNvPr>
          <p:cNvPicPr>
            <a:picLocks noChangeAspect="1"/>
          </p:cNvPicPr>
          <p:nvPr/>
        </p:nvPicPr>
        <p:blipFill>
          <a:blip r:embed="rId6"/>
          <a:stretch>
            <a:fillRect/>
          </a:stretch>
        </p:blipFill>
        <p:spPr>
          <a:xfrm>
            <a:off x="5800690" y="5888357"/>
            <a:ext cx="258307" cy="346870"/>
          </a:xfrm>
          <a:prstGeom prst="rect">
            <a:avLst/>
          </a:prstGeom>
        </p:spPr>
      </p:pic>
      <p:pic>
        <p:nvPicPr>
          <p:cNvPr id="7" name="Online Media 6" title="Virtual Experiences Inspiration">
            <a:hlinkClick r:id="" action="ppaction://media"/>
            <a:extLst>
              <a:ext uri="{FF2B5EF4-FFF2-40B4-BE49-F238E27FC236}">
                <a16:creationId xmlns:a16="http://schemas.microsoft.com/office/drawing/2014/main" id="{1155088B-B44F-430A-83D4-6C25B53D929C}"/>
              </a:ext>
            </a:extLst>
          </p:cNvPr>
          <p:cNvPicPr>
            <a:picLocks noRot="1" noChangeAspect="1"/>
          </p:cNvPicPr>
          <p:nvPr>
            <a:videoFile r:link="rId1"/>
          </p:nvPr>
        </p:nvPicPr>
        <p:blipFill>
          <a:blip r:embed="rId7"/>
          <a:stretch>
            <a:fillRect/>
          </a:stretch>
        </p:blipFill>
        <p:spPr>
          <a:xfrm>
            <a:off x="1994997" y="1118108"/>
            <a:ext cx="8128000" cy="4572000"/>
          </a:xfrm>
          <a:prstGeom prst="rect">
            <a:avLst/>
          </a:prstGeom>
        </p:spPr>
      </p:pic>
    </p:spTree>
    <p:extLst>
      <p:ext uri="{BB962C8B-B14F-4D97-AF65-F5344CB8AC3E}">
        <p14:creationId xmlns:p14="http://schemas.microsoft.com/office/powerpoint/2010/main" val="47148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C235746-A197-5E49-B2AE-3FB11DD5683F}"/>
              </a:ext>
            </a:extLst>
          </p:cNvPr>
          <p:cNvSpPr>
            <a:spLocks noGrp="1"/>
          </p:cNvSpPr>
          <p:nvPr>
            <p:ph sz="quarter" idx="4294967295"/>
          </p:nvPr>
        </p:nvSpPr>
        <p:spPr>
          <a:xfrm>
            <a:off x="398318" y="233507"/>
            <a:ext cx="9509125" cy="496888"/>
          </a:xfrm>
        </p:spPr>
        <p:txBody>
          <a:bodyPr vert="horz" lIns="91440" tIns="45720" rIns="91440" bIns="45720" rtlCol="0" anchor="t">
            <a:normAutofit/>
          </a:bodyPr>
          <a:lstStyle/>
          <a:p>
            <a:pPr marL="0" indent="0">
              <a:buNone/>
            </a:pPr>
            <a:r>
              <a:rPr lang="en-US">
                <a:solidFill>
                  <a:srgbClr val="FF0000"/>
                </a:solidFill>
                <a:latin typeface="Museo Sans 700"/>
              </a:rPr>
              <a:t>AR Innovation</a:t>
            </a:r>
            <a:r>
              <a:rPr lang="en-US">
                <a:latin typeface="Museo Sans 700"/>
              </a:rPr>
              <a:t> for Virtual Events Driving Wins!</a:t>
            </a:r>
          </a:p>
        </p:txBody>
      </p:sp>
      <p:pic>
        <p:nvPicPr>
          <p:cNvPr id="2" name="Picture 2" descr="Vimeo Play Button Png - Play Button Circle Icon Png, Transparent Png -  kindpng">
            <a:hlinkClick r:id="rId4"/>
            <a:extLst>
              <a:ext uri="{FF2B5EF4-FFF2-40B4-BE49-F238E27FC236}">
                <a16:creationId xmlns:a16="http://schemas.microsoft.com/office/drawing/2014/main" id="{FB570481-4AEF-479C-814C-80C3540B84C0}"/>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562780" y="5691492"/>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43707F-6F10-4312-AB49-41D554B04751}"/>
              </a:ext>
            </a:extLst>
          </p:cNvPr>
          <p:cNvSpPr txBox="1"/>
          <p:nvPr/>
        </p:nvSpPr>
        <p:spPr>
          <a:xfrm>
            <a:off x="6210893" y="5802265"/>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5" name="Picture 4">
            <a:extLst>
              <a:ext uri="{FF2B5EF4-FFF2-40B4-BE49-F238E27FC236}">
                <a16:creationId xmlns:a16="http://schemas.microsoft.com/office/drawing/2014/main" id="{7D8CF6C6-6027-4759-A0A2-9A862C73DF29}"/>
              </a:ext>
            </a:extLst>
          </p:cNvPr>
          <p:cNvPicPr>
            <a:picLocks noChangeAspect="1"/>
          </p:cNvPicPr>
          <p:nvPr/>
        </p:nvPicPr>
        <p:blipFill>
          <a:blip r:embed="rId6"/>
          <a:stretch>
            <a:fillRect/>
          </a:stretch>
        </p:blipFill>
        <p:spPr>
          <a:xfrm>
            <a:off x="5962635" y="5666372"/>
            <a:ext cx="258307" cy="346870"/>
          </a:xfrm>
          <a:prstGeom prst="rect">
            <a:avLst/>
          </a:prstGeom>
        </p:spPr>
      </p:pic>
      <p:pic>
        <p:nvPicPr>
          <p:cNvPr id="6" name="Online Media 5" title="ScreenAR - Introducing the Next Generation AR Conferencing">
            <a:hlinkClick r:id="" action="ppaction://media"/>
            <a:extLst>
              <a:ext uri="{FF2B5EF4-FFF2-40B4-BE49-F238E27FC236}">
                <a16:creationId xmlns:a16="http://schemas.microsoft.com/office/drawing/2014/main" id="{5132C052-D867-4621-8FBA-A6FFDE44F4C6}"/>
              </a:ext>
            </a:extLst>
          </p:cNvPr>
          <p:cNvPicPr>
            <a:picLocks noRot="1" noChangeAspect="1"/>
          </p:cNvPicPr>
          <p:nvPr>
            <a:videoFile r:link="rId1"/>
          </p:nvPr>
        </p:nvPicPr>
        <p:blipFill>
          <a:blip r:embed="rId7"/>
          <a:stretch>
            <a:fillRect/>
          </a:stretch>
        </p:blipFill>
        <p:spPr>
          <a:xfrm>
            <a:off x="2168260" y="1843704"/>
            <a:ext cx="8105364" cy="3767282"/>
          </a:xfrm>
          <a:prstGeom prst="rect">
            <a:avLst/>
          </a:prstGeom>
        </p:spPr>
      </p:pic>
    </p:spTree>
    <p:extLst>
      <p:ext uri="{BB962C8B-B14F-4D97-AF65-F5344CB8AC3E}">
        <p14:creationId xmlns:p14="http://schemas.microsoft.com/office/powerpoint/2010/main" val="32465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E71175-7E8E-42CF-B882-517B9802B1F0}"/>
              </a:ext>
            </a:extLst>
          </p:cNvPr>
          <p:cNvSpPr/>
          <p:nvPr/>
        </p:nvSpPr>
        <p:spPr>
          <a:xfrm>
            <a:off x="2942144" y="1497633"/>
            <a:ext cx="6155156" cy="3421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Online Media 3" title="Virtual Event Hologram announcement">
            <a:hlinkClick r:id="" action="ppaction://media"/>
            <a:extLst>
              <a:ext uri="{FF2B5EF4-FFF2-40B4-BE49-F238E27FC236}">
                <a16:creationId xmlns:a16="http://schemas.microsoft.com/office/drawing/2014/main" id="{BC4B5F1C-48DE-416B-9FAB-FD93F081757B}"/>
              </a:ext>
            </a:extLst>
          </p:cNvPr>
          <p:cNvPicPr>
            <a:picLocks noRot="1" noChangeAspect="1"/>
          </p:cNvPicPr>
          <p:nvPr>
            <a:videoFile r:link="rId1"/>
          </p:nvPr>
        </p:nvPicPr>
        <p:blipFill>
          <a:blip r:embed="rId4"/>
          <a:stretch>
            <a:fillRect/>
          </a:stretch>
        </p:blipFill>
        <p:spPr>
          <a:xfrm>
            <a:off x="2942144" y="1818622"/>
            <a:ext cx="6155156" cy="2860847"/>
          </a:xfrm>
          <a:prstGeom prst="rect">
            <a:avLst/>
          </a:prstGeom>
        </p:spPr>
      </p:pic>
      <p:sp>
        <p:nvSpPr>
          <p:cNvPr id="7" name="Title 6">
            <a:extLst>
              <a:ext uri="{FF2B5EF4-FFF2-40B4-BE49-F238E27FC236}">
                <a16:creationId xmlns:a16="http://schemas.microsoft.com/office/drawing/2014/main" id="{6D06C11F-F3F5-4469-87DD-C0CFF1C50392}"/>
              </a:ext>
            </a:extLst>
          </p:cNvPr>
          <p:cNvSpPr>
            <a:spLocks noGrp="1"/>
          </p:cNvSpPr>
          <p:nvPr>
            <p:ph type="title"/>
          </p:nvPr>
        </p:nvSpPr>
        <p:spPr>
          <a:xfrm>
            <a:off x="379170" y="234914"/>
            <a:ext cx="9406727" cy="573338"/>
          </a:xfrm>
        </p:spPr>
        <p:txBody>
          <a:bodyPr>
            <a:normAutofit/>
          </a:bodyPr>
          <a:lstStyle/>
          <a:p>
            <a:r>
              <a:rPr lang="en-CA" sz="2800"/>
              <a:t>See </a:t>
            </a:r>
            <a:r>
              <a:rPr lang="en-CA" sz="2800">
                <a:solidFill>
                  <a:srgbClr val="FF0000"/>
                </a:solidFill>
              </a:rPr>
              <a:t>how clients use it!</a:t>
            </a:r>
          </a:p>
        </p:txBody>
      </p:sp>
      <p:pic>
        <p:nvPicPr>
          <p:cNvPr id="2" name="Picture 1" descr="Vimeo Play Button Png - Play Button Circle Icon Png, Transparent Png -  kindpng">
            <a:hlinkClick r:id="rId5"/>
            <a:extLst>
              <a:ext uri="{FF2B5EF4-FFF2-40B4-BE49-F238E27FC236}">
                <a16:creationId xmlns:a16="http://schemas.microsoft.com/office/drawing/2014/main" id="{3A8A452E-B946-4B6E-A6B1-A06E15F988E9}"/>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386126" y="5360367"/>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DECBFE-82E7-4B7B-B58D-6B167DE32BF0}"/>
              </a:ext>
            </a:extLst>
          </p:cNvPr>
          <p:cNvSpPr txBox="1"/>
          <p:nvPr/>
        </p:nvSpPr>
        <p:spPr>
          <a:xfrm>
            <a:off x="6034239" y="5471140"/>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6" name="Picture 5">
            <a:extLst>
              <a:ext uri="{FF2B5EF4-FFF2-40B4-BE49-F238E27FC236}">
                <a16:creationId xmlns:a16="http://schemas.microsoft.com/office/drawing/2014/main" id="{CF582CF8-15DA-400D-923F-79E73F284DA9}"/>
              </a:ext>
            </a:extLst>
          </p:cNvPr>
          <p:cNvPicPr>
            <a:picLocks noChangeAspect="1"/>
          </p:cNvPicPr>
          <p:nvPr/>
        </p:nvPicPr>
        <p:blipFill>
          <a:blip r:embed="rId7"/>
          <a:stretch>
            <a:fillRect/>
          </a:stretch>
        </p:blipFill>
        <p:spPr>
          <a:xfrm>
            <a:off x="5775932" y="5273420"/>
            <a:ext cx="258307" cy="346870"/>
          </a:xfrm>
          <a:prstGeom prst="rect">
            <a:avLst/>
          </a:prstGeom>
        </p:spPr>
      </p:pic>
    </p:spTree>
    <p:extLst>
      <p:ext uri="{BB962C8B-B14F-4D97-AF65-F5344CB8AC3E}">
        <p14:creationId xmlns:p14="http://schemas.microsoft.com/office/powerpoint/2010/main" val="9691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61A46D-1EC6-4C17-B0DD-7A5A08366ADD}"/>
              </a:ext>
            </a:extLst>
          </p:cNvPr>
          <p:cNvSpPr/>
          <p:nvPr/>
        </p:nvSpPr>
        <p:spPr>
          <a:xfrm>
            <a:off x="0" y="1321230"/>
            <a:ext cx="12192000" cy="11854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50A63B41-B7D6-43C6-8023-313AC997B461}"/>
              </a:ext>
            </a:extLst>
          </p:cNvPr>
          <p:cNvSpPr>
            <a:spLocks noGrp="1"/>
          </p:cNvSpPr>
          <p:nvPr>
            <p:ph sz="quarter" idx="4294967295"/>
          </p:nvPr>
        </p:nvSpPr>
        <p:spPr>
          <a:xfrm>
            <a:off x="270907" y="216881"/>
            <a:ext cx="9967190" cy="754063"/>
          </a:xfrm>
        </p:spPr>
        <p:txBody>
          <a:bodyPr vert="horz" lIns="91440" tIns="45720" rIns="91440" bIns="45720" rtlCol="0" anchor="t">
            <a:normAutofit fontScale="85000" lnSpcReduction="20000"/>
          </a:bodyPr>
          <a:lstStyle/>
          <a:p>
            <a:pPr marL="0" indent="0">
              <a:buNone/>
            </a:pPr>
            <a:r>
              <a:rPr lang="en-CA">
                <a:latin typeface="Museo Sans 700"/>
              </a:rPr>
              <a:t>The </a:t>
            </a:r>
            <a:r>
              <a:rPr lang="en-CA">
                <a:solidFill>
                  <a:srgbClr val="FF0000"/>
                </a:solidFill>
                <a:latin typeface="Museo Sans 700"/>
              </a:rPr>
              <a:t>Future is Hybrid Events</a:t>
            </a:r>
          </a:p>
          <a:p>
            <a:pPr marL="0" indent="0">
              <a:buNone/>
            </a:pPr>
            <a:r>
              <a:rPr lang="en-CA">
                <a:latin typeface="Museo Sans 700"/>
              </a:rPr>
              <a:t>New Acquisition: </a:t>
            </a:r>
            <a:r>
              <a:rPr lang="en-CA" b="1">
                <a:latin typeface="Museo Sans 700"/>
              </a:rPr>
              <a:t>Map Dynamics</a:t>
            </a:r>
          </a:p>
        </p:txBody>
      </p:sp>
      <p:sp>
        <p:nvSpPr>
          <p:cNvPr id="5" name="TextBox 4">
            <a:extLst>
              <a:ext uri="{FF2B5EF4-FFF2-40B4-BE49-F238E27FC236}">
                <a16:creationId xmlns:a16="http://schemas.microsoft.com/office/drawing/2014/main" id="{6FDA7861-8BB0-4862-9C7C-A698DDFD1309}"/>
              </a:ext>
            </a:extLst>
          </p:cNvPr>
          <p:cNvSpPr txBox="1"/>
          <p:nvPr/>
        </p:nvSpPr>
        <p:spPr>
          <a:xfrm>
            <a:off x="568576" y="2506716"/>
            <a:ext cx="5329519" cy="2600712"/>
          </a:xfrm>
          <a:prstGeom prst="rect">
            <a:avLst/>
          </a:prstGeom>
          <a:noFill/>
        </p:spPr>
        <p:txBody>
          <a:bodyPr wrap="square" lIns="91440" tIns="45720" rIns="91440" bIns="45720" anchor="t">
            <a:spAutoFit/>
          </a:bodyPr>
          <a:lstStyle/>
          <a:p>
            <a:pPr>
              <a:spcAft>
                <a:spcPts val="600"/>
              </a:spcAft>
            </a:pPr>
            <a:r>
              <a:rPr lang="en-CA" sz="1600" b="1">
                <a:solidFill>
                  <a:srgbClr val="000000"/>
                </a:solidFill>
                <a:latin typeface="Montserrat"/>
                <a:ea typeface="Times New Roman" panose="02020603050405020304" pitchFamily="18" charset="0"/>
              </a:rPr>
              <a:t>     </a:t>
            </a:r>
            <a:r>
              <a:rPr lang="en-CA" sz="1600">
                <a:solidFill>
                  <a:srgbClr val="FF0000"/>
                </a:solidFill>
                <a:latin typeface="Montserrat"/>
                <a:ea typeface="Times New Roman" panose="02020603050405020304" pitchFamily="18" charset="0"/>
              </a:rPr>
              <a:t> </a:t>
            </a:r>
            <a:r>
              <a:rPr lang="en-CA" sz="1600">
                <a:solidFill>
                  <a:srgbClr val="FF0000"/>
                </a:solidFill>
                <a:latin typeface="Museo Sans 700"/>
                <a:ea typeface="Times New Roman" panose="02020603050405020304" pitchFamily="18" charset="0"/>
              </a:rPr>
              <a:t>Highlights:</a:t>
            </a:r>
            <a:endParaRPr lang="en-CA" sz="1400">
              <a:solidFill>
                <a:srgbClr val="FF0000"/>
              </a:solidFill>
              <a:latin typeface="Museo Sans 700"/>
              <a:ea typeface="Times New Roman" panose="02020603050405020304" pitchFamily="18" charset="0"/>
            </a:endParaRPr>
          </a:p>
          <a:p>
            <a:pPr marL="285750" indent="-285750">
              <a:spcAft>
                <a:spcPts val="600"/>
              </a:spcAft>
              <a:buFont typeface="Arial" panose="020B0604020202020204" pitchFamily="34" charset="0"/>
              <a:buChar char="•"/>
            </a:pPr>
            <a:r>
              <a:rPr lang="en-CA" sz="1600">
                <a:solidFill>
                  <a:srgbClr val="000000"/>
                </a:solidFill>
                <a:latin typeface="Museo Sans 500"/>
                <a:ea typeface="Times New Roman" panose="02020603050405020304" pitchFamily="18" charset="0"/>
              </a:rPr>
              <a:t>10-year-old</a:t>
            </a:r>
            <a:r>
              <a:rPr lang="en-CA" sz="1600">
                <a:solidFill>
                  <a:srgbClr val="000000"/>
                </a:solidFill>
                <a:effectLst/>
                <a:latin typeface="Museo Sans 500"/>
                <a:ea typeface="Times New Roman" panose="02020603050405020304" pitchFamily="18" charset="0"/>
              </a:rPr>
              <a:t> LIVE event management platform </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NEW 2020 Self-serve virtual event capabilities</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Over 1,700 events served up in the last 18 months</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Highly scalable with over 100,000+ person events</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750-repeat customers</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Adding AR capabilities to the platform</a:t>
            </a:r>
            <a:endParaRPr lang="en-CA" sz="1400">
              <a:effectLst/>
              <a:latin typeface="Museo Sans 500"/>
              <a:ea typeface="Calibri" panose="020F0502020204030204" pitchFamily="34" charset="0"/>
            </a:endParaRPr>
          </a:p>
          <a:p>
            <a:pPr marL="285750" indent="-285750">
              <a:spcAft>
                <a:spcPts val="600"/>
              </a:spcAft>
              <a:buFont typeface="Arial" panose="020B0604020202020204" pitchFamily="34" charset="0"/>
              <a:buChar char="•"/>
            </a:pPr>
            <a:r>
              <a:rPr lang="en-CA" sz="1600">
                <a:solidFill>
                  <a:srgbClr val="000000"/>
                </a:solidFill>
                <a:effectLst/>
                <a:latin typeface="Museo Sans 500"/>
                <a:ea typeface="Times New Roman" panose="02020603050405020304" pitchFamily="18" charset="0"/>
              </a:rPr>
              <a:t>Global platform with Easy language packs</a:t>
            </a:r>
            <a:endParaRPr lang="en-CA" sz="1400">
              <a:effectLst/>
              <a:latin typeface="Museo Sans 500"/>
              <a:ea typeface="Calibri" panose="020F0502020204030204" pitchFamily="34" charset="0"/>
            </a:endParaRPr>
          </a:p>
        </p:txBody>
      </p:sp>
      <p:pic>
        <p:nvPicPr>
          <p:cNvPr id="1026" name="Picture 2">
            <a:extLst>
              <a:ext uri="{FF2B5EF4-FFF2-40B4-BE49-F238E27FC236}">
                <a16:creationId xmlns:a16="http://schemas.microsoft.com/office/drawing/2014/main" id="{5BD36963-8CAC-4621-9B05-2858F207F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525" y="1478715"/>
            <a:ext cx="4843729" cy="7806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9424DE-3F2B-44F5-B717-258FF8B3E7EB}"/>
              </a:ext>
            </a:extLst>
          </p:cNvPr>
          <p:cNvSpPr txBox="1"/>
          <p:nvPr/>
        </p:nvSpPr>
        <p:spPr>
          <a:xfrm>
            <a:off x="6619956" y="2689489"/>
            <a:ext cx="4436077" cy="1877437"/>
          </a:xfrm>
          <a:prstGeom prst="rect">
            <a:avLst/>
          </a:prstGeom>
          <a:noFill/>
        </p:spPr>
        <p:txBody>
          <a:bodyPr wrap="square" lIns="91440" tIns="45720" rIns="91440" bIns="45720" anchor="t">
            <a:spAutoFit/>
          </a:bodyPr>
          <a:lstStyle/>
          <a:p>
            <a:pPr algn="ctr"/>
            <a:r>
              <a:rPr lang="en-CA" sz="8000">
                <a:solidFill>
                  <a:srgbClr val="00A651"/>
                </a:solidFill>
                <a:effectLst/>
                <a:latin typeface="Museo Sans 700"/>
                <a:ea typeface="Times New Roman" panose="02020603050405020304" pitchFamily="18" charset="0"/>
              </a:rPr>
              <a:t>$200M+</a:t>
            </a:r>
          </a:p>
          <a:p>
            <a:pPr algn="ctr"/>
            <a:r>
              <a:rPr lang="en-CA">
                <a:solidFill>
                  <a:srgbClr val="000000"/>
                </a:solidFill>
                <a:effectLst/>
                <a:latin typeface="Museo Sans 300"/>
                <a:ea typeface="Times New Roman" panose="02020603050405020304" pitchFamily="18" charset="0"/>
              </a:rPr>
              <a:t>in trade show booth and services sales on the platform</a:t>
            </a:r>
            <a:endParaRPr lang="en-CA">
              <a:latin typeface="Museo Sans 300"/>
            </a:endParaRPr>
          </a:p>
        </p:txBody>
      </p:sp>
      <p:sp>
        <p:nvSpPr>
          <p:cNvPr id="4" name="TextBox 3">
            <a:extLst>
              <a:ext uri="{FF2B5EF4-FFF2-40B4-BE49-F238E27FC236}">
                <a16:creationId xmlns:a16="http://schemas.microsoft.com/office/drawing/2014/main" id="{853484E2-46D1-4524-8081-EFF7AD0F2521}"/>
              </a:ext>
            </a:extLst>
          </p:cNvPr>
          <p:cNvSpPr txBox="1"/>
          <p:nvPr/>
        </p:nvSpPr>
        <p:spPr>
          <a:xfrm>
            <a:off x="4987843" y="5366369"/>
            <a:ext cx="3794538" cy="923330"/>
          </a:xfrm>
          <a:prstGeom prst="rect">
            <a:avLst/>
          </a:prstGeom>
          <a:noFill/>
        </p:spPr>
        <p:txBody>
          <a:bodyPr wrap="square" lIns="91440" tIns="45720" rIns="91440" bIns="45720" rtlCol="0" anchor="t">
            <a:spAutoFit/>
          </a:bodyPr>
          <a:lstStyle/>
          <a:p>
            <a:r>
              <a:rPr lang="en-CA">
                <a:latin typeface="Museo Sans 300"/>
              </a:rPr>
              <a:t>Valuation counts: </a:t>
            </a:r>
          </a:p>
          <a:p>
            <a:r>
              <a:rPr lang="en-CA">
                <a:latin typeface="Museo Sans 300"/>
              </a:rPr>
              <a:t>HOPIN in Nov Raised $125million @ </a:t>
            </a:r>
            <a:r>
              <a:rPr lang="en-CA" b="1">
                <a:latin typeface="Museo Sans 300"/>
              </a:rPr>
              <a:t>$2.1b valuation</a:t>
            </a:r>
          </a:p>
        </p:txBody>
      </p:sp>
      <p:pic>
        <p:nvPicPr>
          <p:cNvPr id="10" name="Picture 9">
            <a:extLst>
              <a:ext uri="{FF2B5EF4-FFF2-40B4-BE49-F238E27FC236}">
                <a16:creationId xmlns:a16="http://schemas.microsoft.com/office/drawing/2014/main" id="{C59B9EA7-8F96-4AAF-85B7-0E6929354269}"/>
              </a:ext>
            </a:extLst>
          </p:cNvPr>
          <p:cNvPicPr>
            <a:picLocks noChangeAspect="1"/>
          </p:cNvPicPr>
          <p:nvPr/>
        </p:nvPicPr>
        <p:blipFill>
          <a:blip r:embed="rId4"/>
          <a:stretch>
            <a:fillRect/>
          </a:stretch>
        </p:blipFill>
        <p:spPr>
          <a:xfrm>
            <a:off x="3312777" y="5541112"/>
            <a:ext cx="1518999" cy="573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592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D38104-92F8-4366-88C0-D2861F70A107}"/>
              </a:ext>
            </a:extLst>
          </p:cNvPr>
          <p:cNvSpPr>
            <a:spLocks noGrp="1"/>
          </p:cNvSpPr>
          <p:nvPr>
            <p:ph type="title"/>
          </p:nvPr>
        </p:nvSpPr>
        <p:spPr/>
        <p:txBody>
          <a:bodyPr>
            <a:normAutofit fontScale="90000"/>
          </a:bodyPr>
          <a:lstStyle/>
          <a:p>
            <a:r>
              <a:rPr lang="en-US" sz="2800"/>
              <a:t>Forward-Looking Statements</a:t>
            </a:r>
            <a:br>
              <a:rPr lang="en-US"/>
            </a:br>
            <a:endParaRPr lang="en-CA"/>
          </a:p>
        </p:txBody>
      </p:sp>
      <p:sp>
        <p:nvSpPr>
          <p:cNvPr id="2" name="Subtitle 1">
            <a:extLst>
              <a:ext uri="{FF2B5EF4-FFF2-40B4-BE49-F238E27FC236}">
                <a16:creationId xmlns:a16="http://schemas.microsoft.com/office/drawing/2014/main" id="{43550398-1840-F04D-B349-A58AD24C114A}"/>
              </a:ext>
            </a:extLst>
          </p:cNvPr>
          <p:cNvSpPr>
            <a:spLocks noGrp="1"/>
          </p:cNvSpPr>
          <p:nvPr>
            <p:ph type="subTitle" idx="4294967295"/>
          </p:nvPr>
        </p:nvSpPr>
        <p:spPr>
          <a:xfrm>
            <a:off x="674703" y="2375778"/>
            <a:ext cx="11058525" cy="2533650"/>
          </a:xfrm>
        </p:spPr>
        <p:txBody>
          <a:bodyPr>
            <a:normAutofit fontScale="55000" lnSpcReduction="20000"/>
          </a:bodyPr>
          <a:lstStyle/>
          <a:p>
            <a:pPr marL="0" indent="0">
              <a:lnSpc>
                <a:spcPct val="115000"/>
              </a:lnSpc>
              <a:buClr>
                <a:schemeClr val="dk1"/>
              </a:buClr>
              <a:buSzPts val="1100"/>
              <a:buNone/>
            </a:pPr>
            <a:r>
              <a:rPr lang="en-US" dirty="0">
                <a:ea typeface="Lato Light"/>
                <a:cs typeface="Lato Light"/>
                <a:sym typeface="Lato Light"/>
              </a:rPr>
              <a:t>Certain information contained herein may constitute “forward-looking information” under Canadian securities legislation. Generally, forward-looking information can be identified by the use of forward-looking terminology such as, “will be”, “looking forward” or variations of such words and phrases or statements that certain actions, events or results “will” occur. Forward-looking statements regarding the Company increasing investors awareness are based on the Company’s estimates and are subject to known and unknown risks, uncertainties and other factors that may cause the actual results, level of activity, performance or achievements of Nextech to be materially different from those expressed or implied by such forward-looking statements or forward-looking information, including capital expenditures and other costs. There can be no assurance that such statements will prove to be accurate, as actual results and future events could differ materially from those anticipated in such statements. Accordingly, readers should not place undue reliance on forward-looking statements and forward-looking information. Nextech will not update any forward-looking statements or forward-looking information that are incorporated by reference herein, except as required by applicable securities laws.</a:t>
            </a:r>
          </a:p>
          <a:p>
            <a:endParaRPr lang="en-US" sz="1000" dirty="0">
              <a:ea typeface="Lato Light"/>
              <a:cs typeface="Lato Light"/>
              <a:sym typeface="Lato Light"/>
            </a:endParaRPr>
          </a:p>
        </p:txBody>
      </p:sp>
    </p:spTree>
    <p:extLst>
      <p:ext uri="{BB962C8B-B14F-4D97-AF65-F5344CB8AC3E}">
        <p14:creationId xmlns:p14="http://schemas.microsoft.com/office/powerpoint/2010/main" val="744197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34947576-7DF5-4716-A73C-F7B6C8ED2A79}"/>
              </a:ext>
            </a:extLst>
          </p:cNvPr>
          <p:cNvSpPr/>
          <p:nvPr/>
        </p:nvSpPr>
        <p:spPr>
          <a:xfrm>
            <a:off x="0" y="1539049"/>
            <a:ext cx="12192000" cy="110312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a:extLst>
              <a:ext uri="{FF2B5EF4-FFF2-40B4-BE49-F238E27FC236}">
                <a16:creationId xmlns:a16="http://schemas.microsoft.com/office/drawing/2014/main" id="{912D0B41-D2CC-407B-8E42-712C80107250}"/>
              </a:ext>
            </a:extLst>
          </p:cNvPr>
          <p:cNvSpPr>
            <a:spLocks noGrp="1"/>
          </p:cNvSpPr>
          <p:nvPr>
            <p:ph sz="quarter" idx="4294967295"/>
          </p:nvPr>
        </p:nvSpPr>
        <p:spPr>
          <a:xfrm>
            <a:off x="267944" y="358711"/>
            <a:ext cx="10653567" cy="400050"/>
          </a:xfrm>
        </p:spPr>
        <p:txBody>
          <a:bodyPr vert="horz" lIns="91440" tIns="45720" rIns="91440" bIns="45720" rtlCol="0" anchor="t">
            <a:noAutofit/>
          </a:bodyPr>
          <a:lstStyle/>
          <a:p>
            <a:pPr marL="0" indent="0">
              <a:buNone/>
            </a:pPr>
            <a:r>
              <a:rPr lang="en-CA" b="1">
                <a:latin typeface="Museo Sans 700"/>
              </a:rPr>
              <a:t>TED</a:t>
            </a:r>
            <a:r>
              <a:rPr lang="en-CA" b="1" baseline="30000">
                <a:latin typeface="Museo Sans 700"/>
              </a:rPr>
              <a:t>X</a:t>
            </a:r>
            <a:r>
              <a:rPr lang="en-CA" b="1">
                <a:latin typeface="Museo Sans 700"/>
              </a:rPr>
              <a:t> Malmö Virtual Event</a:t>
            </a:r>
            <a:r>
              <a:rPr lang="en-CA">
                <a:latin typeface="Museo Sans 700"/>
              </a:rPr>
              <a:t>, powered by </a:t>
            </a:r>
            <a:r>
              <a:rPr lang="en-CA" b="1">
                <a:latin typeface="Museo Sans 700"/>
              </a:rPr>
              <a:t>NexTech AR Solutions </a:t>
            </a:r>
          </a:p>
        </p:txBody>
      </p:sp>
      <p:pic>
        <p:nvPicPr>
          <p:cNvPr id="1028" name="Picture 4">
            <a:extLst>
              <a:ext uri="{FF2B5EF4-FFF2-40B4-BE49-F238E27FC236}">
                <a16:creationId xmlns:a16="http://schemas.microsoft.com/office/drawing/2014/main" id="{AFF517AF-083F-4E1B-8A08-118187E5C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538" y="4705671"/>
            <a:ext cx="919961" cy="1206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0C1ACD4-88BE-4F11-943D-F1F967487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863" y="4705672"/>
            <a:ext cx="919961" cy="12061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6FDCB92-8B21-4AE0-B177-97BB8543D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863" y="3400546"/>
            <a:ext cx="919961" cy="12061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F363525-4FC3-4482-B0C7-1F046E098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537" y="3400546"/>
            <a:ext cx="919961" cy="12061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FE2B673-BB1A-42CA-9C0F-0F64240967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097" y="3206744"/>
            <a:ext cx="964749" cy="10773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2ED31C4-8B18-49F0-AB80-411903F6B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444" y="3198599"/>
            <a:ext cx="919960"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321995B-C01E-415F-A542-331C7B8565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1019" y="3198599"/>
            <a:ext cx="919960"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DDAF97D-59FE-4347-B0D5-B8DE48AAAF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5680" y="4681162"/>
            <a:ext cx="919960"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7142F780-74FD-46D0-A0FC-7457D7129F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3670" y="4671638"/>
            <a:ext cx="919960"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BA46B98-321E-4F48-95AB-E3941BAA37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502" y="4681162"/>
            <a:ext cx="919960" cy="10272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4D0AF83-5D3A-4709-8912-E148C93D2410}"/>
              </a:ext>
            </a:extLst>
          </p:cNvPr>
          <p:cNvSpPr txBox="1"/>
          <p:nvPr/>
        </p:nvSpPr>
        <p:spPr>
          <a:xfrm>
            <a:off x="1302376" y="5754319"/>
            <a:ext cx="1909962" cy="253916"/>
          </a:xfrm>
          <a:prstGeom prst="rect">
            <a:avLst/>
          </a:prstGeom>
          <a:noFill/>
        </p:spPr>
        <p:txBody>
          <a:bodyPr wrap="square" lIns="91440" tIns="45720" rIns="91440" bIns="45720" anchor="t">
            <a:spAutoFit/>
          </a:bodyPr>
          <a:lstStyle/>
          <a:p>
            <a:pPr algn="ctr"/>
            <a:r>
              <a:rPr lang="en-CA" sz="1050" i="0">
                <a:effectLst/>
                <a:latin typeface="Museo Sans 300"/>
                <a:cs typeface="Mongolian Baiti"/>
              </a:rPr>
              <a:t>PER HOLKNEKT</a:t>
            </a:r>
          </a:p>
        </p:txBody>
      </p:sp>
      <p:sp>
        <p:nvSpPr>
          <p:cNvPr id="25" name="TextBox 24">
            <a:extLst>
              <a:ext uri="{FF2B5EF4-FFF2-40B4-BE49-F238E27FC236}">
                <a16:creationId xmlns:a16="http://schemas.microsoft.com/office/drawing/2014/main" id="{2C8C0196-EED7-4F07-8465-0BB9BE7BED2E}"/>
              </a:ext>
            </a:extLst>
          </p:cNvPr>
          <p:cNvSpPr txBox="1"/>
          <p:nvPr/>
        </p:nvSpPr>
        <p:spPr>
          <a:xfrm>
            <a:off x="3067107" y="5754319"/>
            <a:ext cx="1533086" cy="253916"/>
          </a:xfrm>
          <a:prstGeom prst="rect">
            <a:avLst/>
          </a:prstGeom>
          <a:noFill/>
        </p:spPr>
        <p:txBody>
          <a:bodyPr wrap="square" lIns="91440" tIns="45720" rIns="91440" bIns="45720" anchor="t">
            <a:spAutoFit/>
          </a:bodyPr>
          <a:lstStyle/>
          <a:p>
            <a:pPr algn="ctr"/>
            <a:r>
              <a:rPr lang="en-CA" sz="1050" i="0">
                <a:effectLst/>
                <a:latin typeface="Museo Sans 300"/>
                <a:cs typeface="Mongolian Baiti"/>
              </a:rPr>
              <a:t>AMY PURDY</a:t>
            </a:r>
          </a:p>
        </p:txBody>
      </p:sp>
      <p:sp>
        <p:nvSpPr>
          <p:cNvPr id="27" name="TextBox 26">
            <a:extLst>
              <a:ext uri="{FF2B5EF4-FFF2-40B4-BE49-F238E27FC236}">
                <a16:creationId xmlns:a16="http://schemas.microsoft.com/office/drawing/2014/main" id="{AEC13036-341A-461C-B92A-05DF859452BB}"/>
              </a:ext>
            </a:extLst>
          </p:cNvPr>
          <p:cNvSpPr txBox="1"/>
          <p:nvPr/>
        </p:nvSpPr>
        <p:spPr>
          <a:xfrm>
            <a:off x="4223232" y="4290174"/>
            <a:ext cx="1115534" cy="253916"/>
          </a:xfrm>
          <a:prstGeom prst="rect">
            <a:avLst/>
          </a:prstGeom>
          <a:noFill/>
        </p:spPr>
        <p:txBody>
          <a:bodyPr wrap="square">
            <a:spAutoFit/>
          </a:bodyPr>
          <a:lstStyle/>
          <a:p>
            <a:pPr algn="ctr"/>
            <a:r>
              <a:rPr lang="en-CA" sz="1050" i="0">
                <a:effectLst/>
                <a:latin typeface="Museo Sans 300"/>
                <a:cs typeface="Mongolian Baiti" panose="03000500000000000000" pitchFamily="66" charset="0"/>
              </a:rPr>
              <a:t>WIM HOF</a:t>
            </a:r>
          </a:p>
        </p:txBody>
      </p:sp>
      <p:sp>
        <p:nvSpPr>
          <p:cNvPr id="29" name="TextBox 28">
            <a:extLst>
              <a:ext uri="{FF2B5EF4-FFF2-40B4-BE49-F238E27FC236}">
                <a16:creationId xmlns:a16="http://schemas.microsoft.com/office/drawing/2014/main" id="{846CA5A0-347F-4D6C-AAE7-36696F8AAE50}"/>
              </a:ext>
            </a:extLst>
          </p:cNvPr>
          <p:cNvSpPr txBox="1"/>
          <p:nvPr/>
        </p:nvSpPr>
        <p:spPr>
          <a:xfrm>
            <a:off x="5338766" y="4290174"/>
            <a:ext cx="1898692" cy="261610"/>
          </a:xfrm>
          <a:prstGeom prst="rect">
            <a:avLst/>
          </a:prstGeom>
          <a:noFill/>
        </p:spPr>
        <p:txBody>
          <a:bodyPr wrap="square">
            <a:spAutoFit/>
          </a:bodyPr>
          <a:lstStyle/>
          <a:p>
            <a:pPr algn="ctr"/>
            <a:r>
              <a:rPr lang="en-CA" sz="1050" i="0">
                <a:effectLst/>
                <a:latin typeface="Museo Sans 300"/>
                <a:cs typeface="Mongolian Baiti" panose="03000500000000000000" pitchFamily="66" charset="0"/>
              </a:rPr>
              <a:t>THERÉSE LINDGREN</a:t>
            </a:r>
          </a:p>
        </p:txBody>
      </p:sp>
      <p:pic>
        <p:nvPicPr>
          <p:cNvPr id="1048" name="Picture 24">
            <a:extLst>
              <a:ext uri="{FF2B5EF4-FFF2-40B4-BE49-F238E27FC236}">
                <a16:creationId xmlns:a16="http://schemas.microsoft.com/office/drawing/2014/main" id="{15AA96CF-0B7E-4E54-AA13-50AAB1EEF5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0594" y="3162043"/>
            <a:ext cx="943692" cy="10537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B097FE8-90F4-43A2-B66E-BD46B3D10B74}"/>
              </a:ext>
            </a:extLst>
          </p:cNvPr>
          <p:cNvSpPr txBox="1"/>
          <p:nvPr/>
        </p:nvSpPr>
        <p:spPr>
          <a:xfrm>
            <a:off x="1813466" y="2783286"/>
            <a:ext cx="3940591" cy="400110"/>
          </a:xfrm>
          <a:prstGeom prst="rect">
            <a:avLst/>
          </a:prstGeom>
          <a:noFill/>
        </p:spPr>
        <p:txBody>
          <a:bodyPr wrap="square" lIns="91440" tIns="45720" rIns="91440" bIns="45720" anchor="t">
            <a:spAutoFit/>
          </a:bodyPr>
          <a:lstStyle/>
          <a:p>
            <a:pPr algn="ctr"/>
            <a:r>
              <a:rPr lang="en-CA" sz="2000" i="0">
                <a:effectLst/>
                <a:latin typeface="Museo Sans 700"/>
                <a:cs typeface="Mongolian Baiti"/>
              </a:rPr>
              <a:t>OUTSANDING SPEAKERS</a:t>
            </a:r>
          </a:p>
        </p:txBody>
      </p:sp>
      <p:sp>
        <p:nvSpPr>
          <p:cNvPr id="32" name="TextBox 31">
            <a:extLst>
              <a:ext uri="{FF2B5EF4-FFF2-40B4-BE49-F238E27FC236}">
                <a16:creationId xmlns:a16="http://schemas.microsoft.com/office/drawing/2014/main" id="{5862D6E7-CB38-4711-A54C-081745CA6BC2}"/>
              </a:ext>
            </a:extLst>
          </p:cNvPr>
          <p:cNvSpPr txBox="1"/>
          <p:nvPr/>
        </p:nvSpPr>
        <p:spPr>
          <a:xfrm>
            <a:off x="7708610" y="2861950"/>
            <a:ext cx="3940591" cy="400110"/>
          </a:xfrm>
          <a:prstGeom prst="rect">
            <a:avLst/>
          </a:prstGeom>
          <a:noFill/>
        </p:spPr>
        <p:txBody>
          <a:bodyPr wrap="square" lIns="91440" tIns="45720" rIns="91440" bIns="45720" anchor="t">
            <a:spAutoFit/>
          </a:bodyPr>
          <a:lstStyle/>
          <a:p>
            <a:pPr algn="ctr"/>
            <a:r>
              <a:rPr lang="en-CA" sz="2000" i="0">
                <a:effectLst/>
                <a:latin typeface="Museo Sans 700"/>
                <a:cs typeface="Mongolian Baiti"/>
              </a:rPr>
              <a:t>MASTERCLASSES</a:t>
            </a:r>
          </a:p>
        </p:txBody>
      </p:sp>
      <p:sp>
        <p:nvSpPr>
          <p:cNvPr id="34" name="TextBox 33">
            <a:extLst>
              <a:ext uri="{FF2B5EF4-FFF2-40B4-BE49-F238E27FC236}">
                <a16:creationId xmlns:a16="http://schemas.microsoft.com/office/drawing/2014/main" id="{FC5500FD-2EE2-4341-A522-8A9D363ACA1D}"/>
              </a:ext>
            </a:extLst>
          </p:cNvPr>
          <p:cNvSpPr txBox="1"/>
          <p:nvPr/>
        </p:nvSpPr>
        <p:spPr>
          <a:xfrm>
            <a:off x="2514269" y="4290174"/>
            <a:ext cx="1338304" cy="253916"/>
          </a:xfrm>
          <a:prstGeom prst="rect">
            <a:avLst/>
          </a:prstGeom>
          <a:noFill/>
        </p:spPr>
        <p:txBody>
          <a:bodyPr wrap="square" lIns="91440" tIns="45720" rIns="91440" bIns="45720" anchor="t">
            <a:spAutoFit/>
          </a:bodyPr>
          <a:lstStyle>
            <a:defPPr>
              <a:defRPr lang="en-US"/>
            </a:defPPr>
            <a:lvl1pPr algn="ctr">
              <a:defRPr sz="1050" b="1" i="0">
                <a:effectLst/>
                <a:latin typeface="Montserrat" panose="00000500000000000000" pitchFamily="2" charset="0"/>
                <a:cs typeface="Mongolian Baiti" panose="03000500000000000000" pitchFamily="66" charset="0"/>
              </a:defRPr>
            </a:lvl1pPr>
          </a:lstStyle>
          <a:p>
            <a:r>
              <a:rPr lang="en-CA" b="0">
                <a:latin typeface="Museo Sans 300"/>
                <a:cs typeface="Mongolian Baiti"/>
              </a:rPr>
              <a:t>HEATHER MILLS</a:t>
            </a:r>
          </a:p>
        </p:txBody>
      </p:sp>
      <p:sp>
        <p:nvSpPr>
          <p:cNvPr id="36" name="TextBox 35">
            <a:extLst>
              <a:ext uri="{FF2B5EF4-FFF2-40B4-BE49-F238E27FC236}">
                <a16:creationId xmlns:a16="http://schemas.microsoft.com/office/drawing/2014/main" id="{56D40D86-ACC2-4E74-88A1-B843E0739147}"/>
              </a:ext>
            </a:extLst>
          </p:cNvPr>
          <p:cNvSpPr txBox="1"/>
          <p:nvPr/>
        </p:nvSpPr>
        <p:spPr>
          <a:xfrm>
            <a:off x="533274" y="4290174"/>
            <a:ext cx="2138844" cy="415498"/>
          </a:xfrm>
          <a:prstGeom prst="rect">
            <a:avLst/>
          </a:prstGeom>
          <a:noFill/>
        </p:spPr>
        <p:txBody>
          <a:bodyPr wrap="square" lIns="91440" tIns="45720" rIns="91440" bIns="45720" anchor="t">
            <a:spAutoFit/>
          </a:bodyPr>
          <a:lstStyle>
            <a:defPPr>
              <a:defRPr lang="en-US"/>
            </a:defPPr>
            <a:lvl1pPr algn="ctr">
              <a:defRPr sz="1050" b="1" i="0">
                <a:effectLst/>
                <a:latin typeface="Montserrat" panose="00000500000000000000" pitchFamily="2" charset="0"/>
                <a:cs typeface="Mongolian Baiti" panose="03000500000000000000" pitchFamily="66" charset="0"/>
              </a:defRPr>
            </a:lvl1pPr>
          </a:lstStyle>
          <a:p>
            <a:r>
              <a:rPr lang="en-CA" b="0">
                <a:latin typeface="Museo Sans 300"/>
                <a:cs typeface="Mongolian Baiti"/>
              </a:rPr>
              <a:t>BRUCE DICKINSON</a:t>
            </a:r>
          </a:p>
          <a:p>
            <a:r>
              <a:rPr lang="en-CA" b="0">
                <a:latin typeface="Museo Sans 300"/>
                <a:cs typeface="Mongolian Baiti"/>
              </a:rPr>
              <a:t>(IRON MAIDEN)</a:t>
            </a:r>
          </a:p>
        </p:txBody>
      </p:sp>
      <p:sp>
        <p:nvSpPr>
          <p:cNvPr id="37" name="TextBox 36">
            <a:extLst>
              <a:ext uri="{FF2B5EF4-FFF2-40B4-BE49-F238E27FC236}">
                <a16:creationId xmlns:a16="http://schemas.microsoft.com/office/drawing/2014/main" id="{C93607E4-73E8-45B7-9E41-F4539176ECEF}"/>
              </a:ext>
            </a:extLst>
          </p:cNvPr>
          <p:cNvSpPr txBox="1"/>
          <p:nvPr/>
        </p:nvSpPr>
        <p:spPr>
          <a:xfrm>
            <a:off x="4452104" y="5754319"/>
            <a:ext cx="1909962" cy="253916"/>
          </a:xfrm>
          <a:prstGeom prst="rect">
            <a:avLst/>
          </a:prstGeom>
          <a:noFill/>
        </p:spPr>
        <p:txBody>
          <a:bodyPr wrap="square" lIns="91440" tIns="45720" rIns="91440" bIns="45720" anchor="t">
            <a:spAutoFit/>
          </a:bodyPr>
          <a:lstStyle/>
          <a:p>
            <a:pPr algn="ctr"/>
            <a:r>
              <a:rPr lang="en-CA" sz="1050" i="0">
                <a:effectLst/>
                <a:latin typeface="Museo Sans 300"/>
                <a:cs typeface="Mongolian Baiti"/>
              </a:rPr>
              <a:t>LOVETTE JALLOW</a:t>
            </a:r>
          </a:p>
        </p:txBody>
      </p:sp>
      <p:sp>
        <p:nvSpPr>
          <p:cNvPr id="40" name="TextBox 39">
            <a:extLst>
              <a:ext uri="{FF2B5EF4-FFF2-40B4-BE49-F238E27FC236}">
                <a16:creationId xmlns:a16="http://schemas.microsoft.com/office/drawing/2014/main" id="{3B1404D8-3F0F-4483-844F-8F56BB8D9E4E}"/>
              </a:ext>
            </a:extLst>
          </p:cNvPr>
          <p:cNvSpPr txBox="1"/>
          <p:nvPr/>
        </p:nvSpPr>
        <p:spPr>
          <a:xfrm>
            <a:off x="989884" y="1038369"/>
            <a:ext cx="10268581" cy="646331"/>
          </a:xfrm>
          <a:prstGeom prst="rect">
            <a:avLst/>
          </a:prstGeom>
          <a:noFill/>
        </p:spPr>
        <p:txBody>
          <a:bodyPr wrap="square" lIns="91440" tIns="45720" rIns="91440" bIns="45720" anchor="t">
            <a:spAutoFit/>
          </a:bodyPr>
          <a:lstStyle/>
          <a:p>
            <a:r>
              <a:rPr lang="en-US" sz="1200" b="0" i="0">
                <a:solidFill>
                  <a:srgbClr val="202124"/>
                </a:solidFill>
                <a:effectLst/>
                <a:latin typeface="Museo Sans 300"/>
              </a:rPr>
              <a:t>When it was founded, in 1984, TED (which stands for “</a:t>
            </a:r>
            <a:r>
              <a:rPr lang="en-US" sz="1200" b="1" i="0">
                <a:solidFill>
                  <a:srgbClr val="202124"/>
                </a:solidFill>
                <a:effectLst/>
                <a:latin typeface="Museo Sans 300"/>
              </a:rPr>
              <a:t>Technology, Entertainment, and Design</a:t>
            </a:r>
            <a:r>
              <a:rPr lang="en-US" sz="1200" b="0" i="0">
                <a:solidFill>
                  <a:srgbClr val="202124"/>
                </a:solidFill>
                <a:effectLst/>
                <a:latin typeface="Museo Sans 300"/>
              </a:rPr>
              <a:t>”) brought together a few hundred people in a single annual conference in California. Today, TED is not just an organizer of private conferences; it's a global phenomenon with </a:t>
            </a:r>
            <a:r>
              <a:rPr lang="en-US" sz="1200" b="1" i="0">
                <a:solidFill>
                  <a:srgbClr val="202124"/>
                </a:solidFill>
                <a:effectLst/>
                <a:latin typeface="Museo Sans 300"/>
              </a:rPr>
              <a:t>$45 million in revenues.</a:t>
            </a:r>
            <a:r>
              <a:rPr lang="en-CA" sz="1050" b="1">
                <a:solidFill>
                  <a:srgbClr val="202124"/>
                </a:solidFill>
                <a:latin typeface="Montserrat"/>
                <a:cs typeface="Mongolian Baiti"/>
              </a:rPr>
              <a:t> </a:t>
            </a:r>
            <a:endParaRPr lang="en-CA" sz="1050" b="1" i="0">
              <a:effectLst/>
              <a:latin typeface="Montserrat" panose="00000500000000000000" pitchFamily="2" charset="0"/>
              <a:cs typeface="Mongolian Baiti" panose="03000500000000000000" pitchFamily="66" charset="0"/>
            </a:endParaRPr>
          </a:p>
        </p:txBody>
      </p:sp>
      <p:pic>
        <p:nvPicPr>
          <p:cNvPr id="1050" name="Picture 26">
            <a:extLst>
              <a:ext uri="{FF2B5EF4-FFF2-40B4-BE49-F238E27FC236}">
                <a16:creationId xmlns:a16="http://schemas.microsoft.com/office/drawing/2014/main" id="{3705AA10-FF34-4610-8B6E-21E87A3C2D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090" y="1802323"/>
            <a:ext cx="2770334" cy="595622"/>
          </a:xfrm>
          <a:prstGeom prst="rect">
            <a:avLst/>
          </a:prstGeom>
          <a:solidFill>
            <a:srgbClr val="0D0D0D"/>
          </a:solidFill>
        </p:spPr>
      </p:pic>
      <p:sp>
        <p:nvSpPr>
          <p:cNvPr id="46" name="TextBox 45">
            <a:extLst>
              <a:ext uri="{FF2B5EF4-FFF2-40B4-BE49-F238E27FC236}">
                <a16:creationId xmlns:a16="http://schemas.microsoft.com/office/drawing/2014/main" id="{C07D4350-A282-4ED5-AAB7-F3417CDC3B6D}"/>
              </a:ext>
            </a:extLst>
          </p:cNvPr>
          <p:cNvSpPr txBox="1"/>
          <p:nvPr/>
        </p:nvSpPr>
        <p:spPr>
          <a:xfrm>
            <a:off x="3766864" y="1724358"/>
            <a:ext cx="8034611" cy="815608"/>
          </a:xfrm>
          <a:prstGeom prst="rect">
            <a:avLst/>
          </a:prstGeom>
          <a:noFill/>
        </p:spPr>
        <p:txBody>
          <a:bodyPr wrap="square" lIns="91440" tIns="45720" rIns="91440" bIns="45720" anchor="t">
            <a:spAutoFit/>
          </a:bodyPr>
          <a:lstStyle/>
          <a:p>
            <a:pPr marL="171450" indent="-171450">
              <a:spcAft>
                <a:spcPts val="300"/>
              </a:spcAft>
              <a:buFont typeface="Arial" panose="020B0604020202020204" pitchFamily="34" charset="0"/>
              <a:buChar char="•"/>
            </a:pPr>
            <a:r>
              <a:rPr lang="en-CA" sz="1400">
                <a:solidFill>
                  <a:schemeClr val="bg1"/>
                </a:solidFill>
                <a:latin typeface="Museo Sans 300"/>
              </a:rPr>
              <a:t>Exclusive access to </a:t>
            </a:r>
            <a:r>
              <a:rPr lang="en-US" sz="1400" i="0">
                <a:solidFill>
                  <a:schemeClr val="bg1"/>
                </a:solidFill>
                <a:effectLst/>
                <a:latin typeface="Museo Sans 300"/>
              </a:rPr>
              <a:t>9 TEDx talks and learn from industry leaders in 6 master classes</a:t>
            </a:r>
            <a:endParaRPr lang="en-US"/>
          </a:p>
          <a:p>
            <a:pPr marL="171450" indent="-171450">
              <a:spcAft>
                <a:spcPts val="300"/>
              </a:spcAft>
              <a:buFont typeface="Arial" panose="020B0604020202020204" pitchFamily="34" charset="0"/>
              <a:buChar char="•"/>
            </a:pPr>
            <a:r>
              <a:rPr lang="en-US" sz="1400" i="0">
                <a:solidFill>
                  <a:schemeClr val="bg1"/>
                </a:solidFill>
                <a:effectLst/>
                <a:latin typeface="Museo Sans 300"/>
              </a:rPr>
              <a:t>All in one day, Saturday the 12th of December 13.00-19.00 CET</a:t>
            </a:r>
          </a:p>
          <a:p>
            <a:pPr marL="171450" indent="-171450">
              <a:spcAft>
                <a:spcPts val="300"/>
              </a:spcAft>
              <a:buFont typeface="Arial" panose="020B0604020202020204" pitchFamily="34" charset="0"/>
              <a:buChar char="•"/>
            </a:pPr>
            <a:r>
              <a:rPr lang="en-US" sz="1400">
                <a:solidFill>
                  <a:schemeClr val="bg1"/>
                </a:solidFill>
                <a:latin typeface="Museo Sans 300"/>
              </a:rPr>
              <a:t>Normal tickets: </a:t>
            </a:r>
            <a:r>
              <a:rPr lang="en-US" sz="1400">
                <a:solidFill>
                  <a:schemeClr val="bg1"/>
                </a:solidFill>
                <a:highlight>
                  <a:srgbClr val="FF0000"/>
                </a:highlight>
                <a:latin typeface="Museo Sans 300"/>
              </a:rPr>
              <a:t>SOLD OUT</a:t>
            </a:r>
            <a:endParaRPr lang="en-US" sz="1400" i="0">
              <a:solidFill>
                <a:schemeClr val="bg1"/>
              </a:solidFill>
              <a:effectLst/>
              <a:highlight>
                <a:srgbClr val="FF0000"/>
              </a:highlight>
              <a:latin typeface="Museo Sans 300"/>
            </a:endParaRPr>
          </a:p>
        </p:txBody>
      </p:sp>
      <p:sp>
        <p:nvSpPr>
          <p:cNvPr id="49" name="TextBox 48">
            <a:extLst>
              <a:ext uri="{FF2B5EF4-FFF2-40B4-BE49-F238E27FC236}">
                <a16:creationId xmlns:a16="http://schemas.microsoft.com/office/drawing/2014/main" id="{3D189D26-A72D-4A87-9E49-91EE8AB7D520}"/>
              </a:ext>
            </a:extLst>
          </p:cNvPr>
          <p:cNvSpPr txBox="1"/>
          <p:nvPr/>
        </p:nvSpPr>
        <p:spPr>
          <a:xfrm>
            <a:off x="2029435" y="6215132"/>
            <a:ext cx="6153150" cy="646331"/>
          </a:xfrm>
          <a:prstGeom prst="rect">
            <a:avLst/>
          </a:prstGeom>
          <a:noFill/>
        </p:spPr>
        <p:txBody>
          <a:bodyPr wrap="square">
            <a:spAutoFit/>
          </a:bodyPr>
          <a:lstStyle/>
          <a:p>
            <a:r>
              <a:rPr lang="en-CA">
                <a:hlinkClick r:id="rId14"/>
              </a:rPr>
              <a:t>https://event.tedxmalmo.se/2020</a:t>
            </a:r>
            <a:endParaRPr lang="en-CA"/>
          </a:p>
          <a:p>
            <a:endParaRPr lang="en-CA"/>
          </a:p>
        </p:txBody>
      </p:sp>
    </p:spTree>
    <p:extLst>
      <p:ext uri="{BB962C8B-B14F-4D97-AF65-F5344CB8AC3E}">
        <p14:creationId xmlns:p14="http://schemas.microsoft.com/office/powerpoint/2010/main" val="2145949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E59947-0D2F-48CE-A23B-36CAE6EA7EAB}"/>
              </a:ext>
            </a:extLst>
          </p:cNvPr>
          <p:cNvSpPr txBox="1"/>
          <p:nvPr/>
        </p:nvSpPr>
        <p:spPr>
          <a:xfrm>
            <a:off x="6468863" y="3280704"/>
            <a:ext cx="4974454" cy="1477328"/>
          </a:xfrm>
          <a:prstGeom prst="rect">
            <a:avLst/>
          </a:prstGeom>
          <a:noFill/>
        </p:spPr>
        <p:txBody>
          <a:bodyPr wrap="square" lIns="91440" tIns="45720" rIns="91440" bIns="45720" anchor="t">
            <a:spAutoFit/>
          </a:bodyPr>
          <a:lstStyle/>
          <a:p>
            <a:r>
              <a:rPr lang="en-US">
                <a:solidFill>
                  <a:schemeClr val="bg1">
                    <a:lumMod val="65000"/>
                  </a:schemeClr>
                </a:solidFill>
              </a:rPr>
              <a:t>Augmented Reality </a:t>
            </a:r>
          </a:p>
          <a:p>
            <a:r>
              <a:rPr lang="en-US">
                <a:solidFill>
                  <a:schemeClr val="bg1">
                    <a:lumMod val="65000"/>
                  </a:schemeClr>
                </a:solidFill>
              </a:rPr>
              <a:t>eCommerce &amp; 3D/AR Advertising</a:t>
            </a:r>
          </a:p>
          <a:p>
            <a:r>
              <a:rPr lang="en-US">
                <a:solidFill>
                  <a:schemeClr val="bg1">
                    <a:lumMod val="65000"/>
                  </a:schemeClr>
                </a:solidFill>
              </a:rPr>
              <a:t>Hybrid Events &amp; Video Conferencing</a:t>
            </a:r>
          </a:p>
          <a:p>
            <a:r>
              <a:rPr lang="en-US" sz="3600" b="1">
                <a:latin typeface="Montserrat"/>
              </a:rPr>
              <a:t>Digital Learning</a:t>
            </a:r>
          </a:p>
        </p:txBody>
      </p:sp>
    </p:spTree>
    <p:extLst>
      <p:ext uri="{BB962C8B-B14F-4D97-AF65-F5344CB8AC3E}">
        <p14:creationId xmlns:p14="http://schemas.microsoft.com/office/powerpoint/2010/main" val="3200542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4A6B3D-6E5B-49A2-B96E-F78AD1A5F5C6}"/>
              </a:ext>
            </a:extLst>
          </p:cNvPr>
          <p:cNvPicPr>
            <a:picLocks noChangeAspect="1"/>
          </p:cNvPicPr>
          <p:nvPr/>
        </p:nvPicPr>
        <p:blipFill>
          <a:blip r:embed="rId3"/>
          <a:srcRect/>
          <a:stretch/>
        </p:blipFill>
        <p:spPr>
          <a:xfrm>
            <a:off x="0" y="-25977"/>
            <a:ext cx="12192000" cy="6858000"/>
          </a:xfrm>
          <a:prstGeom prst="rect">
            <a:avLst/>
          </a:prstGeom>
        </p:spPr>
      </p:pic>
      <p:sp>
        <p:nvSpPr>
          <p:cNvPr id="16" name="Slide Number">
            <a:extLst>
              <a:ext uri="{FF2B5EF4-FFF2-40B4-BE49-F238E27FC236}">
                <a16:creationId xmlns:a16="http://schemas.microsoft.com/office/drawing/2014/main" id="{7862ECEE-A4D7-F142-BC78-D9B15F00D31D}"/>
              </a:ext>
            </a:extLst>
          </p:cNvPr>
          <p:cNvSpPr txBox="1">
            <a:spLocks/>
          </p:cNvSpPr>
          <p:nvPr/>
        </p:nvSpPr>
        <p:spPr>
          <a:xfrm>
            <a:off x="11343755" y="6117896"/>
            <a:ext cx="155478" cy="189781"/>
          </a:xfrm>
          <a:prstGeom prst="rect">
            <a:avLst/>
          </a:prstGeom>
          <a:ln w="12700">
            <a:miter lim="400000"/>
          </a:ln>
        </p:spPr>
        <p:txBody>
          <a:bodyPr wrap="none" lIns="25393" tIns="25393" rIns="25393" bIns="25393" anchor="b">
            <a:spAutoFit/>
          </a:bodyPr>
          <a:lstStyle>
            <a:defPPr>
              <a:defRPr lang="en-US"/>
            </a:defPPr>
            <a:lvl1pPr marL="0" algn="ctr" defTabSz="292045" rtl="0" eaLnBrk="1" latinLnBrk="0" hangingPunct="1">
              <a:lnSpc>
                <a:spcPct val="100000"/>
              </a:lnSpc>
              <a:spcBef>
                <a:spcPts val="0"/>
              </a:spcBef>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dirty="0" smtClean="0">
                <a:latin typeface="Montserrat Light" pitchFamily="2" charset="77"/>
              </a:rPr>
              <a:pPr/>
              <a:t>32</a:t>
            </a:fld>
            <a:endParaRPr lang="en-US">
              <a:latin typeface="Montserrat Light" pitchFamily="2" charset="77"/>
            </a:endParaRPr>
          </a:p>
        </p:txBody>
      </p:sp>
      <p:grpSp>
        <p:nvGrpSpPr>
          <p:cNvPr id="4" name="Group 3">
            <a:extLst>
              <a:ext uri="{FF2B5EF4-FFF2-40B4-BE49-F238E27FC236}">
                <a16:creationId xmlns:a16="http://schemas.microsoft.com/office/drawing/2014/main" id="{E460A245-49DD-9640-BB5C-619663F4762A}"/>
              </a:ext>
            </a:extLst>
          </p:cNvPr>
          <p:cNvGrpSpPr/>
          <p:nvPr/>
        </p:nvGrpSpPr>
        <p:grpSpPr>
          <a:xfrm>
            <a:off x="589611" y="1209055"/>
            <a:ext cx="5742305" cy="3967325"/>
            <a:chOff x="-144357" y="1139119"/>
            <a:chExt cx="5742305" cy="3967325"/>
          </a:xfrm>
        </p:grpSpPr>
        <p:sp>
          <p:nvSpPr>
            <p:cNvPr id="12" name="So much talent, in so little time">
              <a:extLst>
                <a:ext uri="{FF2B5EF4-FFF2-40B4-BE49-F238E27FC236}">
                  <a16:creationId xmlns:a16="http://schemas.microsoft.com/office/drawing/2014/main" id="{7AA26047-F79D-124F-AA2B-830F4A157B21}"/>
                </a:ext>
              </a:extLst>
            </p:cNvPr>
            <p:cNvSpPr txBox="1">
              <a:spLocks/>
            </p:cNvSpPr>
            <p:nvPr/>
          </p:nvSpPr>
          <p:spPr>
            <a:xfrm>
              <a:off x="-144357" y="1139119"/>
              <a:ext cx="5742305" cy="1745647"/>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12000">
                  <a:solidFill>
                    <a:srgbClr val="1E4EFF"/>
                  </a:solidFill>
                  <a:latin typeface="Museo Sans 700"/>
                  <a:sym typeface="Fira Sans Regular"/>
                </a:rPr>
                <a:t>$350</a:t>
              </a:r>
            </a:p>
          </p:txBody>
        </p:sp>
        <p:sp>
          <p:nvSpPr>
            <p:cNvPr id="20" name="So much talent, in so little time">
              <a:extLst>
                <a:ext uri="{FF2B5EF4-FFF2-40B4-BE49-F238E27FC236}">
                  <a16:creationId xmlns:a16="http://schemas.microsoft.com/office/drawing/2014/main" id="{20C0CC30-98EA-2F42-8C56-6FB74E1F805D}"/>
                </a:ext>
              </a:extLst>
            </p:cNvPr>
            <p:cNvSpPr txBox="1">
              <a:spLocks/>
            </p:cNvSpPr>
            <p:nvPr/>
          </p:nvSpPr>
          <p:spPr>
            <a:xfrm>
              <a:off x="-144357" y="2819131"/>
              <a:ext cx="4379253" cy="2287313"/>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solidFill>
                    <a:srgbClr val="FFFFFF"/>
                  </a:solidFill>
                  <a:latin typeface="Fira Sans Regular"/>
                  <a:ea typeface="Fira Sans Regular"/>
                  <a:cs typeface="Fira Sans Regular"/>
                  <a:sym typeface="Fira Sans Regular"/>
                </a:defRPr>
              </a:pPr>
              <a:r>
                <a:rPr lang="en-US" sz="7200">
                  <a:solidFill>
                    <a:srgbClr val="1E4EFF"/>
                  </a:solidFill>
                  <a:latin typeface="Museo Sans 700"/>
                  <a:sym typeface="Fira Sans Regular"/>
                </a:rPr>
                <a:t>BILLION</a:t>
              </a:r>
              <a:endParaRPr lang="en-US" sz="1800">
                <a:solidFill>
                  <a:srgbClr val="1E4EFF"/>
                </a:solidFill>
                <a:latin typeface="Museo Sans 700"/>
                <a:ea typeface="Fira Sans Regular"/>
                <a:cs typeface="Gotham Medium" pitchFamily="2" charset="0"/>
                <a:sym typeface="Fira Sans Regular"/>
              </a:endParaRPr>
            </a:p>
          </p:txBody>
        </p:sp>
      </p:grpSp>
      <p:cxnSp>
        <p:nvCxnSpPr>
          <p:cNvPr id="5" name="Straight Connector 4">
            <a:extLst>
              <a:ext uri="{FF2B5EF4-FFF2-40B4-BE49-F238E27FC236}">
                <a16:creationId xmlns:a16="http://schemas.microsoft.com/office/drawing/2014/main" id="{93017C50-3439-C448-B875-BF9E4D7C8BEC}"/>
              </a:ext>
            </a:extLst>
          </p:cNvPr>
          <p:cNvCxnSpPr>
            <a:cxnSpLocks/>
          </p:cNvCxnSpPr>
          <p:nvPr/>
        </p:nvCxnSpPr>
        <p:spPr>
          <a:xfrm>
            <a:off x="589611" y="3858443"/>
            <a:ext cx="380526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So much talent, in so little time">
            <a:extLst>
              <a:ext uri="{FF2B5EF4-FFF2-40B4-BE49-F238E27FC236}">
                <a16:creationId xmlns:a16="http://schemas.microsoft.com/office/drawing/2014/main" id="{DD02240F-39B4-C243-921B-1F6B4C372715}"/>
              </a:ext>
            </a:extLst>
          </p:cNvPr>
          <p:cNvSpPr txBox="1">
            <a:spLocks/>
          </p:cNvSpPr>
          <p:nvPr/>
        </p:nvSpPr>
        <p:spPr>
          <a:xfrm>
            <a:off x="589611" y="4018484"/>
            <a:ext cx="4379253" cy="2140402"/>
          </a:xfrm>
          <a:prstGeom prst="rect">
            <a:avLst/>
          </a:prstGeom>
        </p:spPr>
        <p:txBody>
          <a:bodyPr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solidFill>
                  <a:srgbClr val="FFFFFF"/>
                </a:solidFill>
                <a:latin typeface="Fira Sans Regular"/>
                <a:ea typeface="Fira Sans Regular"/>
                <a:cs typeface="Fira Sans Regular"/>
                <a:sym typeface="Fira Sans Regular"/>
              </a:defRPr>
            </a:pPr>
            <a:r>
              <a:rPr lang="en-US" sz="1200">
                <a:solidFill>
                  <a:schemeClr val="tx1">
                    <a:lumMod val="85000"/>
                    <a:lumOff val="15000"/>
                  </a:schemeClr>
                </a:solidFill>
                <a:latin typeface="Museo Sans 300"/>
                <a:ea typeface="Fira Sans Regular"/>
                <a:cs typeface="Gotham Medium" pitchFamily="2" charset="0"/>
                <a:sym typeface="Fira Sans Regular"/>
              </a:rPr>
              <a:t>Even before COVID-19, there was already high growth and adoption in education technology, with global</a:t>
            </a:r>
            <a:r>
              <a:rPr lang="en-US" sz="1200" b="1">
                <a:solidFill>
                  <a:schemeClr val="tx1">
                    <a:lumMod val="85000"/>
                    <a:lumOff val="15000"/>
                  </a:schemeClr>
                </a:solidFill>
                <a:latin typeface="Museo Sans 300"/>
                <a:ea typeface="Fira Sans Regular"/>
                <a:cs typeface="Gotham Medium" pitchFamily="2" charset="0"/>
                <a:sym typeface="Fira Sans Regular"/>
              </a:rPr>
              <a:t> </a:t>
            </a:r>
            <a:r>
              <a:rPr lang="en-US" sz="1200" b="1" err="1">
                <a:solidFill>
                  <a:schemeClr val="tx1">
                    <a:lumMod val="85000"/>
                    <a:lumOff val="15000"/>
                  </a:schemeClr>
                </a:solidFill>
                <a:latin typeface="Museo Sans 300"/>
                <a:ea typeface="Fira Sans Regular"/>
                <a:cs typeface="Gotham Medium" pitchFamily="2" charset="0"/>
                <a:sym typeface="Fira Sans Regular"/>
              </a:rPr>
              <a:t>Edtech</a:t>
            </a:r>
            <a:r>
              <a:rPr lang="en-US" sz="1200" b="1">
                <a:solidFill>
                  <a:schemeClr val="tx1">
                    <a:lumMod val="85000"/>
                    <a:lumOff val="15000"/>
                  </a:schemeClr>
                </a:solidFill>
                <a:latin typeface="Museo Sans 300"/>
                <a:ea typeface="Fira Sans Regular"/>
                <a:cs typeface="Gotham Medium" pitchFamily="2" charset="0"/>
                <a:sym typeface="Fira Sans Regular"/>
              </a:rPr>
              <a:t> </a:t>
            </a:r>
            <a:r>
              <a:rPr lang="en-US" sz="1200">
                <a:solidFill>
                  <a:schemeClr val="tx1">
                    <a:lumMod val="85000"/>
                    <a:lumOff val="15000"/>
                  </a:schemeClr>
                </a:solidFill>
                <a:latin typeface="Museo Sans 300"/>
                <a:ea typeface="Fira Sans Regular"/>
                <a:cs typeface="Gotham Medium" pitchFamily="2" charset="0"/>
                <a:sym typeface="Fira Sans Regular"/>
              </a:rPr>
              <a:t>investments reaching </a:t>
            </a:r>
            <a:r>
              <a:rPr lang="en-US" sz="1200">
                <a:solidFill>
                  <a:schemeClr val="tx1">
                    <a:lumMod val="85000"/>
                    <a:lumOff val="15000"/>
                  </a:schemeClr>
                </a:solidFill>
                <a:latin typeface="Museo Sans 300"/>
                <a:ea typeface="Fira Sans Regular"/>
                <a:cs typeface="Gotham Medium" pitchFamily="2" charset="0"/>
                <a:sym typeface="Fira Sans Regular"/>
                <a:hlinkClick r:id="rId4">
                  <a:extLst>
                    <a:ext uri="{A12FA001-AC4F-418D-AE19-62706E023703}">
                      <ahyp:hlinkClr xmlns:ahyp="http://schemas.microsoft.com/office/drawing/2018/hyperlinkcolor" val="tx"/>
                    </a:ext>
                  </a:extLst>
                </a:hlinkClick>
              </a:rPr>
              <a:t>US $18.66 billion in 2019 </a:t>
            </a:r>
            <a:r>
              <a:rPr lang="en-US" sz="1200">
                <a:solidFill>
                  <a:schemeClr val="tx1">
                    <a:lumMod val="85000"/>
                    <a:lumOff val="15000"/>
                  </a:schemeClr>
                </a:solidFill>
                <a:latin typeface="Museo Sans 300"/>
                <a:ea typeface="Fira Sans Regular"/>
                <a:cs typeface="Gotham Medium" pitchFamily="2" charset="0"/>
                <a:sym typeface="Fira Sans Regular"/>
              </a:rPr>
              <a:t>and the overall market for online education projected to reach </a:t>
            </a:r>
            <a:r>
              <a:rPr lang="en-US" sz="1200">
                <a:solidFill>
                  <a:schemeClr val="tx1">
                    <a:lumMod val="85000"/>
                    <a:lumOff val="15000"/>
                  </a:schemeClr>
                </a:solidFill>
                <a:latin typeface="Museo Sans 300"/>
                <a:ea typeface="Fira Sans Regular"/>
                <a:cs typeface="Gotham Medium" pitchFamily="2" charset="0"/>
                <a:sym typeface="Fira Sans Regular"/>
                <a:hlinkClick r:id="rId4">
                  <a:extLst>
                    <a:ext uri="{A12FA001-AC4F-418D-AE19-62706E023703}">
                      <ahyp:hlinkClr xmlns:ahyp="http://schemas.microsoft.com/office/drawing/2018/hyperlinkcolor" val="tx"/>
                    </a:ext>
                  </a:extLst>
                </a:hlinkClick>
              </a:rPr>
              <a:t>$350 Billion by 2025</a:t>
            </a:r>
            <a:r>
              <a:rPr lang="en-US" sz="1200">
                <a:solidFill>
                  <a:schemeClr val="tx1">
                    <a:lumMod val="85000"/>
                    <a:lumOff val="15000"/>
                  </a:schemeClr>
                </a:solidFill>
                <a:latin typeface="Museo Sans 300"/>
                <a:ea typeface="Fira Sans Regular"/>
                <a:cs typeface="Gotham Medium" pitchFamily="2" charset="0"/>
                <a:sym typeface="Fira Sans Regular"/>
              </a:rPr>
              <a:t>. ​</a:t>
            </a:r>
            <a:endParaRPr lang="en-US" sz="1200">
              <a:solidFill>
                <a:schemeClr val="tx1">
                  <a:lumMod val="85000"/>
                  <a:lumOff val="15000"/>
                </a:schemeClr>
              </a:solidFill>
              <a:latin typeface="Museo Sans 300"/>
              <a:ea typeface="Fira Sans Regular"/>
              <a:cs typeface="Gotham Medium" pitchFamily="2" charset="0"/>
            </a:endParaRPr>
          </a:p>
          <a:p>
            <a:pPr marL="0" indent="0">
              <a:lnSpc>
                <a:spcPct val="100000"/>
              </a:lnSpc>
              <a:spcBef>
                <a:spcPts val="0"/>
              </a:spcBef>
              <a:buNone/>
              <a:defRPr>
                <a:solidFill>
                  <a:srgbClr val="FFFFFF"/>
                </a:solidFill>
                <a:latin typeface="Fira Sans Regular"/>
                <a:ea typeface="Fira Sans Regular"/>
                <a:cs typeface="Fira Sans Regular"/>
                <a:sym typeface="Fira Sans Regular"/>
              </a:defRPr>
            </a:pPr>
            <a:endParaRPr lang="en-US" sz="1200">
              <a:solidFill>
                <a:schemeClr val="tx1">
                  <a:lumMod val="85000"/>
                  <a:lumOff val="15000"/>
                </a:schemeClr>
              </a:solidFill>
              <a:latin typeface="Museo Sans 300"/>
              <a:ea typeface="Fira Sans Regular"/>
              <a:cs typeface="Gotham Medium" pitchFamily="2" charset="0"/>
            </a:endParaRPr>
          </a:p>
          <a:p>
            <a:pPr marL="0" indent="0">
              <a:lnSpc>
                <a:spcPct val="100000"/>
              </a:lnSpc>
              <a:spcBef>
                <a:spcPts val="0"/>
              </a:spcBef>
              <a:buNone/>
              <a:defRPr>
                <a:solidFill>
                  <a:srgbClr val="FFFFFF"/>
                </a:solidFill>
                <a:latin typeface="Fira Sans Regular"/>
                <a:ea typeface="Fira Sans Regular"/>
                <a:cs typeface="Fira Sans Regular"/>
                <a:sym typeface="Fira Sans Regular"/>
              </a:defRPr>
            </a:pPr>
            <a:r>
              <a:rPr lang="en-US" sz="1200">
                <a:solidFill>
                  <a:schemeClr val="tx1">
                    <a:lumMod val="85000"/>
                    <a:lumOff val="15000"/>
                  </a:schemeClr>
                </a:solidFill>
                <a:latin typeface="Museo Sans 300"/>
                <a:ea typeface="Fira Sans Regular"/>
                <a:cs typeface="Gotham Medium" pitchFamily="2" charset="0"/>
                <a:sym typeface="Fira Sans Regular"/>
              </a:rPr>
              <a:t>Whether it is </a:t>
            </a:r>
            <a:r>
              <a:rPr lang="en-US" sz="1200">
                <a:solidFill>
                  <a:schemeClr val="tx1">
                    <a:lumMod val="85000"/>
                    <a:lumOff val="15000"/>
                  </a:schemeClr>
                </a:solidFill>
                <a:latin typeface="Museo Sans 300"/>
                <a:ea typeface="Fira Sans Regular"/>
                <a:cs typeface="Gotham Medium" pitchFamily="2" charset="0"/>
                <a:sym typeface="Fira Sans Regular"/>
                <a:hlinkClick r:id="rId5">
                  <a:extLst>
                    <a:ext uri="{A12FA001-AC4F-418D-AE19-62706E023703}">
                      <ahyp:hlinkClr xmlns:ahyp="http://schemas.microsoft.com/office/drawing/2018/hyperlinkcolor" val="tx"/>
                    </a:ext>
                  </a:extLst>
                </a:hlinkClick>
              </a:rPr>
              <a:t>language apps</a:t>
            </a:r>
            <a:r>
              <a:rPr lang="en-US" sz="1200">
                <a:solidFill>
                  <a:schemeClr val="tx1">
                    <a:lumMod val="85000"/>
                    <a:lumOff val="15000"/>
                  </a:schemeClr>
                </a:solidFill>
                <a:latin typeface="Museo Sans 300"/>
                <a:ea typeface="Fira Sans Regular"/>
                <a:cs typeface="Gotham Medium" pitchFamily="2" charset="0"/>
                <a:sym typeface="Fira Sans Regular"/>
              </a:rPr>
              <a:t>, </a:t>
            </a:r>
            <a:r>
              <a:rPr lang="en-US" sz="1200">
                <a:solidFill>
                  <a:schemeClr val="tx1">
                    <a:lumMod val="85000"/>
                    <a:lumOff val="15000"/>
                  </a:schemeClr>
                </a:solidFill>
                <a:latin typeface="Museo Sans 300"/>
                <a:ea typeface="Fira Sans Regular"/>
                <a:cs typeface="Gotham Medium" pitchFamily="2" charset="0"/>
                <a:sym typeface="Fira Sans Regular"/>
                <a:hlinkClick r:id="rId6">
                  <a:extLst>
                    <a:ext uri="{A12FA001-AC4F-418D-AE19-62706E023703}">
                      <ahyp:hlinkClr xmlns:ahyp="http://schemas.microsoft.com/office/drawing/2018/hyperlinkcolor" val="tx"/>
                    </a:ext>
                  </a:extLst>
                </a:hlinkClick>
              </a:rPr>
              <a:t>virtual tutoring</a:t>
            </a:r>
            <a:r>
              <a:rPr lang="en-US" sz="1200">
                <a:solidFill>
                  <a:schemeClr val="tx1">
                    <a:lumMod val="85000"/>
                    <a:lumOff val="15000"/>
                  </a:schemeClr>
                </a:solidFill>
                <a:latin typeface="Museo Sans 300"/>
                <a:ea typeface="Fira Sans Regular"/>
                <a:cs typeface="Gotham Medium" pitchFamily="2" charset="0"/>
                <a:sym typeface="Fira Sans Regular"/>
              </a:rPr>
              <a:t>, </a:t>
            </a:r>
            <a:r>
              <a:rPr lang="en-US" sz="1200">
                <a:solidFill>
                  <a:schemeClr val="tx1">
                    <a:lumMod val="85000"/>
                    <a:lumOff val="15000"/>
                  </a:schemeClr>
                </a:solidFill>
                <a:latin typeface="Museo Sans 300"/>
                <a:ea typeface="Fira Sans Regular"/>
                <a:cs typeface="Gotham Medium" pitchFamily="2" charset="0"/>
                <a:sym typeface="Fira Sans Regular"/>
                <a:hlinkClick r:id="rId7">
                  <a:extLst>
                    <a:ext uri="{A12FA001-AC4F-418D-AE19-62706E023703}">
                      <ahyp:hlinkClr xmlns:ahyp="http://schemas.microsoft.com/office/drawing/2018/hyperlinkcolor" val="tx"/>
                    </a:ext>
                  </a:extLst>
                </a:hlinkClick>
              </a:rPr>
              <a:t>video conferencing </a:t>
            </a:r>
            <a:r>
              <a:rPr lang="en-US" sz="1200">
                <a:solidFill>
                  <a:schemeClr val="tx1">
                    <a:lumMod val="85000"/>
                    <a:lumOff val="15000"/>
                  </a:schemeClr>
                </a:solidFill>
                <a:latin typeface="Museo Sans 300"/>
                <a:ea typeface="Fira Sans Regular"/>
                <a:cs typeface="Gotham Medium" pitchFamily="2" charset="0"/>
                <a:sym typeface="Fira Sans Regular"/>
              </a:rPr>
              <a:t>tools, or </a:t>
            </a:r>
            <a:r>
              <a:rPr lang="en-US" sz="1200">
                <a:solidFill>
                  <a:schemeClr val="tx1">
                    <a:lumMod val="85000"/>
                    <a:lumOff val="15000"/>
                  </a:schemeClr>
                </a:solidFill>
                <a:latin typeface="Museo Sans 300"/>
                <a:ea typeface="Fira Sans Regular"/>
                <a:cs typeface="Gotham Medium" pitchFamily="2" charset="0"/>
                <a:sym typeface="Fira Sans Regular"/>
                <a:hlinkClick r:id="rId8">
                  <a:extLst>
                    <a:ext uri="{A12FA001-AC4F-418D-AE19-62706E023703}">
                      <ahyp:hlinkClr xmlns:ahyp="http://schemas.microsoft.com/office/drawing/2018/hyperlinkcolor" val="tx"/>
                    </a:ext>
                  </a:extLst>
                </a:hlinkClick>
              </a:rPr>
              <a:t>online learning software</a:t>
            </a:r>
            <a:r>
              <a:rPr lang="en-US" sz="1200">
                <a:solidFill>
                  <a:schemeClr val="tx1">
                    <a:lumMod val="85000"/>
                    <a:lumOff val="15000"/>
                  </a:schemeClr>
                </a:solidFill>
                <a:latin typeface="Museo Sans 300"/>
                <a:ea typeface="Fira Sans Regular"/>
                <a:cs typeface="Gotham Medium" pitchFamily="2" charset="0"/>
                <a:sym typeface="Fira Sans Regular"/>
              </a:rPr>
              <a:t>, there has been a significant surge in usage since COVID-19.​</a:t>
            </a:r>
            <a:endParaRPr lang="en-US" sz="1200">
              <a:solidFill>
                <a:schemeClr val="tx1">
                  <a:lumMod val="85000"/>
                  <a:lumOff val="15000"/>
                </a:schemeClr>
              </a:solidFill>
              <a:latin typeface="Museo Sans 300"/>
              <a:ea typeface="Fira Sans Regular"/>
              <a:cs typeface="Gotham Medium" pitchFamily="2" charset="0"/>
            </a:endParaRPr>
          </a:p>
        </p:txBody>
      </p:sp>
      <p:sp>
        <p:nvSpPr>
          <p:cNvPr id="22" name="Content Placeholder 13">
            <a:extLst>
              <a:ext uri="{FF2B5EF4-FFF2-40B4-BE49-F238E27FC236}">
                <a16:creationId xmlns:a16="http://schemas.microsoft.com/office/drawing/2014/main" id="{FC092CEE-73A1-9A46-AD41-AF1E33F115CC}"/>
              </a:ext>
            </a:extLst>
          </p:cNvPr>
          <p:cNvSpPr txBox="1">
            <a:spLocks/>
          </p:cNvSpPr>
          <p:nvPr/>
        </p:nvSpPr>
        <p:spPr>
          <a:xfrm>
            <a:off x="423500" y="183100"/>
            <a:ext cx="9656365" cy="918585"/>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800">
                <a:latin typeface="Museo Sans 700"/>
              </a:rPr>
              <a:t>High Growth and Adoption in Education Tech (</a:t>
            </a:r>
            <a:r>
              <a:rPr lang="en-US" sz="2800" err="1">
                <a:latin typeface="Museo Sans 700"/>
              </a:rPr>
              <a:t>Edtech</a:t>
            </a:r>
            <a:r>
              <a:rPr lang="en-US" sz="2800">
                <a:latin typeface="Museo Sans 700"/>
              </a:rPr>
              <a:t>)</a:t>
            </a:r>
            <a:endParaRPr lang="en-US"/>
          </a:p>
        </p:txBody>
      </p:sp>
      <p:sp>
        <p:nvSpPr>
          <p:cNvPr id="24" name="Slide Number">
            <a:extLst>
              <a:ext uri="{FF2B5EF4-FFF2-40B4-BE49-F238E27FC236}">
                <a16:creationId xmlns:a16="http://schemas.microsoft.com/office/drawing/2014/main" id="{67A5681C-3E2E-104D-8990-6A87DA07B505}"/>
              </a:ext>
            </a:extLst>
          </p:cNvPr>
          <p:cNvSpPr txBox="1">
            <a:spLocks/>
          </p:cNvSpPr>
          <p:nvPr/>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dirty="0" smtClean="0"/>
              <a:pPr/>
              <a:t>32</a:t>
            </a:fld>
            <a:endParaRPr lang="en-US" sz="900"/>
          </a:p>
        </p:txBody>
      </p:sp>
      <p:sp>
        <p:nvSpPr>
          <p:cNvPr id="27" name="Lundi-inc.com">
            <a:extLst>
              <a:ext uri="{FF2B5EF4-FFF2-40B4-BE49-F238E27FC236}">
                <a16:creationId xmlns:a16="http://schemas.microsoft.com/office/drawing/2014/main" id="{6FEC8FFF-3DE2-1040-AE31-E8B31034B4A7}"/>
              </a:ext>
            </a:extLst>
          </p:cNvPr>
          <p:cNvSpPr txBox="1"/>
          <p:nvPr/>
        </p:nvSpPr>
        <p:spPr>
          <a:xfrm>
            <a:off x="562708" y="6163638"/>
            <a:ext cx="5769208" cy="3093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a:solidFill>
                  <a:schemeClr val="tx2"/>
                </a:solidFill>
                <a:latin typeface="Montserrat Light" pitchFamily="2" charset="77"/>
              </a:rPr>
              <a:t>NexTechAR</a:t>
            </a:r>
            <a:r>
              <a:rPr sz="900" b="0" i="0">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pic>
        <p:nvPicPr>
          <p:cNvPr id="3" name="Picture 5" descr="A picture containing icon&#10;&#10;Description automatically generated">
            <a:extLst>
              <a:ext uri="{FF2B5EF4-FFF2-40B4-BE49-F238E27FC236}">
                <a16:creationId xmlns:a16="http://schemas.microsoft.com/office/drawing/2014/main" id="{B416C8AC-E7E3-4560-B90D-ECCDF0D72380}"/>
              </a:ext>
            </a:extLst>
          </p:cNvPr>
          <p:cNvPicPr>
            <a:picLocks noChangeAspect="1"/>
          </p:cNvPicPr>
          <p:nvPr/>
        </p:nvPicPr>
        <p:blipFill>
          <a:blip r:embed="rId9"/>
          <a:stretch>
            <a:fillRect/>
          </a:stretch>
        </p:blipFill>
        <p:spPr>
          <a:xfrm>
            <a:off x="9712035" y="125118"/>
            <a:ext cx="2214997" cy="710924"/>
          </a:xfrm>
          <a:prstGeom prst="rect">
            <a:avLst/>
          </a:prstGeom>
        </p:spPr>
      </p:pic>
    </p:spTree>
    <p:extLst>
      <p:ext uri="{BB962C8B-B14F-4D97-AF65-F5344CB8AC3E}">
        <p14:creationId xmlns:p14="http://schemas.microsoft.com/office/powerpoint/2010/main" val="2895655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Introducing RALE - the Ryerson Augmented Learning Experience">
            <a:hlinkClick r:id="" action="ppaction://media"/>
            <a:extLst>
              <a:ext uri="{FF2B5EF4-FFF2-40B4-BE49-F238E27FC236}">
                <a16:creationId xmlns:a16="http://schemas.microsoft.com/office/drawing/2014/main" id="{771FAB93-B898-4C10-AB0A-23B0D8014241}"/>
              </a:ext>
            </a:extLst>
          </p:cNvPr>
          <p:cNvPicPr>
            <a:picLocks noRot="1" noChangeAspect="1"/>
          </p:cNvPicPr>
          <p:nvPr>
            <a:videoFile r:link="rId1"/>
          </p:nvPr>
        </p:nvPicPr>
        <p:blipFill>
          <a:blip r:embed="rId4"/>
          <a:stretch>
            <a:fillRect/>
          </a:stretch>
        </p:blipFill>
        <p:spPr>
          <a:xfrm>
            <a:off x="2224475" y="1299825"/>
            <a:ext cx="7664164" cy="4317839"/>
          </a:xfrm>
          <a:prstGeom prst="rect">
            <a:avLst/>
          </a:prstGeom>
        </p:spPr>
      </p:pic>
      <p:sp>
        <p:nvSpPr>
          <p:cNvPr id="8" name="Title 7">
            <a:extLst>
              <a:ext uri="{FF2B5EF4-FFF2-40B4-BE49-F238E27FC236}">
                <a16:creationId xmlns:a16="http://schemas.microsoft.com/office/drawing/2014/main" id="{F19FC98A-FF02-4F69-8887-960BB3CAB241}"/>
              </a:ext>
            </a:extLst>
          </p:cNvPr>
          <p:cNvSpPr>
            <a:spLocks noGrp="1"/>
          </p:cNvSpPr>
          <p:nvPr>
            <p:ph type="title"/>
          </p:nvPr>
        </p:nvSpPr>
        <p:spPr>
          <a:xfrm>
            <a:off x="481912" y="344892"/>
            <a:ext cx="9406727" cy="573338"/>
          </a:xfrm>
        </p:spPr>
        <p:txBody>
          <a:bodyPr vert="horz" lIns="91440" tIns="45720" rIns="91440" bIns="45720" rtlCol="0" anchor="t">
            <a:normAutofit/>
          </a:bodyPr>
          <a:lstStyle/>
          <a:p>
            <a:pPr>
              <a:spcBef>
                <a:spcPts val="1000"/>
              </a:spcBef>
              <a:buFont typeface="Arial" panose="020B0604020202020204" pitchFamily="34" charset="0"/>
            </a:pPr>
            <a:r>
              <a:rPr lang="en-US" sz="2800">
                <a:latin typeface="Museo Sans 700"/>
                <a:ea typeface="+mn-ea"/>
                <a:cs typeface="+mn-cs"/>
              </a:rPr>
              <a:t>Innovation: The Augmented EdTech</a:t>
            </a:r>
            <a:endParaRPr lang="en-CA" sz="2800">
              <a:latin typeface="Museo Sans 700"/>
              <a:ea typeface="+mn-ea"/>
              <a:cs typeface="+mn-cs"/>
            </a:endParaRPr>
          </a:p>
        </p:txBody>
      </p:sp>
      <p:pic>
        <p:nvPicPr>
          <p:cNvPr id="2" name="Picture 2" descr="Vimeo Play Button Png - Play Button Circle Icon Png, Transparent Png -  kindpng">
            <a:hlinkClick r:id="rId5"/>
            <a:extLst>
              <a:ext uri="{FF2B5EF4-FFF2-40B4-BE49-F238E27FC236}">
                <a16:creationId xmlns:a16="http://schemas.microsoft.com/office/drawing/2014/main" id="{6DEFE3D9-7274-4A1C-AC0D-F8B0BFAC8C9B}"/>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262720" y="5887713"/>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633E37-DE5D-4D73-9F24-57603897C2AB}"/>
              </a:ext>
            </a:extLst>
          </p:cNvPr>
          <p:cNvSpPr txBox="1"/>
          <p:nvPr/>
        </p:nvSpPr>
        <p:spPr>
          <a:xfrm>
            <a:off x="5910833" y="5986996"/>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4" name="Picture 3">
            <a:extLst>
              <a:ext uri="{FF2B5EF4-FFF2-40B4-BE49-F238E27FC236}">
                <a16:creationId xmlns:a16="http://schemas.microsoft.com/office/drawing/2014/main" id="{69AD3659-01F3-44F9-8FB3-5EE1455F3BFC}"/>
              </a:ext>
            </a:extLst>
          </p:cNvPr>
          <p:cNvPicPr>
            <a:picLocks noChangeAspect="1"/>
          </p:cNvPicPr>
          <p:nvPr/>
        </p:nvPicPr>
        <p:blipFill>
          <a:blip r:embed="rId7"/>
          <a:stretch>
            <a:fillRect/>
          </a:stretch>
        </p:blipFill>
        <p:spPr>
          <a:xfrm>
            <a:off x="5652526" y="5813561"/>
            <a:ext cx="258307" cy="346870"/>
          </a:xfrm>
          <a:prstGeom prst="rect">
            <a:avLst/>
          </a:prstGeom>
        </p:spPr>
      </p:pic>
    </p:spTree>
    <p:extLst>
      <p:ext uri="{BB962C8B-B14F-4D97-AF65-F5344CB8AC3E}">
        <p14:creationId xmlns:p14="http://schemas.microsoft.com/office/powerpoint/2010/main" val="296850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F09BD-6A93-4570-B810-ABF50A05D9DF}"/>
              </a:ext>
            </a:extLst>
          </p:cNvPr>
          <p:cNvSpPr>
            <a:spLocks noGrp="1"/>
          </p:cNvSpPr>
          <p:nvPr>
            <p:ph type="ctrTitle"/>
          </p:nvPr>
        </p:nvSpPr>
        <p:spPr>
          <a:xfrm>
            <a:off x="6149258" y="1105746"/>
            <a:ext cx="4968762" cy="2655748"/>
          </a:xfrm>
        </p:spPr>
        <p:txBody>
          <a:bodyPr/>
          <a:lstStyle/>
          <a:p>
            <a:r>
              <a:rPr lang="en-CA" sz="3600" b="1">
                <a:latin typeface="Montserrat"/>
                <a:ea typeface="+mn-ea"/>
                <a:cs typeface="+mn-cs"/>
              </a:rPr>
              <a:t>Company Timeline</a:t>
            </a:r>
          </a:p>
        </p:txBody>
      </p:sp>
      <p:sp>
        <p:nvSpPr>
          <p:cNvPr id="4" name="Subtitle 3">
            <a:extLst>
              <a:ext uri="{FF2B5EF4-FFF2-40B4-BE49-F238E27FC236}">
                <a16:creationId xmlns:a16="http://schemas.microsoft.com/office/drawing/2014/main" id="{F8FD361B-E600-48B9-8A03-68F312EA7E0B}"/>
              </a:ext>
            </a:extLst>
          </p:cNvPr>
          <p:cNvSpPr>
            <a:spLocks noGrp="1"/>
          </p:cNvSpPr>
          <p:nvPr>
            <p:ph type="subTitle" idx="1"/>
          </p:nvPr>
        </p:nvSpPr>
        <p:spPr>
          <a:xfrm>
            <a:off x="6149258" y="3860176"/>
            <a:ext cx="5782330" cy="1462034"/>
          </a:xfrm>
        </p:spPr>
        <p:txBody>
          <a:bodyPr vert="horz" lIns="91440" tIns="45720" rIns="91440" bIns="45720" rtlCol="0" anchor="t">
            <a:normAutofit/>
          </a:bodyPr>
          <a:lstStyle/>
          <a:p>
            <a:r>
              <a:rPr lang="en-CA" sz="1800">
                <a:solidFill>
                  <a:srgbClr val="FF0000"/>
                </a:solidFill>
                <a:latin typeface="Museo Sans 300" panose="02000000000000000000" pitchFamily="50" charset="0"/>
              </a:rPr>
              <a:t>Rapid growth fueled by innovation and </a:t>
            </a:r>
            <a:r>
              <a:rPr lang="en-CA" sz="1800" err="1">
                <a:solidFill>
                  <a:srgbClr val="FF0000"/>
                </a:solidFill>
                <a:latin typeface="Museo Sans 300" panose="02000000000000000000" pitchFamily="50" charset="0"/>
              </a:rPr>
              <a:t>acqusitions</a:t>
            </a:r>
            <a:endParaRPr lang="en-CA" sz="1800">
              <a:solidFill>
                <a:srgbClr val="FF0000"/>
              </a:solidFill>
              <a:latin typeface="Museo Sans 300" panose="02000000000000000000" pitchFamily="50" charset="0"/>
            </a:endParaRPr>
          </a:p>
        </p:txBody>
      </p:sp>
    </p:spTree>
    <p:extLst>
      <p:ext uri="{BB962C8B-B14F-4D97-AF65-F5344CB8AC3E}">
        <p14:creationId xmlns:p14="http://schemas.microsoft.com/office/powerpoint/2010/main" val="2890711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A175D98-0868-3F44-839B-2EEA079E91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04156" y="3095705"/>
            <a:ext cx="3311372" cy="2732226"/>
          </a:xfrm>
          <a:prstGeom prst="rect">
            <a:avLst/>
          </a:prstGeom>
        </p:spPr>
      </p:pic>
      <p:pic>
        <p:nvPicPr>
          <p:cNvPr id="5" name="Picture 4">
            <a:extLst>
              <a:ext uri="{FF2B5EF4-FFF2-40B4-BE49-F238E27FC236}">
                <a16:creationId xmlns:a16="http://schemas.microsoft.com/office/drawing/2014/main" id="{1101A119-F813-144C-B3CB-0BCE0512CA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2771" y="1705571"/>
            <a:ext cx="2932438" cy="2932438"/>
          </a:xfrm>
          <a:prstGeom prst="rect">
            <a:avLst/>
          </a:prstGeom>
        </p:spPr>
      </p:pic>
      <p:pic>
        <p:nvPicPr>
          <p:cNvPr id="24" name="Picture 23">
            <a:extLst>
              <a:ext uri="{FF2B5EF4-FFF2-40B4-BE49-F238E27FC236}">
                <a16:creationId xmlns:a16="http://schemas.microsoft.com/office/drawing/2014/main" id="{230E8F3C-CDD7-804F-B77C-0EA5E689FBD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68448" y="3371242"/>
            <a:ext cx="1951710" cy="2181152"/>
          </a:xfrm>
          <a:prstGeom prst="rect">
            <a:avLst/>
          </a:prstGeom>
        </p:spPr>
      </p:pic>
      <p:sp>
        <p:nvSpPr>
          <p:cNvPr id="25" name="So much talent, in so little time">
            <a:extLst>
              <a:ext uri="{FF2B5EF4-FFF2-40B4-BE49-F238E27FC236}">
                <a16:creationId xmlns:a16="http://schemas.microsoft.com/office/drawing/2014/main" id="{6735226E-8045-0C4E-8491-317153942087}"/>
              </a:ext>
            </a:extLst>
          </p:cNvPr>
          <p:cNvSpPr txBox="1">
            <a:spLocks/>
          </p:cNvSpPr>
          <p:nvPr/>
        </p:nvSpPr>
        <p:spPr>
          <a:xfrm>
            <a:off x="4221497" y="7306805"/>
            <a:ext cx="2165952" cy="866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a:defRPr>
                <a:solidFill>
                  <a:srgbClr val="FFFFFF"/>
                </a:solidFill>
                <a:latin typeface="Fira Sans Regular"/>
                <a:ea typeface="Fira Sans Regular"/>
                <a:cs typeface="Fira Sans Regular"/>
                <a:sym typeface="Fira Sans Regular"/>
              </a:defRPr>
            </a:pPr>
            <a:r>
              <a:rPr lang="en-US" sz="1400" b="1" spc="0">
                <a:solidFill>
                  <a:srgbClr val="2B2D2C"/>
                </a:solidFill>
                <a:latin typeface="Montserrat SemiBold" pitchFamily="2" charset="77"/>
                <a:cs typeface="Gotham Medium" pitchFamily="2" charset="0"/>
                <a:sym typeface="Fira Sans Regular"/>
              </a:rPr>
              <a:t>Ecommerce</a:t>
            </a:r>
          </a:p>
          <a:p>
            <a:pPr algn="l">
              <a:defRPr>
                <a:solidFill>
                  <a:srgbClr val="FFFFFF"/>
                </a:solidFill>
                <a:latin typeface="Fira Sans Regular"/>
                <a:ea typeface="Fira Sans Regular"/>
                <a:cs typeface="Fira Sans Regular"/>
                <a:sym typeface="Fira Sans Regular"/>
              </a:defRPr>
            </a:pPr>
            <a:r>
              <a:rPr lang="en-US" sz="1400" b="1" spc="0">
                <a:solidFill>
                  <a:srgbClr val="2B2D2C"/>
                </a:solidFill>
                <a:latin typeface="Montserrat SemiBold" pitchFamily="2" charset="77"/>
                <a:cs typeface="Gotham Medium" pitchFamily="2" charset="0"/>
                <a:sym typeface="Fira Sans Regular"/>
              </a:rPr>
              <a:t>Division</a:t>
            </a:r>
          </a:p>
          <a:p>
            <a:pPr algn="l">
              <a:defRPr>
                <a:solidFill>
                  <a:srgbClr val="FFFFFF"/>
                </a:solidFill>
                <a:latin typeface="Fira Sans Regular"/>
                <a:ea typeface="Fira Sans Regular"/>
                <a:cs typeface="Fira Sans Regular"/>
                <a:sym typeface="Fira Sans Regular"/>
              </a:defRPr>
            </a:pPr>
            <a:r>
              <a:rPr lang="en-US" sz="1400" b="1" spc="0">
                <a:solidFill>
                  <a:srgbClr val="2B2D2C"/>
                </a:solidFill>
                <a:latin typeface="Montserrat SemiBold" pitchFamily="2" charset="77"/>
                <a:cs typeface="Gotham Medium" pitchFamily="2" charset="0"/>
                <a:sym typeface="Fira Sans Regular"/>
              </a:rPr>
              <a:t>Acquisitions​</a:t>
            </a:r>
          </a:p>
        </p:txBody>
      </p:sp>
      <p:cxnSp>
        <p:nvCxnSpPr>
          <p:cNvPr id="26" name="Straight Arrow Connector 25">
            <a:extLst>
              <a:ext uri="{FF2B5EF4-FFF2-40B4-BE49-F238E27FC236}">
                <a16:creationId xmlns:a16="http://schemas.microsoft.com/office/drawing/2014/main" id="{97DE3BDF-7C3B-0340-B7BD-978F8F324920}"/>
              </a:ext>
            </a:extLst>
          </p:cNvPr>
          <p:cNvCxnSpPr>
            <a:cxnSpLocks/>
          </p:cNvCxnSpPr>
          <p:nvPr/>
        </p:nvCxnSpPr>
        <p:spPr>
          <a:xfrm>
            <a:off x="2004156" y="3788358"/>
            <a:ext cx="442296" cy="274761"/>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4E4F8EF-05F1-5B4A-948B-13121BF4B793}"/>
              </a:ext>
            </a:extLst>
          </p:cNvPr>
          <p:cNvGrpSpPr/>
          <p:nvPr/>
        </p:nvGrpSpPr>
        <p:grpSpPr>
          <a:xfrm>
            <a:off x="2955305" y="7301954"/>
            <a:ext cx="1730572" cy="942141"/>
            <a:chOff x="3576017" y="1441892"/>
            <a:chExt cx="2288019" cy="1189139"/>
          </a:xfrm>
        </p:grpSpPr>
        <p:sp>
          <p:nvSpPr>
            <p:cNvPr id="29" name="So much talent, in so little time">
              <a:extLst>
                <a:ext uri="{FF2B5EF4-FFF2-40B4-BE49-F238E27FC236}">
                  <a16:creationId xmlns:a16="http://schemas.microsoft.com/office/drawing/2014/main" id="{EDAC7B9C-F9F6-3348-AE35-31195821F5AB}"/>
                </a:ext>
              </a:extLst>
            </p:cNvPr>
            <p:cNvSpPr txBox="1">
              <a:spLocks/>
            </p:cNvSpPr>
            <p:nvPr/>
          </p:nvSpPr>
          <p:spPr>
            <a:xfrm>
              <a:off x="3820949" y="1441892"/>
              <a:ext cx="2043087" cy="86627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l">
                <a:defRPr>
                  <a:solidFill>
                    <a:srgbClr val="FFFFFF"/>
                  </a:solidFill>
                  <a:latin typeface="Fira Sans Regular"/>
                  <a:ea typeface="Fira Sans Regular"/>
                  <a:cs typeface="Fira Sans Regular"/>
                  <a:sym typeface="Fira Sans Regular"/>
                </a:defRPr>
              </a:pPr>
              <a:r>
                <a:rPr lang="en-US" sz="2800" spc="0">
                  <a:solidFill>
                    <a:srgbClr val="2B2D2D"/>
                  </a:solidFill>
                  <a:latin typeface="Montserrat Light" pitchFamily="2" charset="77"/>
                  <a:cs typeface="Gotham Medium" pitchFamily="2" charset="0"/>
                  <a:sym typeface="Fira Sans Regular"/>
                </a:rPr>
                <a:t>2020</a:t>
              </a:r>
              <a:endParaRPr lang="en-US" sz="4400" spc="0">
                <a:solidFill>
                  <a:srgbClr val="2B2D2D"/>
                </a:solidFill>
                <a:latin typeface="Montserrat Light" pitchFamily="2" charset="77"/>
                <a:cs typeface="Gotham Medium" pitchFamily="2" charset="0"/>
                <a:sym typeface="Fira Sans Regular"/>
              </a:endParaRPr>
            </a:p>
          </p:txBody>
        </p:sp>
        <p:sp>
          <p:nvSpPr>
            <p:cNvPr id="30" name="So much talent, in so little time">
              <a:extLst>
                <a:ext uri="{FF2B5EF4-FFF2-40B4-BE49-F238E27FC236}">
                  <a16:creationId xmlns:a16="http://schemas.microsoft.com/office/drawing/2014/main" id="{FEC50B79-DD77-8145-BEE9-C6D18187614A}"/>
                </a:ext>
              </a:extLst>
            </p:cNvPr>
            <p:cNvSpPr txBox="1">
              <a:spLocks/>
            </p:cNvSpPr>
            <p:nvPr/>
          </p:nvSpPr>
          <p:spPr>
            <a:xfrm>
              <a:off x="3576017" y="1764757"/>
              <a:ext cx="1684274" cy="86627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defRPr>
                  <a:solidFill>
                    <a:srgbClr val="FFFFFF"/>
                  </a:solidFill>
                  <a:latin typeface="Fira Sans Regular"/>
                  <a:ea typeface="Fira Sans Regular"/>
                  <a:cs typeface="Fira Sans Regular"/>
                  <a:sym typeface="Fira Sans Regular"/>
                </a:defRPr>
              </a:pPr>
              <a:r>
                <a:rPr lang="en-US" sz="1600" spc="0">
                  <a:solidFill>
                    <a:srgbClr val="2B2D2D"/>
                  </a:solidFill>
                  <a:latin typeface="Montserrat Light" pitchFamily="2" charset="77"/>
                  <a:cs typeface="Gotham Medium" pitchFamily="2" charset="0"/>
                  <a:sym typeface="Fira Sans Regular"/>
                </a:rPr>
                <a:t>January</a:t>
              </a:r>
            </a:p>
          </p:txBody>
        </p:sp>
      </p:grpSp>
      <p:sp>
        <p:nvSpPr>
          <p:cNvPr id="31" name="Rectangle 30">
            <a:extLst>
              <a:ext uri="{FF2B5EF4-FFF2-40B4-BE49-F238E27FC236}">
                <a16:creationId xmlns:a16="http://schemas.microsoft.com/office/drawing/2014/main" id="{B88FDDF4-8B55-214E-97D4-18B1D9DCFE07}"/>
              </a:ext>
            </a:extLst>
          </p:cNvPr>
          <p:cNvSpPr/>
          <p:nvPr/>
        </p:nvSpPr>
        <p:spPr>
          <a:xfrm>
            <a:off x="4106060" y="7464360"/>
            <a:ext cx="45719" cy="512358"/>
          </a:xfrm>
          <a:prstGeom prst="rect">
            <a:avLst/>
          </a:prstGeom>
          <a:solidFill>
            <a:srgbClr val="2B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5BA7E59-CDD9-BE46-9B5C-243CCB45201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62987" y="2306700"/>
            <a:ext cx="2968160" cy="2449040"/>
          </a:xfrm>
          <a:prstGeom prst="rect">
            <a:avLst/>
          </a:prstGeom>
        </p:spPr>
      </p:pic>
      <p:cxnSp>
        <p:nvCxnSpPr>
          <p:cNvPr id="35" name="Straight Arrow Connector 34">
            <a:extLst>
              <a:ext uri="{FF2B5EF4-FFF2-40B4-BE49-F238E27FC236}">
                <a16:creationId xmlns:a16="http://schemas.microsoft.com/office/drawing/2014/main" id="{C69BA9DB-8757-5B46-B729-392F754DE49E}"/>
              </a:ext>
            </a:extLst>
          </p:cNvPr>
          <p:cNvCxnSpPr>
            <a:cxnSpLocks/>
          </p:cNvCxnSpPr>
          <p:nvPr/>
        </p:nvCxnSpPr>
        <p:spPr>
          <a:xfrm flipV="1">
            <a:off x="4486000" y="3739366"/>
            <a:ext cx="745654" cy="506379"/>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F00B957-0D7E-E448-A96A-573CA113BC2C}"/>
              </a:ext>
            </a:extLst>
          </p:cNvPr>
          <p:cNvCxnSpPr>
            <a:cxnSpLocks/>
          </p:cNvCxnSpPr>
          <p:nvPr/>
        </p:nvCxnSpPr>
        <p:spPr>
          <a:xfrm>
            <a:off x="7226730" y="3617804"/>
            <a:ext cx="618533" cy="288054"/>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sp>
        <p:nvSpPr>
          <p:cNvPr id="67" name="So much talent, in so little time">
            <a:extLst>
              <a:ext uri="{FF2B5EF4-FFF2-40B4-BE49-F238E27FC236}">
                <a16:creationId xmlns:a16="http://schemas.microsoft.com/office/drawing/2014/main" id="{600FD451-B2CB-B040-B17A-D142FDDC65BA}"/>
              </a:ext>
            </a:extLst>
          </p:cNvPr>
          <p:cNvSpPr txBox="1">
            <a:spLocks/>
          </p:cNvSpPr>
          <p:nvPr/>
        </p:nvSpPr>
        <p:spPr>
          <a:xfrm>
            <a:off x="326902" y="1758082"/>
            <a:ext cx="1910206" cy="915439"/>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Start Date</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2B2D2D"/>
                </a:solidFill>
                <a:latin typeface="Museo Sans 500"/>
                <a:cs typeface="Gotham Medium" pitchFamily="2" charset="0"/>
                <a:sym typeface="Fira Sans Regular"/>
              </a:rPr>
              <a:t>January 2018</a:t>
            </a:r>
            <a:endParaRPr lang="en-US" sz="1800" spc="0">
              <a:solidFill>
                <a:srgbClr val="2B2D2C"/>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p:txBody>
      </p:sp>
      <p:sp>
        <p:nvSpPr>
          <p:cNvPr id="68" name="So much talent, in so little time">
            <a:extLst>
              <a:ext uri="{FF2B5EF4-FFF2-40B4-BE49-F238E27FC236}">
                <a16:creationId xmlns:a16="http://schemas.microsoft.com/office/drawing/2014/main" id="{59E3D5CE-44DC-C744-8766-CD18F1BB3C92}"/>
              </a:ext>
            </a:extLst>
          </p:cNvPr>
          <p:cNvSpPr txBox="1">
            <a:spLocks/>
          </p:cNvSpPr>
          <p:nvPr/>
        </p:nvSpPr>
        <p:spPr>
          <a:xfrm>
            <a:off x="1486596" y="2168604"/>
            <a:ext cx="3893952" cy="1711891"/>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b="1" spc="0">
              <a:solidFill>
                <a:srgbClr val="2B2D2C"/>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Acquisitions</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Ecommerce Division</a:t>
            </a:r>
            <a:endParaRPr lang="en-US">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2B2D2D"/>
                </a:solidFill>
                <a:latin typeface="Museo Sans 500"/>
                <a:cs typeface="Gotham Medium" pitchFamily="2" charset="0"/>
                <a:sym typeface="Fira Sans Regular"/>
              </a:rPr>
              <a:t>March 2019</a:t>
            </a:r>
            <a:endParaRPr lang="en-US" sz="18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p:txBody>
      </p:sp>
      <p:sp>
        <p:nvSpPr>
          <p:cNvPr id="70" name="So much talent, in so little time">
            <a:extLst>
              <a:ext uri="{FF2B5EF4-FFF2-40B4-BE49-F238E27FC236}">
                <a16:creationId xmlns:a16="http://schemas.microsoft.com/office/drawing/2014/main" id="{139CC620-AAA8-724F-A556-ADB2FA13D139}"/>
              </a:ext>
            </a:extLst>
          </p:cNvPr>
          <p:cNvSpPr txBox="1">
            <a:spLocks/>
          </p:cNvSpPr>
          <p:nvPr/>
        </p:nvSpPr>
        <p:spPr>
          <a:xfrm>
            <a:off x="4858827" y="1815016"/>
            <a:ext cx="2611580" cy="915439"/>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Innovation</a:t>
            </a:r>
            <a:r>
              <a:rPr lang="en-US" sz="1800" spc="0">
                <a:solidFill>
                  <a:srgbClr val="FF0000"/>
                </a:solidFill>
                <a:latin typeface="Museo Sans 500"/>
                <a:sym typeface="Fira Sans Regular"/>
              </a:rPr>
              <a:t> </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Web AR </a:t>
            </a:r>
            <a:endParaRPr lang="en-US" sz="1800" spc="0">
              <a:solidFill>
                <a:srgbClr val="FF0000"/>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2B2D2D"/>
                </a:solidFill>
                <a:latin typeface="Museo Sans 500"/>
                <a:cs typeface="Gotham Medium" pitchFamily="2" charset="0"/>
                <a:sym typeface="Fira Sans Regular"/>
              </a:rPr>
              <a:t>August 2019</a:t>
            </a:r>
            <a:endParaRPr lang="en-US" sz="1800" spc="0">
              <a:solidFill>
                <a:srgbClr val="2B2D2C"/>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p:txBody>
      </p:sp>
      <p:sp>
        <p:nvSpPr>
          <p:cNvPr id="71" name="So much talent, in so little time">
            <a:extLst>
              <a:ext uri="{FF2B5EF4-FFF2-40B4-BE49-F238E27FC236}">
                <a16:creationId xmlns:a16="http://schemas.microsoft.com/office/drawing/2014/main" id="{AFF078F1-BDC7-CD48-8338-20735BD30440}"/>
              </a:ext>
            </a:extLst>
          </p:cNvPr>
          <p:cNvSpPr txBox="1">
            <a:spLocks/>
          </p:cNvSpPr>
          <p:nvPr/>
        </p:nvSpPr>
        <p:spPr>
          <a:xfrm>
            <a:off x="7173694" y="2086765"/>
            <a:ext cx="2929838" cy="1711891"/>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cs typeface="Gotham Medium" pitchFamily="2" charset="0"/>
                <a:sym typeface="Fira Sans Regular"/>
              </a:rPr>
              <a:t>Innovation</a:t>
            </a:r>
            <a:endParaRPr lang="en-US" sz="1600" spc="0">
              <a:solidFill>
                <a:srgbClr val="2B2D2C"/>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err="1">
                <a:solidFill>
                  <a:srgbClr val="FF0000"/>
                </a:solidFill>
                <a:latin typeface="Museo Sans 500"/>
                <a:cs typeface="Gotham Medium" pitchFamily="2" charset="0"/>
                <a:sym typeface="Fira Sans Regular"/>
              </a:rPr>
              <a:t>ARitize</a:t>
            </a:r>
            <a:r>
              <a:rPr lang="en-US" sz="1800" spc="0">
                <a:solidFill>
                  <a:srgbClr val="FF0000"/>
                </a:solidFill>
                <a:latin typeface="Museo Sans 500"/>
                <a:cs typeface="Gotham Medium" pitchFamily="2" charset="0"/>
                <a:sym typeface="Fira Sans Regular"/>
              </a:rPr>
              <a:t> &amp;</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err="1">
                <a:solidFill>
                  <a:srgbClr val="FF0000"/>
                </a:solidFill>
                <a:latin typeface="Museo Sans 500"/>
                <a:cs typeface="Gotham Medium" pitchFamily="2" charset="0"/>
                <a:sym typeface="Fira Sans Regular"/>
              </a:rPr>
              <a:t>ARitize</a:t>
            </a:r>
            <a:r>
              <a:rPr lang="en-US" sz="1800" spc="0">
                <a:solidFill>
                  <a:srgbClr val="FF0000"/>
                </a:solidFill>
                <a:latin typeface="Museo Sans 500"/>
                <a:cs typeface="Gotham Medium" pitchFamily="2" charset="0"/>
                <a:sym typeface="Fira Sans Regular"/>
              </a:rPr>
              <a:t> 360</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2B2D2D"/>
                </a:solidFill>
                <a:latin typeface="Museo Sans 500"/>
                <a:cs typeface="Gotham Medium" pitchFamily="2" charset="0"/>
                <a:sym typeface="Fira Sans Regular"/>
              </a:rPr>
              <a:t>September 2019</a:t>
            </a:r>
            <a:endParaRPr lang="en-US" sz="18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p:txBody>
      </p:sp>
      <p:cxnSp>
        <p:nvCxnSpPr>
          <p:cNvPr id="73" name="Straight Arrow Connector 72">
            <a:extLst>
              <a:ext uri="{FF2B5EF4-FFF2-40B4-BE49-F238E27FC236}">
                <a16:creationId xmlns:a16="http://schemas.microsoft.com/office/drawing/2014/main" id="{BD657CA8-5604-264E-8F42-CBC773455470}"/>
              </a:ext>
            </a:extLst>
          </p:cNvPr>
          <p:cNvCxnSpPr>
            <a:cxnSpLocks/>
          </p:cNvCxnSpPr>
          <p:nvPr/>
        </p:nvCxnSpPr>
        <p:spPr>
          <a:xfrm flipV="1">
            <a:off x="9549685" y="3927005"/>
            <a:ext cx="516667" cy="307479"/>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BE6AB57-FF70-452F-893D-4B9FCB151BD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842808" y="2522593"/>
            <a:ext cx="1892888" cy="2115416"/>
          </a:xfrm>
          <a:prstGeom prst="rect">
            <a:avLst/>
          </a:prstGeom>
        </p:spPr>
      </p:pic>
      <p:sp>
        <p:nvSpPr>
          <p:cNvPr id="4" name="So much talent, in so little time">
            <a:extLst>
              <a:ext uri="{FF2B5EF4-FFF2-40B4-BE49-F238E27FC236}">
                <a16:creationId xmlns:a16="http://schemas.microsoft.com/office/drawing/2014/main" id="{EFE03410-4180-4868-9E53-5C6881C707C7}"/>
              </a:ext>
            </a:extLst>
          </p:cNvPr>
          <p:cNvSpPr txBox="1">
            <a:spLocks/>
          </p:cNvSpPr>
          <p:nvPr/>
        </p:nvSpPr>
        <p:spPr>
          <a:xfrm>
            <a:off x="9895555" y="1889675"/>
            <a:ext cx="1910206" cy="915439"/>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Innovation</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Ad Network </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2B2D2D"/>
                </a:solidFill>
                <a:latin typeface="Museo Sans 500"/>
                <a:cs typeface="Gotham Medium" pitchFamily="2" charset="0"/>
                <a:sym typeface="Fira Sans Regular"/>
              </a:rPr>
              <a:t>January 2020</a:t>
            </a:r>
            <a:endParaRPr lang="en-US" sz="18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800" spc="0">
              <a:solidFill>
                <a:srgbClr val="2B2D2D"/>
              </a:solidFill>
              <a:latin typeface="Montserrat" panose="00000500000000000000" pitchFamily="2" charset="0"/>
              <a:cs typeface="Gotham Medium" pitchFamily="2" charset="0"/>
              <a:sym typeface="Fira Sans Regular"/>
            </a:endParaRPr>
          </a:p>
        </p:txBody>
      </p:sp>
      <p:sp>
        <p:nvSpPr>
          <p:cNvPr id="9" name="Content Placeholder 8">
            <a:extLst>
              <a:ext uri="{FF2B5EF4-FFF2-40B4-BE49-F238E27FC236}">
                <a16:creationId xmlns:a16="http://schemas.microsoft.com/office/drawing/2014/main" id="{8B6643E4-1718-834B-8AAA-D80B170E4EBA}"/>
              </a:ext>
            </a:extLst>
          </p:cNvPr>
          <p:cNvSpPr>
            <a:spLocks noGrp="1"/>
          </p:cNvSpPr>
          <p:nvPr>
            <p:ph sz="quarter" idx="4294967295"/>
          </p:nvPr>
        </p:nvSpPr>
        <p:spPr>
          <a:xfrm>
            <a:off x="181841" y="278245"/>
            <a:ext cx="8337550" cy="468313"/>
          </a:xfrm>
        </p:spPr>
        <p:txBody>
          <a:bodyPr vert="horz" lIns="91440" tIns="45720" rIns="91440" bIns="45720" rtlCol="0" anchor="t">
            <a:normAutofit lnSpcReduction="10000"/>
          </a:bodyPr>
          <a:lstStyle/>
          <a:p>
            <a:pPr marL="0" indent="0">
              <a:buNone/>
            </a:pPr>
            <a:r>
              <a:rPr lang="en-US">
                <a:latin typeface="Museo Sans 700"/>
              </a:rPr>
              <a:t>Acquisitions​/Innovations</a:t>
            </a:r>
          </a:p>
          <a:p>
            <a:endParaRPr lang="en-US">
              <a:latin typeface="Montserrat" panose="00000500000000000000" pitchFamily="2" charset="0"/>
            </a:endParaRPr>
          </a:p>
          <a:p>
            <a:endParaRPr lang="en-US" sz="1600" b="1">
              <a:solidFill>
                <a:srgbClr val="2B2D2C"/>
              </a:solidFill>
              <a:latin typeface="Montserrat" panose="00000500000000000000" pitchFamily="2" charset="0"/>
              <a:sym typeface="Helvetica Neue Medium"/>
            </a:endParaRPr>
          </a:p>
        </p:txBody>
      </p:sp>
    </p:spTree>
    <p:extLst>
      <p:ext uri="{BB962C8B-B14F-4D97-AF65-F5344CB8AC3E}">
        <p14:creationId xmlns:p14="http://schemas.microsoft.com/office/powerpoint/2010/main" val="247705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ark, orange, holding, person&#10;&#10;Description automatically generated">
            <a:extLst>
              <a:ext uri="{FF2B5EF4-FFF2-40B4-BE49-F238E27FC236}">
                <a16:creationId xmlns:a16="http://schemas.microsoft.com/office/drawing/2014/main" id="{27E301C3-03BC-6042-A256-33E0F9070C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7703" y="2599773"/>
            <a:ext cx="2472793" cy="2014246"/>
          </a:xfrm>
          <a:prstGeom prst="rect">
            <a:avLst/>
          </a:prstGeom>
        </p:spPr>
      </p:pic>
      <p:pic>
        <p:nvPicPr>
          <p:cNvPr id="24" name="Picture 23">
            <a:extLst>
              <a:ext uri="{FF2B5EF4-FFF2-40B4-BE49-F238E27FC236}">
                <a16:creationId xmlns:a16="http://schemas.microsoft.com/office/drawing/2014/main" id="{230E8F3C-CDD7-804F-B77C-0EA5E689FBD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545" y="3622902"/>
            <a:ext cx="2258315" cy="1839540"/>
          </a:xfrm>
          <a:prstGeom prst="rect">
            <a:avLst/>
          </a:prstGeom>
        </p:spPr>
      </p:pic>
      <p:cxnSp>
        <p:nvCxnSpPr>
          <p:cNvPr id="26" name="Straight Arrow Connector 25">
            <a:extLst>
              <a:ext uri="{FF2B5EF4-FFF2-40B4-BE49-F238E27FC236}">
                <a16:creationId xmlns:a16="http://schemas.microsoft.com/office/drawing/2014/main" id="{97DE3BDF-7C3B-0340-B7BD-978F8F324920}"/>
              </a:ext>
            </a:extLst>
          </p:cNvPr>
          <p:cNvCxnSpPr>
            <a:cxnSpLocks/>
          </p:cNvCxnSpPr>
          <p:nvPr/>
        </p:nvCxnSpPr>
        <p:spPr>
          <a:xfrm>
            <a:off x="177422" y="4143233"/>
            <a:ext cx="368726" cy="206307"/>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A5BA7E59-CDD9-BE46-9B5C-243CCB4520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12359" y="2615420"/>
            <a:ext cx="2306495" cy="1878787"/>
          </a:xfrm>
          <a:prstGeom prst="rect">
            <a:avLst/>
          </a:prstGeom>
        </p:spPr>
      </p:pic>
      <p:cxnSp>
        <p:nvCxnSpPr>
          <p:cNvPr id="35" name="Straight Arrow Connector 34">
            <a:extLst>
              <a:ext uri="{FF2B5EF4-FFF2-40B4-BE49-F238E27FC236}">
                <a16:creationId xmlns:a16="http://schemas.microsoft.com/office/drawing/2014/main" id="{C69BA9DB-8757-5B46-B729-392F754DE49E}"/>
              </a:ext>
            </a:extLst>
          </p:cNvPr>
          <p:cNvCxnSpPr>
            <a:cxnSpLocks/>
          </p:cNvCxnSpPr>
          <p:nvPr/>
        </p:nvCxnSpPr>
        <p:spPr>
          <a:xfrm flipV="1">
            <a:off x="2091424" y="3949527"/>
            <a:ext cx="358133" cy="184557"/>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1532DAC-519E-6D4F-97B7-E5C96FCAAE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56847" y="3622902"/>
            <a:ext cx="2542589" cy="2071100"/>
          </a:xfrm>
          <a:prstGeom prst="rect">
            <a:avLst/>
          </a:prstGeom>
        </p:spPr>
      </p:pic>
      <p:cxnSp>
        <p:nvCxnSpPr>
          <p:cNvPr id="48" name="Straight Arrow Connector 47">
            <a:extLst>
              <a:ext uri="{FF2B5EF4-FFF2-40B4-BE49-F238E27FC236}">
                <a16:creationId xmlns:a16="http://schemas.microsoft.com/office/drawing/2014/main" id="{BF00B957-0D7E-E448-A96A-573CA113BC2C}"/>
              </a:ext>
            </a:extLst>
          </p:cNvPr>
          <p:cNvCxnSpPr>
            <a:cxnSpLocks/>
          </p:cNvCxnSpPr>
          <p:nvPr/>
        </p:nvCxnSpPr>
        <p:spPr>
          <a:xfrm>
            <a:off x="3589004" y="3873569"/>
            <a:ext cx="471144" cy="270461"/>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236BD9B-F3CD-1742-9A73-59AD4F3B5AB1}"/>
              </a:ext>
            </a:extLst>
          </p:cNvPr>
          <p:cNvCxnSpPr>
            <a:cxnSpLocks/>
          </p:cNvCxnSpPr>
          <p:nvPr/>
        </p:nvCxnSpPr>
        <p:spPr>
          <a:xfrm flipV="1">
            <a:off x="5709887" y="4162589"/>
            <a:ext cx="358133" cy="184557"/>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sp>
        <p:nvSpPr>
          <p:cNvPr id="57" name="So much talent, in so little time">
            <a:extLst>
              <a:ext uri="{FF2B5EF4-FFF2-40B4-BE49-F238E27FC236}">
                <a16:creationId xmlns:a16="http://schemas.microsoft.com/office/drawing/2014/main" id="{C24793B5-4CD6-5E41-9B42-0A3A07F60771}"/>
              </a:ext>
            </a:extLst>
          </p:cNvPr>
          <p:cNvSpPr txBox="1">
            <a:spLocks/>
          </p:cNvSpPr>
          <p:nvPr/>
        </p:nvSpPr>
        <p:spPr>
          <a:xfrm>
            <a:off x="-85095" y="2734618"/>
            <a:ext cx="2564173" cy="1744557"/>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Acquisition </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Jolokia – </a:t>
            </a:r>
            <a:r>
              <a:rPr lang="en-US" sz="1800" spc="0" err="1">
                <a:solidFill>
                  <a:srgbClr val="FF0000"/>
                </a:solidFill>
                <a:latin typeface="Museo Sans 500"/>
                <a:cs typeface="Gotham Medium" pitchFamily="2" charset="0"/>
                <a:sym typeface="Fira Sans Regular"/>
              </a:rPr>
              <a:t>InfernoAR</a:t>
            </a:r>
            <a:r>
              <a:rPr lang="en-US" sz="1800" spc="0">
                <a:solidFill>
                  <a:srgbClr val="FF0000"/>
                </a:solidFill>
                <a:latin typeface="Museo Sans 500"/>
                <a:cs typeface="Gotham Medium" pitchFamily="2" charset="0"/>
                <a:sym typeface="Fira Sans Regular"/>
              </a:rPr>
              <a:t> </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Virtual Events</a:t>
            </a:r>
            <a:r>
              <a:rPr lang="en-US" sz="1600" spc="0">
                <a:solidFill>
                  <a:srgbClr val="FF0000"/>
                </a:solidFill>
                <a:latin typeface="Museo Sans 500"/>
                <a:cs typeface="Gotham Medium" pitchFamily="2" charset="0"/>
                <a:sym typeface="Fira Sans Regular"/>
              </a:rPr>
              <a:t> </a:t>
            </a:r>
            <a:endParaRPr lang="en-US" sz="16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April 2020</a:t>
            </a:r>
            <a:endParaRPr lang="en-US" sz="16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b="1" spc="0">
              <a:solidFill>
                <a:srgbClr val="2B2D2C"/>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b="1" spc="0">
              <a:solidFill>
                <a:srgbClr val="2B2D2C"/>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sp>
        <p:nvSpPr>
          <p:cNvPr id="58" name="So much talent, in so little time">
            <a:extLst>
              <a:ext uri="{FF2B5EF4-FFF2-40B4-BE49-F238E27FC236}">
                <a16:creationId xmlns:a16="http://schemas.microsoft.com/office/drawing/2014/main" id="{475C1EC1-9A26-3A45-89A8-97347CDE336D}"/>
              </a:ext>
            </a:extLst>
          </p:cNvPr>
          <p:cNvSpPr txBox="1">
            <a:spLocks/>
          </p:cNvSpPr>
          <p:nvPr/>
        </p:nvSpPr>
        <p:spPr>
          <a:xfrm>
            <a:off x="1683519" y="1597515"/>
            <a:ext cx="2564173" cy="1744557"/>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Innovation </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Screen AR</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July 2020</a:t>
            </a:r>
            <a:endParaRPr lang="en-US" sz="16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sp>
        <p:nvSpPr>
          <p:cNvPr id="59" name="So much talent, in so little time">
            <a:extLst>
              <a:ext uri="{FF2B5EF4-FFF2-40B4-BE49-F238E27FC236}">
                <a16:creationId xmlns:a16="http://schemas.microsoft.com/office/drawing/2014/main" id="{09259286-59FB-8D46-A067-170C57F71126}"/>
              </a:ext>
            </a:extLst>
          </p:cNvPr>
          <p:cNvSpPr txBox="1">
            <a:spLocks/>
          </p:cNvSpPr>
          <p:nvPr/>
        </p:nvSpPr>
        <p:spPr>
          <a:xfrm>
            <a:off x="3611678" y="2743543"/>
            <a:ext cx="2564173" cy="1744557"/>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Acquisition </a:t>
            </a:r>
            <a:endParaRPr lang="en-US" sz="1600" spc="0">
              <a:solidFill>
                <a:srgbClr val="2B2D2C"/>
              </a:solidFill>
              <a:latin typeface="Museo Sans 500"/>
            </a:endParaRPr>
          </a:p>
          <a:p>
            <a:pPr>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Next Level Ninja</a:t>
            </a:r>
            <a:endParaRPr lang="en-US" sz="1800" spc="0">
              <a:solidFill>
                <a:srgbClr val="FF0000"/>
              </a:solidFill>
              <a:latin typeface="Museo Sans 500"/>
              <a:cs typeface="Gotham Medium" pitchFamily="2" charset="0"/>
            </a:endParaRPr>
          </a:p>
          <a:p>
            <a:pPr>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September 2020</a:t>
            </a:r>
            <a:endParaRPr lang="en-US" sz="1600" b="1" spc="0">
              <a:solidFill>
                <a:srgbClr val="2B2D2C"/>
              </a:solidFill>
              <a:latin typeface="Museo Sans 500"/>
              <a:cs typeface="Gotham Medium" pitchFamily="2" charset="0"/>
              <a:sym typeface="Fira Sans Regular"/>
            </a:endParaRPr>
          </a:p>
          <a:p>
            <a:pPr>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sp>
        <p:nvSpPr>
          <p:cNvPr id="60" name="So much talent, in so little time">
            <a:extLst>
              <a:ext uri="{FF2B5EF4-FFF2-40B4-BE49-F238E27FC236}">
                <a16:creationId xmlns:a16="http://schemas.microsoft.com/office/drawing/2014/main" id="{936C5CDA-0688-5B48-8D80-918DC366A377}"/>
              </a:ext>
            </a:extLst>
          </p:cNvPr>
          <p:cNvSpPr txBox="1">
            <a:spLocks/>
          </p:cNvSpPr>
          <p:nvPr/>
        </p:nvSpPr>
        <p:spPr>
          <a:xfrm>
            <a:off x="5155018" y="1671284"/>
            <a:ext cx="3168958" cy="1163785"/>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EC1B23"/>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Innovation </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cs typeface="Gotham Medium" pitchFamily="2" charset="0"/>
                <a:sym typeface="Fira Sans Regular"/>
              </a:rPr>
              <a:t>Genie in a bottle </a:t>
            </a:r>
            <a:endParaRPr lang="en-US" sz="1800">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err="1">
                <a:solidFill>
                  <a:srgbClr val="FF0000"/>
                </a:solidFill>
                <a:latin typeface="Museo Sans 500"/>
                <a:cs typeface="Gotham Medium" pitchFamily="2" charset="0"/>
                <a:sym typeface="Fira Sans Regular"/>
              </a:rPr>
              <a:t>TruLyfe</a:t>
            </a:r>
            <a:r>
              <a:rPr lang="en-US" sz="1800" spc="0">
                <a:solidFill>
                  <a:srgbClr val="FF0000"/>
                </a:solidFill>
                <a:latin typeface="Museo Sans 500"/>
                <a:cs typeface="Gotham Medium" pitchFamily="2" charset="0"/>
                <a:sym typeface="Fira Sans Regular"/>
              </a:rPr>
              <a:t> Supplements</a:t>
            </a:r>
            <a:r>
              <a:rPr lang="en-US" sz="1600" spc="0">
                <a:solidFill>
                  <a:srgbClr val="FF0000"/>
                </a:solidFill>
                <a:latin typeface="Museo Sans 500"/>
                <a:cs typeface="Gotham Medium" pitchFamily="2" charset="0"/>
                <a:sym typeface="Fira Sans Regular"/>
              </a:rPr>
              <a:t> </a:t>
            </a:r>
            <a:endParaRPr lang="en-US" sz="16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October 2020</a:t>
            </a:r>
            <a:endParaRPr lang="en-US" sz="16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cxnSp>
        <p:nvCxnSpPr>
          <p:cNvPr id="25" name="Straight Arrow Connector 24">
            <a:extLst>
              <a:ext uri="{FF2B5EF4-FFF2-40B4-BE49-F238E27FC236}">
                <a16:creationId xmlns:a16="http://schemas.microsoft.com/office/drawing/2014/main" id="{5471C5F0-E048-4284-875D-FF4F256707F6}"/>
              </a:ext>
            </a:extLst>
          </p:cNvPr>
          <p:cNvCxnSpPr>
            <a:cxnSpLocks/>
          </p:cNvCxnSpPr>
          <p:nvPr/>
        </p:nvCxnSpPr>
        <p:spPr>
          <a:xfrm>
            <a:off x="7584700" y="3974564"/>
            <a:ext cx="485592" cy="299447"/>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So much talent, in so little time">
            <a:extLst>
              <a:ext uri="{FF2B5EF4-FFF2-40B4-BE49-F238E27FC236}">
                <a16:creationId xmlns:a16="http://schemas.microsoft.com/office/drawing/2014/main" id="{63C5B978-4934-4BD6-9D0D-D7CA56742462}"/>
              </a:ext>
            </a:extLst>
          </p:cNvPr>
          <p:cNvSpPr txBox="1">
            <a:spLocks/>
          </p:cNvSpPr>
          <p:nvPr/>
        </p:nvSpPr>
        <p:spPr>
          <a:xfrm>
            <a:off x="7980157" y="3110226"/>
            <a:ext cx="1871084" cy="116378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Acquisition </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err="1">
                <a:solidFill>
                  <a:srgbClr val="FF0000"/>
                </a:solidFill>
                <a:latin typeface="Museo Sans 500"/>
                <a:sym typeface="Fira Sans Regular"/>
              </a:rPr>
              <a:t>AiR</a:t>
            </a:r>
            <a:r>
              <a:rPr lang="en-US" sz="1800" spc="0">
                <a:solidFill>
                  <a:srgbClr val="FF0000"/>
                </a:solidFill>
                <a:latin typeface="Museo Sans 500"/>
                <a:sym typeface="Fira Sans Regular"/>
              </a:rPr>
              <a:t> Show</a:t>
            </a:r>
            <a:r>
              <a:rPr lang="en-US" sz="1600" spc="0">
                <a:solidFill>
                  <a:srgbClr val="FF0000"/>
                </a:solidFill>
                <a:latin typeface="Museo Sans 500"/>
                <a:sym typeface="Fira Sans Regular"/>
              </a:rPr>
              <a:t> </a:t>
            </a:r>
            <a:endParaRPr lang="en-US" sz="16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October 2020</a:t>
            </a:r>
            <a:endParaRPr lang="en-US" sz="1600" b="1" spc="0">
              <a:solidFill>
                <a:srgbClr val="2B2D2C"/>
              </a:solidFill>
              <a:latin typeface="Museo Sans 50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grpSp>
        <p:nvGrpSpPr>
          <p:cNvPr id="11" name="Group 10">
            <a:extLst>
              <a:ext uri="{FF2B5EF4-FFF2-40B4-BE49-F238E27FC236}">
                <a16:creationId xmlns:a16="http://schemas.microsoft.com/office/drawing/2014/main" id="{ADA1972F-797F-44F8-BEE0-56C5984ADECF}"/>
              </a:ext>
            </a:extLst>
          </p:cNvPr>
          <p:cNvGrpSpPr/>
          <p:nvPr/>
        </p:nvGrpSpPr>
        <p:grpSpPr>
          <a:xfrm>
            <a:off x="7733690" y="3873569"/>
            <a:ext cx="2349520" cy="1919322"/>
            <a:chOff x="9306237" y="3122962"/>
            <a:chExt cx="3430992" cy="2794760"/>
          </a:xfrm>
        </p:grpSpPr>
        <p:pic>
          <p:nvPicPr>
            <p:cNvPr id="2" name="Picture 1">
              <a:extLst>
                <a:ext uri="{FF2B5EF4-FFF2-40B4-BE49-F238E27FC236}">
                  <a16:creationId xmlns:a16="http://schemas.microsoft.com/office/drawing/2014/main" id="{6BF4169B-52CD-407C-B53E-DFE166341F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6237" y="3122962"/>
              <a:ext cx="3430992" cy="2794760"/>
            </a:xfrm>
            <a:prstGeom prst="rect">
              <a:avLst/>
            </a:prstGeom>
          </p:spPr>
        </p:pic>
        <p:pic>
          <p:nvPicPr>
            <p:cNvPr id="3076" name="Picture 4" descr="AirShow">
              <a:extLst>
                <a:ext uri="{FF2B5EF4-FFF2-40B4-BE49-F238E27FC236}">
                  <a16:creationId xmlns:a16="http://schemas.microsoft.com/office/drawing/2014/main" id="{8A3ED228-D5D3-4E2B-B863-91B0D5215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6932" y="3910013"/>
              <a:ext cx="1655938" cy="776164"/>
            </a:xfrm>
            <a:prstGeom prst="roundRect">
              <a:avLst>
                <a:gd name="adj" fmla="val 11684"/>
              </a:avLst>
            </a:prstGeom>
            <a:solidFill>
              <a:srgbClr val="FFFFFF">
                <a:shade val="85000"/>
              </a:srgbClr>
            </a:solidFill>
            <a:ln>
              <a:noFill/>
            </a:ln>
            <a:effectLst/>
          </p:spPr>
        </p:pic>
      </p:grpSp>
      <p:sp>
        <p:nvSpPr>
          <p:cNvPr id="3" name="Content Placeholder 2">
            <a:extLst>
              <a:ext uri="{FF2B5EF4-FFF2-40B4-BE49-F238E27FC236}">
                <a16:creationId xmlns:a16="http://schemas.microsoft.com/office/drawing/2014/main" id="{AA587FEB-1C28-C94B-8FCF-440C45031F58}"/>
              </a:ext>
            </a:extLst>
          </p:cNvPr>
          <p:cNvSpPr>
            <a:spLocks noGrp="1"/>
          </p:cNvSpPr>
          <p:nvPr>
            <p:ph sz="quarter" idx="4294967295"/>
          </p:nvPr>
        </p:nvSpPr>
        <p:spPr>
          <a:xfrm>
            <a:off x="138545" y="269586"/>
            <a:ext cx="9156700" cy="468313"/>
          </a:xfrm>
        </p:spPr>
        <p:txBody>
          <a:bodyPr vert="horz" lIns="91440" tIns="45720" rIns="91440" bIns="45720" rtlCol="0" anchor="t">
            <a:normAutofit lnSpcReduction="10000"/>
          </a:bodyPr>
          <a:lstStyle/>
          <a:p>
            <a:pPr marL="0" indent="0">
              <a:buNone/>
            </a:pPr>
            <a:r>
              <a:rPr lang="en-US">
                <a:latin typeface="Museo Sans 700"/>
              </a:rPr>
              <a:t>Acquisitions​/Innovation</a:t>
            </a:r>
          </a:p>
          <a:p>
            <a:pPr marL="0" indent="0">
              <a:buNone/>
            </a:pPr>
            <a:endParaRPr lang="en-US">
              <a:latin typeface="Museo Sans 700"/>
            </a:endParaRPr>
          </a:p>
        </p:txBody>
      </p:sp>
      <p:cxnSp>
        <p:nvCxnSpPr>
          <p:cNvPr id="20" name="Straight Arrow Connector 19">
            <a:extLst>
              <a:ext uri="{FF2B5EF4-FFF2-40B4-BE49-F238E27FC236}">
                <a16:creationId xmlns:a16="http://schemas.microsoft.com/office/drawing/2014/main" id="{C62DB2E7-1401-4394-A02E-211730112234}"/>
              </a:ext>
            </a:extLst>
          </p:cNvPr>
          <p:cNvCxnSpPr>
            <a:cxnSpLocks/>
          </p:cNvCxnSpPr>
          <p:nvPr/>
        </p:nvCxnSpPr>
        <p:spPr>
          <a:xfrm flipV="1">
            <a:off x="9783943" y="4080039"/>
            <a:ext cx="377199" cy="248654"/>
          </a:xfrm>
          <a:prstGeom prst="straightConnector1">
            <a:avLst/>
          </a:prstGeom>
          <a:ln w="47625">
            <a:solidFill>
              <a:srgbClr val="002A7C"/>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So much talent, in so little time">
            <a:extLst>
              <a:ext uri="{FF2B5EF4-FFF2-40B4-BE49-F238E27FC236}">
                <a16:creationId xmlns:a16="http://schemas.microsoft.com/office/drawing/2014/main" id="{0AA7FBBC-CBEA-4576-829D-F077EA97D5D4}"/>
              </a:ext>
            </a:extLst>
          </p:cNvPr>
          <p:cNvSpPr txBox="1">
            <a:spLocks/>
          </p:cNvSpPr>
          <p:nvPr/>
        </p:nvSpPr>
        <p:spPr>
          <a:xfrm>
            <a:off x="10259865" y="2187547"/>
            <a:ext cx="1871084" cy="1163785"/>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C"/>
                </a:solidFill>
                <a:latin typeface="Museo Sans 500"/>
                <a:sym typeface="Fira Sans Regular"/>
              </a:rPr>
              <a:t>Acquisition </a:t>
            </a:r>
            <a:endParaRPr lang="en-US" sz="1600" spc="0">
              <a:solidFill>
                <a:srgbClr val="2B2D2C"/>
              </a:solidFill>
              <a:latin typeface="Museo Sans 500"/>
            </a:endParaRPr>
          </a:p>
          <a:p>
            <a:pPr>
              <a:lnSpc>
                <a:spcPct val="100000"/>
              </a:lnSpc>
              <a:defRPr>
                <a:solidFill>
                  <a:srgbClr val="FFFFFF"/>
                </a:solidFill>
                <a:latin typeface="Fira Sans Regular"/>
                <a:ea typeface="Fira Sans Regular"/>
                <a:cs typeface="Fira Sans Regular"/>
                <a:sym typeface="Fira Sans Regular"/>
              </a:defRPr>
            </a:pPr>
            <a:r>
              <a:rPr lang="en-US" sz="1800" spc="0">
                <a:solidFill>
                  <a:srgbClr val="FF0000"/>
                </a:solidFill>
                <a:latin typeface="Museo Sans 500"/>
                <a:sym typeface="Fira Sans Regular"/>
              </a:rPr>
              <a:t>Map Dynamics</a:t>
            </a:r>
            <a:endParaRPr lang="en-US" sz="1800" spc="0">
              <a:solidFill>
                <a:srgbClr val="FF0000"/>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r>
              <a:rPr lang="en-US" sz="1600" spc="0">
                <a:solidFill>
                  <a:srgbClr val="2B2D2D"/>
                </a:solidFill>
                <a:latin typeface="Museo Sans 500"/>
                <a:cs typeface="Gotham Medium" pitchFamily="2" charset="0"/>
                <a:sym typeface="Fira Sans Regular"/>
              </a:rPr>
              <a:t>November 2020</a:t>
            </a:r>
            <a:endParaRPr lang="en-US" sz="1600" spc="0">
              <a:solidFill>
                <a:srgbClr val="2B2D2C"/>
              </a:solidFill>
              <a:latin typeface="Museo Sans 500"/>
              <a:cs typeface="Gotham Medium" pitchFamily="2" charset="0"/>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a:p>
            <a:pPr>
              <a:lnSpc>
                <a:spcPct val="100000"/>
              </a:lnSpc>
              <a:defRPr>
                <a:solidFill>
                  <a:srgbClr val="FFFFFF"/>
                </a:solidFill>
                <a:latin typeface="Fira Sans Regular"/>
                <a:ea typeface="Fira Sans Regular"/>
                <a:cs typeface="Fira Sans Regular"/>
                <a:sym typeface="Fira Sans Regular"/>
              </a:defRPr>
            </a:pPr>
            <a:endParaRPr lang="en-US" sz="1600" spc="0">
              <a:solidFill>
                <a:srgbClr val="2B2D2D"/>
              </a:solidFill>
              <a:latin typeface="Montserrat" panose="00000500000000000000" pitchFamily="2" charset="0"/>
              <a:cs typeface="Gotham Medium" pitchFamily="2" charset="0"/>
              <a:sym typeface="Fira Sans Regular"/>
            </a:endParaRPr>
          </a:p>
        </p:txBody>
      </p:sp>
      <p:pic>
        <p:nvPicPr>
          <p:cNvPr id="6" name="Picture 5" descr="Graphical user interface&#10;&#10;Description automatically generated">
            <a:extLst>
              <a:ext uri="{FF2B5EF4-FFF2-40B4-BE49-F238E27FC236}">
                <a16:creationId xmlns:a16="http://schemas.microsoft.com/office/drawing/2014/main" id="{18EE7380-6362-DC4C-82C9-3E346C7A92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5164" y="2894235"/>
            <a:ext cx="2108790" cy="2103518"/>
          </a:xfrm>
          <a:prstGeom prst="rect">
            <a:avLst/>
          </a:prstGeom>
        </p:spPr>
      </p:pic>
    </p:spTree>
    <p:extLst>
      <p:ext uri="{BB962C8B-B14F-4D97-AF65-F5344CB8AC3E}">
        <p14:creationId xmlns:p14="http://schemas.microsoft.com/office/powerpoint/2010/main" val="697212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hape, rectangle&#10;&#10;Description automatically generated">
            <a:extLst>
              <a:ext uri="{FF2B5EF4-FFF2-40B4-BE49-F238E27FC236}">
                <a16:creationId xmlns:a16="http://schemas.microsoft.com/office/drawing/2014/main" id="{F96C4BF2-6CFF-4DF3-8F60-A2FE7812F670}"/>
              </a:ext>
            </a:extLst>
          </p:cNvPr>
          <p:cNvPicPr>
            <a:picLocks noChangeAspect="1"/>
          </p:cNvPicPr>
          <p:nvPr/>
        </p:nvPicPr>
        <p:blipFill>
          <a:blip r:embed="rId4"/>
          <a:stretch>
            <a:fillRect/>
          </a:stretch>
        </p:blipFill>
        <p:spPr>
          <a:xfrm>
            <a:off x="1458225" y="903022"/>
            <a:ext cx="9108141" cy="5347792"/>
          </a:xfrm>
          <a:prstGeom prst="rect">
            <a:avLst/>
          </a:prstGeom>
        </p:spPr>
      </p:pic>
      <p:sp>
        <p:nvSpPr>
          <p:cNvPr id="10" name="Content Placeholder 9">
            <a:extLst>
              <a:ext uri="{FF2B5EF4-FFF2-40B4-BE49-F238E27FC236}">
                <a16:creationId xmlns:a16="http://schemas.microsoft.com/office/drawing/2014/main" id="{EBAC9DDB-6554-CF4D-A3C1-95D29E7AA4EA}"/>
              </a:ext>
            </a:extLst>
          </p:cNvPr>
          <p:cNvSpPr>
            <a:spLocks noGrp="1"/>
          </p:cNvSpPr>
          <p:nvPr>
            <p:ph sz="quarter" idx="4294967295"/>
          </p:nvPr>
        </p:nvSpPr>
        <p:spPr>
          <a:xfrm>
            <a:off x="277091" y="230851"/>
            <a:ext cx="6810375" cy="468312"/>
          </a:xfrm>
        </p:spPr>
        <p:txBody>
          <a:bodyPr vert="horz" lIns="91440" tIns="45720" rIns="91440" bIns="45720" rtlCol="0" anchor="t">
            <a:normAutofit lnSpcReduction="10000"/>
          </a:bodyPr>
          <a:lstStyle/>
          <a:p>
            <a:pPr marL="0" indent="0">
              <a:buNone/>
            </a:pPr>
            <a:r>
              <a:rPr lang="en-US">
                <a:latin typeface="Museo Sans 700"/>
              </a:rPr>
              <a:t>3 AR apps LIVE!</a:t>
            </a:r>
          </a:p>
          <a:p>
            <a:pPr marL="0" indent="0">
              <a:buNone/>
            </a:pPr>
            <a:endParaRPr lang="en-US">
              <a:latin typeface="Museo Sans 700"/>
            </a:endParaRPr>
          </a:p>
        </p:txBody>
      </p:sp>
      <p:pic>
        <p:nvPicPr>
          <p:cNvPr id="6" name="Picture 2">
            <a:hlinkClick r:id="rId5"/>
            <a:extLst>
              <a:ext uri="{FF2B5EF4-FFF2-40B4-BE49-F238E27FC236}">
                <a16:creationId xmlns:a16="http://schemas.microsoft.com/office/drawing/2014/main" id="{15F636B6-5F4C-4DE3-BB88-F0A403B098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6139" y="4375991"/>
            <a:ext cx="1283206" cy="378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6" descr="Do people recognize the 'Download On The App Store' badge as a tappable  button? - User Experience Stack Exchange">
            <a:hlinkClick r:id="rId7"/>
            <a:extLst>
              <a:ext uri="{FF2B5EF4-FFF2-40B4-BE49-F238E27FC236}">
                <a16:creationId xmlns:a16="http://schemas.microsoft.com/office/drawing/2014/main" id="{E40347B3-7A65-443E-B948-D19FFD43CB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5755" y="4833914"/>
            <a:ext cx="1283592" cy="380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928E97-126E-45A6-A6A8-2DC9205EEE62}"/>
              </a:ext>
            </a:extLst>
          </p:cNvPr>
          <p:cNvSpPr txBox="1"/>
          <p:nvPr/>
        </p:nvSpPr>
        <p:spPr>
          <a:xfrm>
            <a:off x="10206567" y="125306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pic>
        <p:nvPicPr>
          <p:cNvPr id="5" name="Graphic 4">
            <a:extLst>
              <a:ext uri="{FF2B5EF4-FFF2-40B4-BE49-F238E27FC236}">
                <a16:creationId xmlns:a16="http://schemas.microsoft.com/office/drawing/2014/main" id="{F76EA3A8-9D7B-4537-9301-BE140C3F78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18999" y="1223990"/>
            <a:ext cx="939416" cy="1031066"/>
          </a:xfrm>
          <a:prstGeom prst="rect">
            <a:avLst/>
          </a:prstGeom>
        </p:spPr>
      </p:pic>
      <p:pic>
        <p:nvPicPr>
          <p:cNvPr id="7" name="Graphic 6">
            <a:extLst>
              <a:ext uri="{FF2B5EF4-FFF2-40B4-BE49-F238E27FC236}">
                <a16:creationId xmlns:a16="http://schemas.microsoft.com/office/drawing/2014/main" id="{85471CC2-75D5-4810-A35F-35365E77C5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6800" y="2255056"/>
            <a:ext cx="1126855" cy="707560"/>
          </a:xfrm>
          <a:prstGeom prst="rect">
            <a:avLst/>
          </a:prstGeom>
        </p:spPr>
      </p:pic>
      <p:pic>
        <p:nvPicPr>
          <p:cNvPr id="13" name="Graphic 12">
            <a:extLst>
              <a:ext uri="{FF2B5EF4-FFF2-40B4-BE49-F238E27FC236}">
                <a16:creationId xmlns:a16="http://schemas.microsoft.com/office/drawing/2014/main" id="{CE630194-03BC-4696-93F1-61B01FE764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87698" y="2454714"/>
            <a:ext cx="1283206" cy="974286"/>
          </a:xfrm>
          <a:prstGeom prst="rect">
            <a:avLst/>
          </a:prstGeom>
        </p:spPr>
      </p:pic>
      <p:pic>
        <p:nvPicPr>
          <p:cNvPr id="9" name="Picture 2">
            <a:hlinkClick r:id="rId15"/>
            <a:extLst>
              <a:ext uri="{FF2B5EF4-FFF2-40B4-BE49-F238E27FC236}">
                <a16:creationId xmlns:a16="http://schemas.microsoft.com/office/drawing/2014/main" id="{6DC63E12-274D-4191-A1FB-6C589BC3C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86" y="3934485"/>
            <a:ext cx="1256850" cy="3707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Do people recognize the 'Download On The App Store' badge as a tappable  button? - User Experience Stack Exchange">
            <a:hlinkClick r:id="rId16"/>
            <a:extLst>
              <a:ext uri="{FF2B5EF4-FFF2-40B4-BE49-F238E27FC236}">
                <a16:creationId xmlns:a16="http://schemas.microsoft.com/office/drawing/2014/main" id="{A3808220-0235-4DD0-9EB0-F8A64E3D1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80" y="4369145"/>
            <a:ext cx="1251549" cy="3707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2BCC66D-15BD-42DD-AB47-8242DD663D38}"/>
              </a:ext>
            </a:extLst>
          </p:cNvPr>
          <p:cNvPicPr>
            <a:picLocks noChangeAspect="1"/>
          </p:cNvPicPr>
          <p:nvPr/>
        </p:nvPicPr>
        <p:blipFill>
          <a:blip r:embed="rId17"/>
          <a:stretch>
            <a:fillRect/>
          </a:stretch>
        </p:blipFill>
        <p:spPr>
          <a:xfrm>
            <a:off x="366448" y="3112020"/>
            <a:ext cx="707561" cy="70756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6EC779E-FF05-4E43-9743-0A4D6C5D4F17}"/>
              </a:ext>
            </a:extLst>
          </p:cNvPr>
          <p:cNvPicPr>
            <a:picLocks noChangeAspect="1"/>
          </p:cNvPicPr>
          <p:nvPr/>
        </p:nvPicPr>
        <p:blipFill>
          <a:blip r:embed="rId18"/>
          <a:stretch>
            <a:fillRect/>
          </a:stretch>
        </p:blipFill>
        <p:spPr>
          <a:xfrm>
            <a:off x="10923245" y="3562732"/>
            <a:ext cx="743506" cy="74350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4" name="Picture 2" descr="Vimeo Play Button Png - Play Button Circle Icon Png, Transparent Png -  kindpng">
            <a:hlinkClick r:id="rId19"/>
            <a:extLst>
              <a:ext uri="{FF2B5EF4-FFF2-40B4-BE49-F238E27FC236}">
                <a16:creationId xmlns:a16="http://schemas.microsoft.com/office/drawing/2014/main" id="{27DEE836-3165-451C-86B5-4C2364D39D09}"/>
              </a:ext>
            </a:extLst>
          </p:cNvPr>
          <p:cNvPicPr>
            <a:picLocks noChangeAspect="1" noChangeArrowheads="1"/>
          </p:cNvPicPr>
          <p:nvPr/>
        </p:nvPicPr>
        <p:blipFill>
          <a:blip r:embed="rId2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43419" y="6223735"/>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3200A4-04AC-4BCB-ADB7-190F73810E8B}"/>
              </a:ext>
            </a:extLst>
          </p:cNvPr>
          <p:cNvSpPr txBox="1"/>
          <p:nvPr/>
        </p:nvSpPr>
        <p:spPr>
          <a:xfrm>
            <a:off x="5791532" y="6323018"/>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11" name="Picture 10">
            <a:extLst>
              <a:ext uri="{FF2B5EF4-FFF2-40B4-BE49-F238E27FC236}">
                <a16:creationId xmlns:a16="http://schemas.microsoft.com/office/drawing/2014/main" id="{78576C67-8552-404D-BBB5-4AD686F7AD79}"/>
              </a:ext>
            </a:extLst>
          </p:cNvPr>
          <p:cNvPicPr>
            <a:picLocks noChangeAspect="1"/>
          </p:cNvPicPr>
          <p:nvPr/>
        </p:nvPicPr>
        <p:blipFill>
          <a:blip r:embed="rId21"/>
          <a:stretch>
            <a:fillRect/>
          </a:stretch>
        </p:blipFill>
        <p:spPr>
          <a:xfrm>
            <a:off x="5568896" y="6160814"/>
            <a:ext cx="258307" cy="346870"/>
          </a:xfrm>
          <a:prstGeom prst="rect">
            <a:avLst/>
          </a:prstGeom>
        </p:spPr>
      </p:pic>
      <p:pic>
        <p:nvPicPr>
          <p:cNvPr id="19" name="Online Media 18" title="Nextech AR Apps Overview">
            <a:hlinkClick r:id="" action="ppaction://media"/>
            <a:extLst>
              <a:ext uri="{FF2B5EF4-FFF2-40B4-BE49-F238E27FC236}">
                <a16:creationId xmlns:a16="http://schemas.microsoft.com/office/drawing/2014/main" id="{8CD7C53A-9BDF-4F7F-B65A-D53365DA6E19}"/>
              </a:ext>
            </a:extLst>
          </p:cNvPr>
          <p:cNvPicPr>
            <a:picLocks noRot="1" noChangeAspect="1"/>
          </p:cNvPicPr>
          <p:nvPr>
            <a:videoFile r:link="rId1"/>
          </p:nvPr>
        </p:nvPicPr>
        <p:blipFill>
          <a:blip r:embed="rId22"/>
          <a:stretch>
            <a:fillRect/>
          </a:stretch>
        </p:blipFill>
        <p:spPr>
          <a:xfrm>
            <a:off x="1846036" y="1219858"/>
            <a:ext cx="8332517" cy="4687041"/>
          </a:xfrm>
          <a:prstGeom prst="rect">
            <a:avLst/>
          </a:prstGeom>
        </p:spPr>
      </p:pic>
    </p:spTree>
    <p:extLst>
      <p:ext uri="{BB962C8B-B14F-4D97-AF65-F5344CB8AC3E}">
        <p14:creationId xmlns:p14="http://schemas.microsoft.com/office/powerpoint/2010/main" val="380960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iRShow Ad">
            <a:hlinkClick r:id="" action="ppaction://media"/>
            <a:extLst>
              <a:ext uri="{FF2B5EF4-FFF2-40B4-BE49-F238E27FC236}">
                <a16:creationId xmlns:a16="http://schemas.microsoft.com/office/drawing/2014/main" id="{FA09EBFB-43FB-43BE-8638-0AFD179EDE5A}"/>
              </a:ext>
            </a:extLst>
          </p:cNvPr>
          <p:cNvPicPr>
            <a:picLocks noRot="1" noChangeAspect="1"/>
          </p:cNvPicPr>
          <p:nvPr>
            <a:videoFile r:link="rId1"/>
          </p:nvPr>
        </p:nvPicPr>
        <p:blipFill>
          <a:blip r:embed="rId4"/>
          <a:stretch>
            <a:fillRect/>
          </a:stretch>
        </p:blipFill>
        <p:spPr>
          <a:xfrm>
            <a:off x="2330504" y="1296492"/>
            <a:ext cx="7621167" cy="4296820"/>
          </a:xfrm>
          <a:prstGeom prst="rect">
            <a:avLst/>
          </a:prstGeom>
          <a:ln w="127000" cap="sq">
            <a:noFill/>
            <a:miter lim="800000"/>
          </a:ln>
          <a:effectLst>
            <a:outerShdw blurRad="57150" dist="50800" dir="2700000" algn="tl" rotWithShape="0">
              <a:srgbClr val="000000">
                <a:alpha val="40000"/>
              </a:srgbClr>
            </a:outerShdw>
          </a:effectLst>
        </p:spPr>
      </p:pic>
      <p:sp>
        <p:nvSpPr>
          <p:cNvPr id="10" name="Content Placeholder 9">
            <a:extLst>
              <a:ext uri="{FF2B5EF4-FFF2-40B4-BE49-F238E27FC236}">
                <a16:creationId xmlns:a16="http://schemas.microsoft.com/office/drawing/2014/main" id="{EBAC9DDB-6554-CF4D-A3C1-95D29E7AA4EA}"/>
              </a:ext>
            </a:extLst>
          </p:cNvPr>
          <p:cNvSpPr>
            <a:spLocks noGrp="1"/>
          </p:cNvSpPr>
          <p:nvPr>
            <p:ph sz="quarter" idx="4294967295"/>
          </p:nvPr>
        </p:nvSpPr>
        <p:spPr>
          <a:xfrm>
            <a:off x="233795" y="330200"/>
            <a:ext cx="6810375" cy="468313"/>
          </a:xfrm>
        </p:spPr>
        <p:txBody>
          <a:bodyPr vert="horz" lIns="91440" tIns="45720" rIns="91440" bIns="45720" rtlCol="0" anchor="t">
            <a:normAutofit lnSpcReduction="10000"/>
          </a:bodyPr>
          <a:lstStyle/>
          <a:p>
            <a:pPr marL="0" indent="0">
              <a:buNone/>
            </a:pPr>
            <a:r>
              <a:rPr lang="en-US" err="1">
                <a:latin typeface="Museo Sans 700"/>
              </a:rPr>
              <a:t>AiRShow</a:t>
            </a:r>
            <a:r>
              <a:rPr lang="en-US">
                <a:latin typeface="Museo Sans 700"/>
              </a:rPr>
              <a:t>™: </a:t>
            </a:r>
            <a:r>
              <a:rPr lang="en-US" b="1">
                <a:latin typeface="Museo Sans 700"/>
              </a:rPr>
              <a:t>Holographic Music Events</a:t>
            </a:r>
          </a:p>
          <a:p>
            <a:pPr marL="0" indent="0">
              <a:buNone/>
            </a:pPr>
            <a:endParaRPr lang="en-US">
              <a:latin typeface="Museo Sans 700"/>
            </a:endParaRPr>
          </a:p>
        </p:txBody>
      </p:sp>
      <p:pic>
        <p:nvPicPr>
          <p:cNvPr id="2" name="Picture 2" descr="Vimeo Play Button Png - Play Button Circle Icon Png, Transparent Png -  kindpng">
            <a:hlinkClick r:id="rId5"/>
            <a:extLst>
              <a:ext uri="{FF2B5EF4-FFF2-40B4-BE49-F238E27FC236}">
                <a16:creationId xmlns:a16="http://schemas.microsoft.com/office/drawing/2014/main" id="{2C894BE8-2690-4350-8BD5-7BBBBE6BF10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386126" y="5959901"/>
            <a:ext cx="709874" cy="5678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4772DC-519B-4E78-875F-602087B3603E}"/>
              </a:ext>
            </a:extLst>
          </p:cNvPr>
          <p:cNvSpPr txBox="1"/>
          <p:nvPr/>
        </p:nvSpPr>
        <p:spPr>
          <a:xfrm>
            <a:off x="6034239" y="6059184"/>
            <a:ext cx="9066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Video</a:t>
            </a:r>
          </a:p>
        </p:txBody>
      </p:sp>
      <p:pic>
        <p:nvPicPr>
          <p:cNvPr id="4" name="Picture 3">
            <a:extLst>
              <a:ext uri="{FF2B5EF4-FFF2-40B4-BE49-F238E27FC236}">
                <a16:creationId xmlns:a16="http://schemas.microsoft.com/office/drawing/2014/main" id="{AA7CE1AC-239C-4E06-8DB1-D5B97D021172}"/>
              </a:ext>
            </a:extLst>
          </p:cNvPr>
          <p:cNvPicPr>
            <a:picLocks noChangeAspect="1"/>
          </p:cNvPicPr>
          <p:nvPr/>
        </p:nvPicPr>
        <p:blipFill>
          <a:blip r:embed="rId7"/>
          <a:stretch>
            <a:fillRect/>
          </a:stretch>
        </p:blipFill>
        <p:spPr>
          <a:xfrm>
            <a:off x="5786546" y="5887121"/>
            <a:ext cx="258307" cy="346870"/>
          </a:xfrm>
          <a:prstGeom prst="rect">
            <a:avLst/>
          </a:prstGeom>
        </p:spPr>
      </p:pic>
    </p:spTree>
    <p:extLst>
      <p:ext uri="{BB962C8B-B14F-4D97-AF65-F5344CB8AC3E}">
        <p14:creationId xmlns:p14="http://schemas.microsoft.com/office/powerpoint/2010/main" val="17639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27D40E-D74E-0240-99D5-E0A3A5D9DA4A}"/>
              </a:ext>
            </a:extLst>
          </p:cNvPr>
          <p:cNvSpPr/>
          <p:nvPr/>
        </p:nvSpPr>
        <p:spPr>
          <a:xfrm>
            <a:off x="1863375" y="4944722"/>
            <a:ext cx="8782036" cy="599124"/>
          </a:xfrm>
          <a:prstGeom prst="rect">
            <a:avLst/>
          </a:prstGeom>
          <a:solidFill>
            <a:srgbClr val="EC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95" name="Straight Connector 94">
            <a:extLst>
              <a:ext uri="{FF2B5EF4-FFF2-40B4-BE49-F238E27FC236}">
                <a16:creationId xmlns:a16="http://schemas.microsoft.com/office/drawing/2014/main" id="{B5F137DC-06DB-6B4F-A826-024A58F22224}"/>
              </a:ext>
            </a:extLst>
          </p:cNvPr>
          <p:cNvCxnSpPr>
            <a:cxnSpLocks/>
          </p:cNvCxnSpPr>
          <p:nvPr/>
        </p:nvCxnSpPr>
        <p:spPr>
          <a:xfrm flipH="1">
            <a:off x="3256210" y="1292378"/>
            <a:ext cx="2839790" cy="230937"/>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06A3C43-8246-2046-A812-F92D8A8451B9}"/>
              </a:ext>
            </a:extLst>
          </p:cNvPr>
          <p:cNvCxnSpPr>
            <a:cxnSpLocks/>
          </p:cNvCxnSpPr>
          <p:nvPr/>
        </p:nvCxnSpPr>
        <p:spPr>
          <a:xfrm>
            <a:off x="6106983" y="1292378"/>
            <a:ext cx="0" cy="246529"/>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553B91C-20D6-294A-A1D0-7F59CFDE093A}"/>
              </a:ext>
            </a:extLst>
          </p:cNvPr>
          <p:cNvCxnSpPr>
            <a:cxnSpLocks/>
          </p:cNvCxnSpPr>
          <p:nvPr/>
        </p:nvCxnSpPr>
        <p:spPr>
          <a:xfrm>
            <a:off x="6106983" y="1300258"/>
            <a:ext cx="3127392" cy="19084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053B13D-20DE-0D46-8BDC-DF8C4F7E94EC}"/>
              </a:ext>
            </a:extLst>
          </p:cNvPr>
          <p:cNvSpPr>
            <a:spLocks noGrp="1"/>
          </p:cNvSpPr>
          <p:nvPr>
            <p:ph sz="quarter" idx="4294967295"/>
          </p:nvPr>
        </p:nvSpPr>
        <p:spPr>
          <a:xfrm>
            <a:off x="424873" y="368535"/>
            <a:ext cx="6810375" cy="468312"/>
          </a:xfrm>
        </p:spPr>
        <p:txBody>
          <a:bodyPr vert="horz" lIns="91440" tIns="45720" rIns="91440" bIns="45720" rtlCol="0" anchor="t">
            <a:normAutofit lnSpcReduction="10000"/>
          </a:bodyPr>
          <a:lstStyle/>
          <a:p>
            <a:pPr marL="0" indent="0">
              <a:buNone/>
            </a:pPr>
            <a:r>
              <a:rPr lang="en-US">
                <a:latin typeface="Museo Sans 700"/>
              </a:rPr>
              <a:t> </a:t>
            </a:r>
            <a:r>
              <a:rPr lang="en-US" b="1">
                <a:latin typeface="Museo Sans 700"/>
              </a:rPr>
              <a:t>Growing Brands</a:t>
            </a:r>
          </a:p>
          <a:p>
            <a:pPr marL="0" indent="0">
              <a:buNone/>
            </a:pPr>
            <a:endParaRPr lang="en-US">
              <a:latin typeface="Museo Sans 700"/>
            </a:endParaRPr>
          </a:p>
        </p:txBody>
      </p:sp>
      <p:grpSp>
        <p:nvGrpSpPr>
          <p:cNvPr id="6" name="Group 5">
            <a:extLst>
              <a:ext uri="{FF2B5EF4-FFF2-40B4-BE49-F238E27FC236}">
                <a16:creationId xmlns:a16="http://schemas.microsoft.com/office/drawing/2014/main" id="{E833FC7D-D87A-F741-84D9-4BEDDEE29788}"/>
              </a:ext>
            </a:extLst>
          </p:cNvPr>
          <p:cNvGrpSpPr/>
          <p:nvPr/>
        </p:nvGrpSpPr>
        <p:grpSpPr>
          <a:xfrm>
            <a:off x="1874859" y="1488031"/>
            <a:ext cx="2807634" cy="3286143"/>
            <a:chOff x="515155" y="2109013"/>
            <a:chExt cx="3525342" cy="3231487"/>
          </a:xfrm>
        </p:grpSpPr>
        <p:sp>
          <p:nvSpPr>
            <p:cNvPr id="5" name="Rectangle 4">
              <a:extLst>
                <a:ext uri="{FF2B5EF4-FFF2-40B4-BE49-F238E27FC236}">
                  <a16:creationId xmlns:a16="http://schemas.microsoft.com/office/drawing/2014/main" id="{D98ADD5B-DCB5-3546-BF84-7A2C9106DC28}"/>
                </a:ext>
              </a:extLst>
            </p:cNvPr>
            <p:cNvSpPr/>
            <p:nvPr/>
          </p:nvSpPr>
          <p:spPr>
            <a:xfrm>
              <a:off x="515155" y="2111138"/>
              <a:ext cx="3525342" cy="322936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9D54AA6-967E-9349-A57C-420554260999}"/>
                </a:ext>
              </a:extLst>
            </p:cNvPr>
            <p:cNvSpPr/>
            <p:nvPr/>
          </p:nvSpPr>
          <p:spPr>
            <a:xfrm>
              <a:off x="515155" y="2109013"/>
              <a:ext cx="3525342" cy="796751"/>
            </a:xfrm>
            <a:prstGeom prst="rect">
              <a:avLst/>
            </a:prstGeom>
            <a:solidFill>
              <a:srgbClr val="1E4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Content Placeholder 1">
            <a:extLst>
              <a:ext uri="{FF2B5EF4-FFF2-40B4-BE49-F238E27FC236}">
                <a16:creationId xmlns:a16="http://schemas.microsoft.com/office/drawing/2014/main" id="{E333B0F3-8AD8-4347-AE69-F6C560ABA7B0}"/>
              </a:ext>
            </a:extLst>
          </p:cNvPr>
          <p:cNvSpPr txBox="1">
            <a:spLocks/>
          </p:cNvSpPr>
          <p:nvPr/>
        </p:nvSpPr>
        <p:spPr>
          <a:xfrm>
            <a:off x="2257856" y="1769177"/>
            <a:ext cx="2399588" cy="41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bg1"/>
                </a:solidFill>
                <a:latin typeface="Montserrat SemiBold" pitchFamily="2" charset="77"/>
              </a:rPr>
              <a:t>AR eCommerce</a:t>
            </a:r>
          </a:p>
          <a:p>
            <a:endParaRPr lang="en-US"/>
          </a:p>
        </p:txBody>
      </p:sp>
      <p:pic>
        <p:nvPicPr>
          <p:cNvPr id="8" name="Graphic 7">
            <a:extLst>
              <a:ext uri="{FF2B5EF4-FFF2-40B4-BE49-F238E27FC236}">
                <a16:creationId xmlns:a16="http://schemas.microsoft.com/office/drawing/2014/main" id="{241BAF86-E268-3842-8B7B-F26CFA8974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1632" y="2534780"/>
            <a:ext cx="1102517" cy="255270"/>
          </a:xfrm>
          <a:prstGeom prst="rect">
            <a:avLst/>
          </a:prstGeom>
        </p:spPr>
      </p:pic>
      <p:pic>
        <p:nvPicPr>
          <p:cNvPr id="31" name="Graphic 30">
            <a:extLst>
              <a:ext uri="{FF2B5EF4-FFF2-40B4-BE49-F238E27FC236}">
                <a16:creationId xmlns:a16="http://schemas.microsoft.com/office/drawing/2014/main" id="{39CEEA33-4848-1B49-AD39-2F562C001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2862" y="3023895"/>
            <a:ext cx="476212" cy="453373"/>
          </a:xfrm>
          <a:prstGeom prst="rect">
            <a:avLst/>
          </a:prstGeom>
        </p:spPr>
      </p:pic>
      <p:pic>
        <p:nvPicPr>
          <p:cNvPr id="33" name="Graphic 32">
            <a:extLst>
              <a:ext uri="{FF2B5EF4-FFF2-40B4-BE49-F238E27FC236}">
                <a16:creationId xmlns:a16="http://schemas.microsoft.com/office/drawing/2014/main" id="{8AD60E2F-3E39-0248-9310-09C13941AE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8756" y="2452424"/>
            <a:ext cx="516253" cy="614367"/>
          </a:xfrm>
          <a:prstGeom prst="rect">
            <a:avLst/>
          </a:prstGeom>
        </p:spPr>
      </p:pic>
      <p:pic>
        <p:nvPicPr>
          <p:cNvPr id="35" name="Graphic 34">
            <a:extLst>
              <a:ext uri="{FF2B5EF4-FFF2-40B4-BE49-F238E27FC236}">
                <a16:creationId xmlns:a16="http://schemas.microsoft.com/office/drawing/2014/main" id="{4B0791FD-C063-F743-A1EC-249300B02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7856" y="3319701"/>
            <a:ext cx="1872912" cy="587707"/>
          </a:xfrm>
          <a:prstGeom prst="rect">
            <a:avLst/>
          </a:prstGeom>
        </p:spPr>
      </p:pic>
      <p:pic>
        <p:nvPicPr>
          <p:cNvPr id="39" name="Graphic 38">
            <a:extLst>
              <a:ext uri="{FF2B5EF4-FFF2-40B4-BE49-F238E27FC236}">
                <a16:creationId xmlns:a16="http://schemas.microsoft.com/office/drawing/2014/main" id="{C4CA759A-77F2-714D-BF4C-FE4FA5EE62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48589" y="4027053"/>
            <a:ext cx="1260174" cy="326302"/>
          </a:xfrm>
          <a:prstGeom prst="rect">
            <a:avLst/>
          </a:prstGeom>
        </p:spPr>
      </p:pic>
      <p:sp>
        <p:nvSpPr>
          <p:cNvPr id="40" name="Content Placeholder 1">
            <a:extLst>
              <a:ext uri="{FF2B5EF4-FFF2-40B4-BE49-F238E27FC236}">
                <a16:creationId xmlns:a16="http://schemas.microsoft.com/office/drawing/2014/main" id="{2DF668CA-78E8-FF4A-92EB-1AEA296A03CF}"/>
              </a:ext>
            </a:extLst>
          </p:cNvPr>
          <p:cNvSpPr txBox="1">
            <a:spLocks/>
          </p:cNvSpPr>
          <p:nvPr/>
        </p:nvSpPr>
        <p:spPr>
          <a:xfrm>
            <a:off x="2051294" y="5092765"/>
            <a:ext cx="8782036" cy="4184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Museo Sans 300"/>
              </a:rPr>
              <a:t>COMING SOON:  Education Tech, Telemedicine, Zoom Lookalike,  Automotive </a:t>
            </a:r>
          </a:p>
        </p:txBody>
      </p:sp>
      <p:grpSp>
        <p:nvGrpSpPr>
          <p:cNvPr id="47" name="Group 46">
            <a:extLst>
              <a:ext uri="{FF2B5EF4-FFF2-40B4-BE49-F238E27FC236}">
                <a16:creationId xmlns:a16="http://schemas.microsoft.com/office/drawing/2014/main" id="{AB1456D0-A28A-8446-A89D-C8C2A1FC17F6}"/>
              </a:ext>
            </a:extLst>
          </p:cNvPr>
          <p:cNvGrpSpPr/>
          <p:nvPr/>
        </p:nvGrpSpPr>
        <p:grpSpPr>
          <a:xfrm>
            <a:off x="4824121" y="1488031"/>
            <a:ext cx="2807634" cy="3286143"/>
            <a:chOff x="515155" y="2109013"/>
            <a:chExt cx="3525342" cy="3231487"/>
          </a:xfrm>
        </p:grpSpPr>
        <p:sp>
          <p:nvSpPr>
            <p:cNvPr id="54" name="Rectangle 53">
              <a:extLst>
                <a:ext uri="{FF2B5EF4-FFF2-40B4-BE49-F238E27FC236}">
                  <a16:creationId xmlns:a16="http://schemas.microsoft.com/office/drawing/2014/main" id="{B7A2D1E2-57FA-D346-BFF5-0B57228923A8}"/>
                </a:ext>
              </a:extLst>
            </p:cNvPr>
            <p:cNvSpPr/>
            <p:nvPr/>
          </p:nvSpPr>
          <p:spPr>
            <a:xfrm>
              <a:off x="515155" y="2111138"/>
              <a:ext cx="3525342" cy="322936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FD1D416-FADF-314D-A73F-B630F1DC3230}"/>
                </a:ext>
              </a:extLst>
            </p:cNvPr>
            <p:cNvSpPr/>
            <p:nvPr/>
          </p:nvSpPr>
          <p:spPr>
            <a:xfrm>
              <a:off x="515155" y="2109013"/>
              <a:ext cx="3525342" cy="796751"/>
            </a:xfrm>
            <a:prstGeom prst="rect">
              <a:avLst/>
            </a:prstGeom>
            <a:solidFill>
              <a:srgbClr val="1E4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Content Placeholder 1">
            <a:extLst>
              <a:ext uri="{FF2B5EF4-FFF2-40B4-BE49-F238E27FC236}">
                <a16:creationId xmlns:a16="http://schemas.microsoft.com/office/drawing/2014/main" id="{21B85DA1-A2FA-D748-89E1-0819E264D2BD}"/>
              </a:ext>
            </a:extLst>
          </p:cNvPr>
          <p:cNvSpPr txBox="1">
            <a:spLocks/>
          </p:cNvSpPr>
          <p:nvPr/>
        </p:nvSpPr>
        <p:spPr>
          <a:xfrm>
            <a:off x="4824121" y="1769177"/>
            <a:ext cx="2782585" cy="41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a:solidFill>
                  <a:schemeClr val="bg1"/>
                </a:solidFill>
                <a:latin typeface="Montserrat SemiBold" pitchFamily="2" charset="77"/>
              </a:rPr>
              <a:t>AR Studios</a:t>
            </a:r>
          </a:p>
          <a:p>
            <a:pPr algn="ctr"/>
            <a:endParaRPr lang="en-US"/>
          </a:p>
        </p:txBody>
      </p:sp>
      <p:grpSp>
        <p:nvGrpSpPr>
          <p:cNvPr id="76" name="Group 75">
            <a:extLst>
              <a:ext uri="{FF2B5EF4-FFF2-40B4-BE49-F238E27FC236}">
                <a16:creationId xmlns:a16="http://schemas.microsoft.com/office/drawing/2014/main" id="{BDCFBB15-3759-5047-99E8-1E82FF4529D7}"/>
              </a:ext>
            </a:extLst>
          </p:cNvPr>
          <p:cNvGrpSpPr/>
          <p:nvPr/>
        </p:nvGrpSpPr>
        <p:grpSpPr>
          <a:xfrm>
            <a:off x="7837777" y="1488031"/>
            <a:ext cx="2807634" cy="3286143"/>
            <a:chOff x="515155" y="2109013"/>
            <a:chExt cx="3525342" cy="3231487"/>
          </a:xfrm>
        </p:grpSpPr>
        <p:sp>
          <p:nvSpPr>
            <p:cNvPr id="83" name="Rectangle 82">
              <a:extLst>
                <a:ext uri="{FF2B5EF4-FFF2-40B4-BE49-F238E27FC236}">
                  <a16:creationId xmlns:a16="http://schemas.microsoft.com/office/drawing/2014/main" id="{6D352BB1-8D1C-084D-B91C-443064F5BC0B}"/>
                </a:ext>
              </a:extLst>
            </p:cNvPr>
            <p:cNvSpPr/>
            <p:nvPr/>
          </p:nvSpPr>
          <p:spPr>
            <a:xfrm>
              <a:off x="515155" y="2111138"/>
              <a:ext cx="3525342" cy="322936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8197CED-5BA9-6641-83BF-EA61EDD4D7FE}"/>
                </a:ext>
              </a:extLst>
            </p:cNvPr>
            <p:cNvSpPr/>
            <p:nvPr/>
          </p:nvSpPr>
          <p:spPr>
            <a:xfrm>
              <a:off x="515155" y="2109013"/>
              <a:ext cx="3525342" cy="796751"/>
            </a:xfrm>
            <a:prstGeom prst="rect">
              <a:avLst/>
            </a:prstGeom>
            <a:solidFill>
              <a:srgbClr val="1E4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Content Placeholder 1">
            <a:extLst>
              <a:ext uri="{FF2B5EF4-FFF2-40B4-BE49-F238E27FC236}">
                <a16:creationId xmlns:a16="http://schemas.microsoft.com/office/drawing/2014/main" id="{811F502B-7D4C-EA48-881B-F6F634C24391}"/>
              </a:ext>
            </a:extLst>
          </p:cNvPr>
          <p:cNvSpPr txBox="1">
            <a:spLocks/>
          </p:cNvSpPr>
          <p:nvPr/>
        </p:nvSpPr>
        <p:spPr>
          <a:xfrm>
            <a:off x="7893827" y="1769177"/>
            <a:ext cx="2751584" cy="41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a:solidFill>
                  <a:schemeClr val="bg1"/>
                </a:solidFill>
                <a:latin typeface="Montserrat SemiBold" pitchFamily="2" charset="77"/>
              </a:rPr>
              <a:t>AR Virtual Events</a:t>
            </a:r>
          </a:p>
          <a:p>
            <a:endParaRPr lang="en-US"/>
          </a:p>
        </p:txBody>
      </p:sp>
      <p:pic>
        <p:nvPicPr>
          <p:cNvPr id="86" name="Graphic 85">
            <a:extLst>
              <a:ext uri="{FF2B5EF4-FFF2-40B4-BE49-F238E27FC236}">
                <a16:creationId xmlns:a16="http://schemas.microsoft.com/office/drawing/2014/main" id="{951577DB-177E-2F42-812C-41F41F29C2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62721" y="2484758"/>
            <a:ext cx="1346051" cy="538420"/>
          </a:xfrm>
          <a:prstGeom prst="rect">
            <a:avLst/>
          </a:prstGeom>
        </p:spPr>
      </p:pic>
      <p:pic>
        <p:nvPicPr>
          <p:cNvPr id="88" name="Graphic 87">
            <a:extLst>
              <a:ext uri="{FF2B5EF4-FFF2-40B4-BE49-F238E27FC236}">
                <a16:creationId xmlns:a16="http://schemas.microsoft.com/office/drawing/2014/main" id="{22DC0184-3CC1-CF41-9621-B6F05037D1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53768" y="3176292"/>
            <a:ext cx="1695186" cy="384242"/>
          </a:xfrm>
          <a:prstGeom prst="rect">
            <a:avLst/>
          </a:prstGeom>
        </p:spPr>
      </p:pic>
      <p:pic>
        <p:nvPicPr>
          <p:cNvPr id="91" name="Graphic 90">
            <a:extLst>
              <a:ext uri="{FF2B5EF4-FFF2-40B4-BE49-F238E27FC236}">
                <a16:creationId xmlns:a16="http://schemas.microsoft.com/office/drawing/2014/main" id="{B116F0E6-C18C-6447-8355-E828EE3D6C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81899" y="3829765"/>
            <a:ext cx="707693" cy="444366"/>
          </a:xfrm>
          <a:prstGeom prst="rect">
            <a:avLst/>
          </a:prstGeom>
        </p:spPr>
      </p:pic>
      <p:sp>
        <p:nvSpPr>
          <p:cNvPr id="92" name="Content Placeholder 1">
            <a:extLst>
              <a:ext uri="{FF2B5EF4-FFF2-40B4-BE49-F238E27FC236}">
                <a16:creationId xmlns:a16="http://schemas.microsoft.com/office/drawing/2014/main" id="{F719C30B-CC4A-1A47-B564-B75104085D67}"/>
              </a:ext>
            </a:extLst>
          </p:cNvPr>
          <p:cNvSpPr txBox="1">
            <a:spLocks/>
          </p:cNvSpPr>
          <p:nvPr/>
        </p:nvSpPr>
        <p:spPr>
          <a:xfrm>
            <a:off x="4824121" y="4449736"/>
            <a:ext cx="2782585" cy="41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a:solidFill>
                  <a:srgbClr val="1E4EFF"/>
                </a:solidFill>
                <a:latin typeface="Montserrat SemiBold" pitchFamily="2" charset="77"/>
              </a:rPr>
              <a:t>Genie In A Bottle</a:t>
            </a:r>
          </a:p>
          <a:p>
            <a:pPr algn="ctr"/>
            <a:endParaRPr lang="en-US" sz="1600"/>
          </a:p>
        </p:txBody>
      </p:sp>
      <p:pic>
        <p:nvPicPr>
          <p:cNvPr id="94" name="Graphic 93">
            <a:extLst>
              <a:ext uri="{FF2B5EF4-FFF2-40B4-BE49-F238E27FC236}">
                <a16:creationId xmlns:a16="http://schemas.microsoft.com/office/drawing/2014/main" id="{0D4575BF-AAE0-F04E-B47C-9C0ADFB024B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61402" y="2516777"/>
            <a:ext cx="2035053" cy="550014"/>
          </a:xfrm>
          <a:prstGeom prst="rect">
            <a:avLst/>
          </a:prstGeom>
        </p:spPr>
      </p:pic>
      <p:cxnSp>
        <p:nvCxnSpPr>
          <p:cNvPr id="114" name="Straight Connector 113">
            <a:extLst>
              <a:ext uri="{FF2B5EF4-FFF2-40B4-BE49-F238E27FC236}">
                <a16:creationId xmlns:a16="http://schemas.microsoft.com/office/drawing/2014/main" id="{6F2DD21A-83CC-F041-84F3-FFBF09E86DB7}"/>
              </a:ext>
            </a:extLst>
          </p:cNvPr>
          <p:cNvCxnSpPr>
            <a:cxnSpLocks/>
          </p:cNvCxnSpPr>
          <p:nvPr/>
        </p:nvCxnSpPr>
        <p:spPr>
          <a:xfrm>
            <a:off x="8349570" y="3256453"/>
            <a:ext cx="0" cy="105242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F50D88C-E452-CA4D-BC57-6D232135C972}"/>
              </a:ext>
            </a:extLst>
          </p:cNvPr>
          <p:cNvCxnSpPr>
            <a:cxnSpLocks/>
          </p:cNvCxnSpPr>
          <p:nvPr/>
        </p:nvCxnSpPr>
        <p:spPr>
          <a:xfrm>
            <a:off x="8349570" y="3566595"/>
            <a:ext cx="20602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AA4ECBA-378B-0B49-AFE4-B26E365B1477}"/>
              </a:ext>
            </a:extLst>
          </p:cNvPr>
          <p:cNvCxnSpPr>
            <a:cxnSpLocks/>
          </p:cNvCxnSpPr>
          <p:nvPr/>
        </p:nvCxnSpPr>
        <p:spPr>
          <a:xfrm>
            <a:off x="8349570" y="4305254"/>
            <a:ext cx="22942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6" name="Graphic 125">
            <a:extLst>
              <a:ext uri="{FF2B5EF4-FFF2-40B4-BE49-F238E27FC236}">
                <a16:creationId xmlns:a16="http://schemas.microsoft.com/office/drawing/2014/main" id="{9AB2F3FE-E8CA-3246-B0D6-5482E45DF0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79782" y="3428359"/>
            <a:ext cx="1537872" cy="287069"/>
          </a:xfrm>
          <a:prstGeom prst="rect">
            <a:avLst/>
          </a:prstGeom>
        </p:spPr>
      </p:pic>
      <p:pic>
        <p:nvPicPr>
          <p:cNvPr id="128" name="Graphic 127">
            <a:extLst>
              <a:ext uri="{FF2B5EF4-FFF2-40B4-BE49-F238E27FC236}">
                <a16:creationId xmlns:a16="http://schemas.microsoft.com/office/drawing/2014/main" id="{0597DFAC-6A6A-BA45-BA28-5956D1C4CBC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08936" y="4019240"/>
            <a:ext cx="1538746" cy="461624"/>
          </a:xfrm>
          <a:prstGeom prst="rect">
            <a:avLst/>
          </a:prstGeom>
        </p:spPr>
      </p:pic>
      <p:sp>
        <p:nvSpPr>
          <p:cNvPr id="36" name="Content Placeholder 1">
            <a:extLst>
              <a:ext uri="{FF2B5EF4-FFF2-40B4-BE49-F238E27FC236}">
                <a16:creationId xmlns:a16="http://schemas.microsoft.com/office/drawing/2014/main" id="{E5D7F703-740C-4215-9584-D5AC288FD658}"/>
              </a:ext>
            </a:extLst>
          </p:cNvPr>
          <p:cNvSpPr txBox="1">
            <a:spLocks/>
          </p:cNvSpPr>
          <p:nvPr/>
        </p:nvSpPr>
        <p:spPr>
          <a:xfrm>
            <a:off x="1970722" y="4487983"/>
            <a:ext cx="2782585" cy="41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b="1">
                <a:solidFill>
                  <a:srgbClr val="1E4EFF"/>
                </a:solidFill>
                <a:latin typeface="Montserrat SemiBold" pitchFamily="2" charset="77"/>
              </a:rPr>
              <a:t>AR Ad Network</a:t>
            </a:r>
          </a:p>
          <a:p>
            <a:pPr algn="ctr"/>
            <a:endParaRPr lang="en-US" sz="1600"/>
          </a:p>
        </p:txBody>
      </p:sp>
    </p:spTree>
    <p:extLst>
      <p:ext uri="{BB962C8B-B14F-4D97-AF65-F5344CB8AC3E}">
        <p14:creationId xmlns:p14="http://schemas.microsoft.com/office/powerpoint/2010/main" val="355292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iving room&#10;&#10;Description automatically generated">
            <a:extLst>
              <a:ext uri="{FF2B5EF4-FFF2-40B4-BE49-F238E27FC236}">
                <a16:creationId xmlns:a16="http://schemas.microsoft.com/office/drawing/2014/main" id="{32B6EEEA-6694-214D-912E-326ED0C326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808"/>
          <a:stretch/>
        </p:blipFill>
        <p:spPr>
          <a:xfrm>
            <a:off x="75627" y="0"/>
            <a:ext cx="12116373" cy="6858000"/>
          </a:xfrm>
          <a:prstGeom prst="rect">
            <a:avLst/>
          </a:prstGeom>
        </p:spPr>
      </p:pic>
      <p:sp>
        <p:nvSpPr>
          <p:cNvPr id="8" name="Rectangle: Rounded Corners 7">
            <a:extLst>
              <a:ext uri="{FF2B5EF4-FFF2-40B4-BE49-F238E27FC236}">
                <a16:creationId xmlns:a16="http://schemas.microsoft.com/office/drawing/2014/main" id="{F7245A7E-7418-4ECC-8989-7C948FF1C319}"/>
              </a:ext>
            </a:extLst>
          </p:cNvPr>
          <p:cNvSpPr/>
          <p:nvPr/>
        </p:nvSpPr>
        <p:spPr>
          <a:xfrm>
            <a:off x="861134" y="3429000"/>
            <a:ext cx="5866073" cy="1798819"/>
          </a:xfrm>
          <a:prstGeom prst="roundRect">
            <a:avLst>
              <a:gd name="adj" fmla="val 6607"/>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20009A6E-BBB0-4855-A460-AF17AB705F8E}"/>
              </a:ext>
            </a:extLst>
          </p:cNvPr>
          <p:cNvSpPr txBox="1"/>
          <p:nvPr/>
        </p:nvSpPr>
        <p:spPr>
          <a:xfrm>
            <a:off x="561479" y="1542195"/>
            <a:ext cx="7950969" cy="3685624"/>
          </a:xfrm>
          <a:prstGeom prst="rect">
            <a:avLst/>
          </a:prstGeom>
          <a:noFill/>
        </p:spPr>
        <p:txBody>
          <a:bodyPr wrap="square" lIns="91440" tIns="45720" rIns="91440" bIns="45720" anchor="t">
            <a:spAutoFit/>
          </a:bodyPr>
          <a:lstStyle/>
          <a:p>
            <a:r>
              <a:rPr lang="en-US" sz="2400" b="0" i="0">
                <a:solidFill>
                  <a:srgbClr val="444444"/>
                </a:solidFill>
                <a:effectLst/>
                <a:latin typeface="Museo Sans 300"/>
              </a:rPr>
              <a:t>NexTech is</a:t>
            </a:r>
            <a:r>
              <a:rPr lang="en-US" sz="2400">
                <a:solidFill>
                  <a:srgbClr val="444444"/>
                </a:solidFill>
                <a:latin typeface="Museo Sans 300"/>
              </a:rPr>
              <a:t> the </a:t>
            </a:r>
            <a:r>
              <a:rPr lang="en-US" sz="2400" b="1">
                <a:solidFill>
                  <a:srgbClr val="444444"/>
                </a:solidFill>
                <a:latin typeface="Museo Sans 300"/>
              </a:rPr>
              <a:t>only</a:t>
            </a:r>
            <a:r>
              <a:rPr lang="en-US" sz="2400">
                <a:solidFill>
                  <a:srgbClr val="444444"/>
                </a:solidFill>
                <a:latin typeface="Museo Sans 300"/>
              </a:rPr>
              <a:t> </a:t>
            </a:r>
            <a:r>
              <a:rPr lang="en-US" sz="2400">
                <a:solidFill>
                  <a:srgbClr val="EC1B23"/>
                </a:solidFill>
                <a:latin typeface="Museo Sans 300"/>
              </a:rPr>
              <a:t>diversified small-cap</a:t>
            </a:r>
            <a:r>
              <a:rPr lang="en-US" sz="2400">
                <a:solidFill>
                  <a:srgbClr val="444444"/>
                </a:solidFill>
                <a:latin typeface="Museo Sans 300"/>
              </a:rPr>
              <a:t> </a:t>
            </a:r>
            <a:endParaRPr lang="en-US" sz="2400">
              <a:solidFill>
                <a:srgbClr val="000000"/>
              </a:solidFill>
              <a:latin typeface="Museo Sans 300"/>
            </a:endParaRPr>
          </a:p>
          <a:p>
            <a:r>
              <a:rPr lang="en-US" sz="2400">
                <a:solidFill>
                  <a:srgbClr val="444444"/>
                </a:solidFill>
                <a:latin typeface="Museo Sans 300"/>
              </a:rPr>
              <a:t>participating in</a:t>
            </a:r>
            <a:r>
              <a:rPr lang="en-US" sz="2400" b="0" i="0">
                <a:solidFill>
                  <a:srgbClr val="444444"/>
                </a:solidFill>
                <a:effectLst/>
                <a:latin typeface="Museo Sans 300"/>
              </a:rPr>
              <a:t> rapidly growing</a:t>
            </a:r>
            <a:r>
              <a:rPr lang="en-US" sz="2400">
                <a:solidFill>
                  <a:srgbClr val="444444"/>
                </a:solidFill>
                <a:latin typeface="Museo Sans 300"/>
              </a:rPr>
              <a:t> Digital Transformation</a:t>
            </a:r>
            <a:endParaRPr lang="en-US" sz="2400">
              <a:latin typeface="Museo Sans 300"/>
            </a:endParaRPr>
          </a:p>
          <a:p>
            <a:endParaRPr lang="en-US" sz="2400">
              <a:solidFill>
                <a:srgbClr val="444444"/>
              </a:solidFill>
              <a:latin typeface="Museo Sans 300"/>
            </a:endParaRPr>
          </a:p>
          <a:p>
            <a:r>
              <a:rPr lang="en-US" sz="2400">
                <a:solidFill>
                  <a:srgbClr val="444444"/>
                </a:solidFill>
                <a:latin typeface="Museo Sans 300"/>
              </a:rPr>
              <a:t>Four </a:t>
            </a:r>
            <a:r>
              <a:rPr lang="en-US" sz="2400">
                <a:solidFill>
                  <a:srgbClr val="FF0000"/>
                </a:solidFill>
                <a:latin typeface="Museo Sans 300"/>
              </a:rPr>
              <a:t>fast growing</a:t>
            </a:r>
            <a:r>
              <a:rPr lang="en-US" sz="2400">
                <a:solidFill>
                  <a:srgbClr val="444444"/>
                </a:solidFill>
                <a:latin typeface="Museo Sans 300"/>
              </a:rPr>
              <a:t> business segments:</a:t>
            </a:r>
          </a:p>
          <a:p>
            <a:endParaRPr lang="en-US" sz="2400">
              <a:solidFill>
                <a:srgbClr val="444444"/>
              </a:solidFill>
              <a:latin typeface="Museo Sans 300"/>
            </a:endParaRPr>
          </a:p>
          <a:p>
            <a:pPr marL="800100" lvl="1" indent="-342900">
              <a:spcBef>
                <a:spcPts val="300"/>
              </a:spcBef>
              <a:spcAft>
                <a:spcPts val="300"/>
              </a:spcAft>
              <a:buFont typeface="Arial"/>
              <a:buChar char="•"/>
            </a:pPr>
            <a:r>
              <a:rPr lang="en-US" sz="2400">
                <a:solidFill>
                  <a:srgbClr val="444444"/>
                </a:solidFill>
                <a:latin typeface="Museo Sans 300"/>
              </a:rPr>
              <a:t>Augmented Reality  </a:t>
            </a:r>
            <a:r>
              <a:rPr lang="en-US" sz="2400">
                <a:solidFill>
                  <a:srgbClr val="FF0000"/>
                </a:solidFill>
                <a:latin typeface="Museo Sans 300"/>
              </a:rPr>
              <a:t>$72B by 2024</a:t>
            </a:r>
          </a:p>
          <a:p>
            <a:pPr marL="800100" lvl="1" indent="-342900">
              <a:spcBef>
                <a:spcPts val="300"/>
              </a:spcBef>
              <a:spcAft>
                <a:spcPts val="300"/>
              </a:spcAft>
              <a:buFont typeface="Arial"/>
              <a:buChar char="•"/>
            </a:pPr>
            <a:r>
              <a:rPr lang="en-US" sz="2400">
                <a:solidFill>
                  <a:srgbClr val="444444"/>
                </a:solidFill>
                <a:latin typeface="Museo Sans 300"/>
              </a:rPr>
              <a:t>eCommerce              </a:t>
            </a:r>
            <a:r>
              <a:rPr lang="en-US" sz="2400">
                <a:solidFill>
                  <a:srgbClr val="EC1B23"/>
                </a:solidFill>
                <a:latin typeface="Museo Sans 300"/>
              </a:rPr>
              <a:t>$6.3T by 2024</a:t>
            </a:r>
          </a:p>
          <a:p>
            <a:pPr marL="800100" lvl="1" indent="-342900">
              <a:spcBef>
                <a:spcPts val="300"/>
              </a:spcBef>
              <a:spcAft>
                <a:spcPts val="300"/>
              </a:spcAft>
              <a:buFont typeface="Arial"/>
              <a:buChar char="•"/>
            </a:pPr>
            <a:r>
              <a:rPr lang="en-US" sz="2400">
                <a:solidFill>
                  <a:srgbClr val="444444"/>
                </a:solidFill>
                <a:latin typeface="Museo Sans 300"/>
              </a:rPr>
              <a:t>Virtual Events           </a:t>
            </a:r>
            <a:r>
              <a:rPr lang="en-US" sz="2400">
                <a:solidFill>
                  <a:srgbClr val="FF0000"/>
                </a:solidFill>
                <a:latin typeface="Museo Sans 300"/>
              </a:rPr>
              <a:t>$400B by 2027</a:t>
            </a:r>
          </a:p>
          <a:p>
            <a:pPr marL="800100" lvl="1" indent="-342900">
              <a:spcBef>
                <a:spcPts val="300"/>
              </a:spcBef>
              <a:spcAft>
                <a:spcPts val="300"/>
              </a:spcAft>
              <a:buFont typeface="Arial"/>
              <a:buChar char="•"/>
            </a:pPr>
            <a:r>
              <a:rPr lang="en-US" sz="2400">
                <a:solidFill>
                  <a:srgbClr val="444444"/>
                </a:solidFill>
                <a:latin typeface="Museo Sans 300"/>
              </a:rPr>
              <a:t>3D/AR Advertising   </a:t>
            </a:r>
            <a:r>
              <a:rPr lang="en-US" sz="2400">
                <a:solidFill>
                  <a:srgbClr val="EC1B23"/>
                </a:solidFill>
                <a:latin typeface="Museo Sans 300"/>
              </a:rPr>
              <a:t>$336B by 2024</a:t>
            </a:r>
            <a:endParaRPr lang="en-US" sz="2400">
              <a:solidFill>
                <a:srgbClr val="EC1B23"/>
              </a:solidFill>
              <a:latin typeface="Museo Sans 300"/>
              <a:cs typeface="Calibri"/>
            </a:endParaRPr>
          </a:p>
        </p:txBody>
      </p:sp>
      <p:sp>
        <p:nvSpPr>
          <p:cNvPr id="21" name="Content Placeholder 13">
            <a:extLst>
              <a:ext uri="{FF2B5EF4-FFF2-40B4-BE49-F238E27FC236}">
                <a16:creationId xmlns:a16="http://schemas.microsoft.com/office/drawing/2014/main" id="{2AD6A908-B5E4-FF49-824C-B0D968DE2D2A}"/>
              </a:ext>
            </a:extLst>
          </p:cNvPr>
          <p:cNvSpPr txBox="1">
            <a:spLocks/>
          </p:cNvSpPr>
          <p:nvPr/>
        </p:nvSpPr>
        <p:spPr>
          <a:xfrm>
            <a:off x="562045" y="506222"/>
            <a:ext cx="6810375" cy="468313"/>
          </a:xfrm>
          <a:prstGeom prst="rect">
            <a:avLst/>
          </a:prstGeom>
          <a:no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latin typeface="Museo Sans 700"/>
                <a:cs typeface="Arial"/>
              </a:rPr>
              <a:t>NexTech AR​ Solutions</a:t>
            </a:r>
            <a:r>
              <a:rPr lang="en-US" sz="2800">
                <a:solidFill>
                  <a:srgbClr val="FF0000"/>
                </a:solidFill>
                <a:latin typeface="Museo Sans 700"/>
                <a:cs typeface="Arial"/>
              </a:rPr>
              <a:t>: OTCQB NEXCF</a:t>
            </a:r>
          </a:p>
        </p:txBody>
      </p:sp>
      <p:sp>
        <p:nvSpPr>
          <p:cNvPr id="22" name="Lundi-inc.com">
            <a:extLst>
              <a:ext uri="{FF2B5EF4-FFF2-40B4-BE49-F238E27FC236}">
                <a16:creationId xmlns:a16="http://schemas.microsoft.com/office/drawing/2014/main" id="{38E5FA8D-9402-6046-AD57-B7610A1FEDFA}"/>
              </a:ext>
            </a:extLst>
          </p:cNvPr>
          <p:cNvSpPr txBox="1"/>
          <p:nvPr/>
        </p:nvSpPr>
        <p:spPr>
          <a:xfrm>
            <a:off x="562708" y="6163638"/>
            <a:ext cx="5769208" cy="309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a:solidFill>
                  <a:schemeClr val="tx2"/>
                </a:solidFill>
                <a:latin typeface="Montserrat Light" pitchFamily="2" charset="77"/>
              </a:rPr>
              <a:t>NexTechAR</a:t>
            </a:r>
            <a:r>
              <a:rPr sz="900" b="0" i="0">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pic>
        <p:nvPicPr>
          <p:cNvPr id="2" name="Picture 3" descr="A picture containing icon&#10;&#10;Description automatically generated">
            <a:extLst>
              <a:ext uri="{FF2B5EF4-FFF2-40B4-BE49-F238E27FC236}">
                <a16:creationId xmlns:a16="http://schemas.microsoft.com/office/drawing/2014/main" id="{9F894700-62E2-4D65-9FB5-6E4DC201081D}"/>
              </a:ext>
            </a:extLst>
          </p:cNvPr>
          <p:cNvPicPr>
            <a:picLocks noChangeAspect="1"/>
          </p:cNvPicPr>
          <p:nvPr/>
        </p:nvPicPr>
        <p:blipFill>
          <a:blip r:embed="rId3"/>
          <a:stretch>
            <a:fillRect/>
          </a:stretch>
        </p:blipFill>
        <p:spPr>
          <a:xfrm>
            <a:off x="9685537" y="404874"/>
            <a:ext cx="2083420" cy="671008"/>
          </a:xfrm>
          <a:prstGeom prst="rect">
            <a:avLst/>
          </a:prstGeom>
        </p:spPr>
      </p:pic>
    </p:spTree>
    <p:extLst>
      <p:ext uri="{BB962C8B-B14F-4D97-AF65-F5344CB8AC3E}">
        <p14:creationId xmlns:p14="http://schemas.microsoft.com/office/powerpoint/2010/main" val="358604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o much talent, in so little time">
            <a:extLst>
              <a:ext uri="{FF2B5EF4-FFF2-40B4-BE49-F238E27FC236}">
                <a16:creationId xmlns:a16="http://schemas.microsoft.com/office/drawing/2014/main" id="{E1CFFD79-B89A-BF46-A07A-5953887D8F0A}"/>
              </a:ext>
            </a:extLst>
          </p:cNvPr>
          <p:cNvSpPr txBox="1">
            <a:spLocks/>
          </p:cNvSpPr>
          <p:nvPr/>
        </p:nvSpPr>
        <p:spPr>
          <a:xfrm>
            <a:off x="608538" y="3576536"/>
            <a:ext cx="3637898" cy="85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ormAutofit fontScale="85000" lnSpcReduction="20000"/>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CA" sz="2400" b="1" spc="0">
                <a:solidFill>
                  <a:srgbClr val="FF0000"/>
                </a:solidFill>
                <a:latin typeface="Museo Sans 700"/>
              </a:rPr>
              <a:t>Build or Acquire Platforms in</a:t>
            </a:r>
            <a:endParaRPr lang="en-CA" sz="2400" b="1" spc="0">
              <a:solidFill>
                <a:srgbClr val="FF0000"/>
              </a:solidFill>
              <a:latin typeface="Museo Sans 700" panose="02000000000000000000" pitchFamily="50" charset="0"/>
            </a:endParaRPr>
          </a:p>
          <a:p>
            <a:endParaRPr lang="en-CA" sz="2400" spc="0">
              <a:solidFill>
                <a:srgbClr val="FF0000"/>
              </a:solidFill>
              <a:latin typeface="Museo Sans 700"/>
            </a:endParaRPr>
          </a:p>
          <a:p>
            <a:r>
              <a:rPr lang="en-CA" sz="2400" spc="0">
                <a:solidFill>
                  <a:srgbClr val="FF0000"/>
                </a:solidFill>
                <a:latin typeface="Museo Sans 700"/>
              </a:rPr>
              <a:t>Rapid Growth </a:t>
            </a:r>
            <a:endParaRPr lang="en-CA" sz="2400" spc="0">
              <a:solidFill>
                <a:srgbClr val="FF0000"/>
              </a:solidFill>
              <a:latin typeface="Museo Sans 700" panose="02000000000000000000" pitchFamily="50" charset="0"/>
            </a:endParaRPr>
          </a:p>
          <a:p>
            <a:r>
              <a:rPr lang="en-CA" sz="2400" spc="0">
                <a:solidFill>
                  <a:srgbClr val="FF0000"/>
                </a:solidFill>
                <a:latin typeface="Museo Sans 700"/>
              </a:rPr>
              <a:t>Industries</a:t>
            </a:r>
          </a:p>
          <a:p>
            <a:pPr lvl="0"/>
            <a:endParaRPr lang="en-CA" sz="2400" b="1" spc="0">
              <a:solidFill>
                <a:srgbClr val="FF0000"/>
              </a:solidFill>
              <a:latin typeface="Museo Sans 700" panose="02000000000000000000" pitchFamily="50" charset="0"/>
            </a:endParaRPr>
          </a:p>
        </p:txBody>
      </p:sp>
      <p:sp>
        <p:nvSpPr>
          <p:cNvPr id="25" name="So much talent, in so little time">
            <a:extLst>
              <a:ext uri="{FF2B5EF4-FFF2-40B4-BE49-F238E27FC236}">
                <a16:creationId xmlns:a16="http://schemas.microsoft.com/office/drawing/2014/main" id="{F5608A89-4F28-C24A-93EC-982532B22F2A}"/>
              </a:ext>
            </a:extLst>
          </p:cNvPr>
          <p:cNvSpPr txBox="1">
            <a:spLocks/>
          </p:cNvSpPr>
          <p:nvPr/>
        </p:nvSpPr>
        <p:spPr>
          <a:xfrm>
            <a:off x="4291007" y="3576536"/>
            <a:ext cx="3661267" cy="85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ormAutofit fontScale="85000" lnSpcReduction="20000"/>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CA" sz="2400" b="1" spc="0">
                <a:solidFill>
                  <a:srgbClr val="FF0000"/>
                </a:solidFill>
                <a:latin typeface="Museo Sans 700"/>
              </a:rPr>
              <a:t> Intergrate </a:t>
            </a:r>
            <a:endParaRPr lang="en-CA" sz="2400" spc="0">
              <a:solidFill>
                <a:srgbClr val="FF0000"/>
              </a:solidFill>
              <a:latin typeface="Museo Sans 700" panose="02000000000000000000" pitchFamily="50" charset="0"/>
            </a:endParaRPr>
          </a:p>
          <a:p>
            <a:endParaRPr lang="en-CA" sz="2400" b="1" spc="0">
              <a:solidFill>
                <a:srgbClr val="FF0000"/>
              </a:solidFill>
              <a:latin typeface="Museo Sans 700"/>
            </a:endParaRPr>
          </a:p>
          <a:p>
            <a:r>
              <a:rPr lang="en-CA" sz="2400" spc="0">
                <a:solidFill>
                  <a:srgbClr val="FF0000"/>
                </a:solidFill>
                <a:latin typeface="Museo Sans 700"/>
              </a:rPr>
              <a:t>New </a:t>
            </a:r>
            <a:endParaRPr lang="en-CA" sz="2400" spc="0">
              <a:solidFill>
                <a:srgbClr val="FF0000"/>
              </a:solidFill>
              <a:latin typeface="Museo Sans 700" panose="02000000000000000000" pitchFamily="50" charset="0"/>
            </a:endParaRPr>
          </a:p>
          <a:p>
            <a:r>
              <a:rPr lang="en-CA" sz="2400" spc="0">
                <a:solidFill>
                  <a:srgbClr val="FF0000"/>
                </a:solidFill>
                <a:latin typeface="Museo Sans 700"/>
              </a:rPr>
              <a:t>AR Technology</a:t>
            </a:r>
            <a:endParaRPr lang="en-US" spc="0">
              <a:solidFill>
                <a:srgbClr val="FF0000"/>
              </a:solidFill>
              <a:latin typeface="Museo Sans 700"/>
            </a:endParaRPr>
          </a:p>
        </p:txBody>
      </p:sp>
      <p:sp>
        <p:nvSpPr>
          <p:cNvPr id="27" name="So much talent, in so little time">
            <a:extLst>
              <a:ext uri="{FF2B5EF4-FFF2-40B4-BE49-F238E27FC236}">
                <a16:creationId xmlns:a16="http://schemas.microsoft.com/office/drawing/2014/main" id="{89F7EF90-1292-7A49-9A32-7004CFF68B21}"/>
              </a:ext>
            </a:extLst>
          </p:cNvPr>
          <p:cNvSpPr txBox="1">
            <a:spLocks/>
          </p:cNvSpPr>
          <p:nvPr/>
        </p:nvSpPr>
        <p:spPr>
          <a:xfrm>
            <a:off x="638682" y="4226165"/>
            <a:ext cx="3555144" cy="1120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chorCtr="0">
            <a:no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endParaRPr lang="en-CA" sz="1800" spc="0">
              <a:solidFill>
                <a:srgbClr val="2B2D2D"/>
              </a:solidFill>
              <a:latin typeface="Museo Sans 300"/>
            </a:endParaRPr>
          </a:p>
          <a:p>
            <a:pPr>
              <a:lnSpc>
                <a:spcPct val="100000"/>
              </a:lnSpc>
            </a:pPr>
            <a:r>
              <a:rPr lang="en-CA" sz="1800" b="1" spc="0">
                <a:solidFill>
                  <a:srgbClr val="2B2D2D"/>
                </a:solidFill>
                <a:latin typeface="Museo Sans 300"/>
              </a:rPr>
              <a:t>AR</a:t>
            </a:r>
            <a:endParaRPr lang="en-CA" b="1">
              <a:latin typeface="Museo Sans 300"/>
            </a:endParaRPr>
          </a:p>
          <a:p>
            <a:pPr>
              <a:lnSpc>
                <a:spcPct val="100000"/>
              </a:lnSpc>
            </a:pPr>
            <a:r>
              <a:rPr lang="en-CA" sz="1800" b="1" spc="0" err="1">
                <a:solidFill>
                  <a:srgbClr val="2B2D2D"/>
                </a:solidFill>
                <a:latin typeface="Museo Sans 300"/>
              </a:rPr>
              <a:t>edTech</a:t>
            </a:r>
            <a:endParaRPr lang="en-CA" sz="1800" b="1" spc="0">
              <a:solidFill>
                <a:srgbClr val="2B2D2D"/>
              </a:solidFill>
              <a:latin typeface="Museo Sans 300"/>
            </a:endParaRPr>
          </a:p>
          <a:p>
            <a:pPr>
              <a:lnSpc>
                <a:spcPct val="100000"/>
              </a:lnSpc>
            </a:pPr>
            <a:r>
              <a:rPr lang="en-CA" sz="1800" b="1" spc="0">
                <a:solidFill>
                  <a:srgbClr val="2B2D2D"/>
                </a:solidFill>
                <a:latin typeface="Museo Sans 300"/>
              </a:rPr>
              <a:t>eCommerce</a:t>
            </a:r>
          </a:p>
          <a:p>
            <a:pPr>
              <a:lnSpc>
                <a:spcPct val="100000"/>
              </a:lnSpc>
            </a:pPr>
            <a:r>
              <a:rPr lang="en-CA" sz="1800" b="1" spc="0">
                <a:solidFill>
                  <a:srgbClr val="2B2D2D"/>
                </a:solidFill>
                <a:latin typeface="Museo Sans 300"/>
              </a:rPr>
              <a:t>3D/AR advertising</a:t>
            </a:r>
          </a:p>
          <a:p>
            <a:pPr>
              <a:lnSpc>
                <a:spcPct val="100000"/>
              </a:lnSpc>
            </a:pPr>
            <a:r>
              <a:rPr lang="en-CA" sz="1800" b="1" spc="0">
                <a:solidFill>
                  <a:srgbClr val="2B2D2D"/>
                </a:solidFill>
                <a:latin typeface="Museo Sans 300"/>
              </a:rPr>
              <a:t>Virtual &amp; Hybrid Events</a:t>
            </a:r>
          </a:p>
          <a:p>
            <a:pPr lvl="0">
              <a:lnSpc>
                <a:spcPct val="100000"/>
              </a:lnSpc>
            </a:pPr>
            <a:endParaRPr lang="en-CA" sz="1800" spc="0">
              <a:solidFill>
                <a:srgbClr val="2B2D2D"/>
              </a:solidFill>
              <a:latin typeface="Museo Sans 300" panose="02000000000000000000" pitchFamily="50" charset="0"/>
            </a:endParaRPr>
          </a:p>
          <a:p>
            <a:pPr lvl="0">
              <a:lnSpc>
                <a:spcPct val="100000"/>
              </a:lnSpc>
            </a:pPr>
            <a:endParaRPr lang="en-CA" sz="1800" spc="0">
              <a:solidFill>
                <a:srgbClr val="2B2D2D"/>
              </a:solidFill>
              <a:latin typeface="Museo Sans 300" panose="02000000000000000000" pitchFamily="50" charset="0"/>
            </a:endParaRPr>
          </a:p>
          <a:p>
            <a:pPr lvl="0">
              <a:lnSpc>
                <a:spcPct val="100000"/>
              </a:lnSpc>
            </a:pPr>
            <a:endParaRPr lang="en-CA" sz="1800" spc="0">
              <a:solidFill>
                <a:srgbClr val="2B2D2D"/>
              </a:solidFill>
              <a:latin typeface="Museo Sans 300" panose="02000000000000000000" pitchFamily="50" charset="0"/>
            </a:endParaRPr>
          </a:p>
          <a:p>
            <a:pPr>
              <a:lnSpc>
                <a:spcPct val="100000"/>
              </a:lnSpc>
            </a:pPr>
            <a:endParaRPr lang="en-CA" sz="1800" spc="0">
              <a:solidFill>
                <a:srgbClr val="2B2D2D"/>
              </a:solidFill>
              <a:latin typeface="Museo Sans 300" panose="02000000000000000000" pitchFamily="50" charset="0"/>
            </a:endParaRPr>
          </a:p>
        </p:txBody>
      </p:sp>
      <p:sp>
        <p:nvSpPr>
          <p:cNvPr id="30" name="So much talent, in so little time">
            <a:extLst>
              <a:ext uri="{FF2B5EF4-FFF2-40B4-BE49-F238E27FC236}">
                <a16:creationId xmlns:a16="http://schemas.microsoft.com/office/drawing/2014/main" id="{3F183B89-D7E4-4D44-BB89-855B5171D8A3}"/>
              </a:ext>
            </a:extLst>
          </p:cNvPr>
          <p:cNvSpPr txBox="1">
            <a:spLocks/>
          </p:cNvSpPr>
          <p:nvPr/>
        </p:nvSpPr>
        <p:spPr>
          <a:xfrm>
            <a:off x="8416031" y="3576536"/>
            <a:ext cx="3070500" cy="931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r>
              <a:rPr lang="en-CA" sz="2400" b="1" spc="0">
                <a:solidFill>
                  <a:srgbClr val="FF0000"/>
                </a:solidFill>
                <a:latin typeface="Museo Sans 700"/>
              </a:rPr>
              <a:t>Land &amp; Expand</a:t>
            </a:r>
            <a:r>
              <a:rPr lang="en-CA" sz="2400" spc="0">
                <a:solidFill>
                  <a:srgbClr val="FF0000"/>
                </a:solidFill>
                <a:latin typeface="Museo Sans 700"/>
              </a:rPr>
              <a:t> </a:t>
            </a:r>
            <a:endParaRPr lang="en-US" spc="0">
              <a:solidFill>
                <a:srgbClr val="FF0000"/>
              </a:solidFill>
              <a:latin typeface="Museo Sans 700"/>
            </a:endParaRPr>
          </a:p>
          <a:p>
            <a:endParaRPr lang="en-CA" sz="2400" spc="0">
              <a:solidFill>
                <a:srgbClr val="FF0000"/>
              </a:solidFill>
              <a:latin typeface="Museo Sans 700"/>
            </a:endParaRPr>
          </a:p>
          <a:p>
            <a:r>
              <a:rPr lang="en-CA" sz="2400" spc="0">
                <a:solidFill>
                  <a:srgbClr val="FF0000"/>
                </a:solidFill>
                <a:latin typeface="Museo Sans 700"/>
              </a:rPr>
              <a:t>Blue Chip Customers</a:t>
            </a:r>
            <a:endParaRPr lang="en-US" spc="0">
              <a:solidFill>
                <a:srgbClr val="FF0000"/>
              </a:solidFill>
              <a:latin typeface="Museo Sans 700"/>
            </a:endParaRPr>
          </a:p>
          <a:p>
            <a:pPr lvl="0"/>
            <a:endParaRPr lang="en-CA" sz="2400" b="1" spc="0">
              <a:solidFill>
                <a:srgbClr val="FF0000"/>
              </a:solidFill>
              <a:latin typeface="Museo Sans 700" panose="02000000000000000000" pitchFamily="50" charset="0"/>
            </a:endParaRPr>
          </a:p>
        </p:txBody>
      </p:sp>
      <p:sp>
        <p:nvSpPr>
          <p:cNvPr id="31" name="So much talent, in so little time">
            <a:extLst>
              <a:ext uri="{FF2B5EF4-FFF2-40B4-BE49-F238E27FC236}">
                <a16:creationId xmlns:a16="http://schemas.microsoft.com/office/drawing/2014/main" id="{F85A4C8C-FF38-1546-9D49-44FE782493EC}"/>
              </a:ext>
            </a:extLst>
          </p:cNvPr>
          <p:cNvSpPr txBox="1">
            <a:spLocks/>
          </p:cNvSpPr>
          <p:nvPr/>
        </p:nvSpPr>
        <p:spPr>
          <a:xfrm>
            <a:off x="4299172" y="4226165"/>
            <a:ext cx="3599102" cy="1912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chorCtr="0">
            <a:normAutofit lnSpcReduction="10000"/>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endParaRPr lang="en-CA" sz="1800" spc="0">
              <a:solidFill>
                <a:srgbClr val="2B2D2D"/>
              </a:solidFill>
              <a:latin typeface="Museo Sans 300"/>
            </a:endParaRPr>
          </a:p>
          <a:p>
            <a:pPr>
              <a:lnSpc>
                <a:spcPct val="100000"/>
              </a:lnSpc>
            </a:pPr>
            <a:r>
              <a:rPr lang="en-CA" sz="1800" b="1" spc="0">
                <a:solidFill>
                  <a:srgbClr val="2B2D2D"/>
                </a:solidFill>
                <a:latin typeface="Museo Sans 300"/>
              </a:rPr>
              <a:t>WebAR</a:t>
            </a:r>
            <a:endParaRPr lang="en-CA" b="1">
              <a:latin typeface="Museo Sans 300"/>
            </a:endParaRPr>
          </a:p>
          <a:p>
            <a:pPr>
              <a:lnSpc>
                <a:spcPct val="100000"/>
              </a:lnSpc>
            </a:pPr>
            <a:r>
              <a:rPr lang="en-CA" sz="1800" b="1" spc="0">
                <a:solidFill>
                  <a:srgbClr val="2B2D2D"/>
                </a:solidFill>
                <a:latin typeface="Museo Sans 300"/>
              </a:rPr>
              <a:t>Human Holograms</a:t>
            </a:r>
          </a:p>
          <a:p>
            <a:pPr>
              <a:lnSpc>
                <a:spcPct val="100000"/>
              </a:lnSpc>
            </a:pPr>
            <a:r>
              <a:rPr lang="en-CA" sz="1800" b="1" spc="0">
                <a:solidFill>
                  <a:srgbClr val="2B2D2D"/>
                </a:solidFill>
                <a:latin typeface="Museo Sans 300"/>
              </a:rPr>
              <a:t>360 Portals</a:t>
            </a:r>
          </a:p>
          <a:p>
            <a:pPr>
              <a:lnSpc>
                <a:spcPct val="100000"/>
              </a:lnSpc>
            </a:pPr>
            <a:r>
              <a:rPr lang="en-CA" sz="1800" b="1" spc="0">
                <a:solidFill>
                  <a:srgbClr val="2B2D2D"/>
                </a:solidFill>
                <a:latin typeface="Museo Sans 300"/>
              </a:rPr>
              <a:t>ScreenAR </a:t>
            </a:r>
            <a:endParaRPr lang="en-CA" b="1">
              <a:latin typeface="Museo Sans 300"/>
            </a:endParaRPr>
          </a:p>
          <a:p>
            <a:pPr>
              <a:lnSpc>
                <a:spcPct val="100000"/>
              </a:lnSpc>
            </a:pPr>
            <a:r>
              <a:rPr lang="en-CA" sz="1800" b="1" spc="0">
                <a:solidFill>
                  <a:srgbClr val="2B2D2D"/>
                </a:solidFill>
                <a:latin typeface="Museo Sans 300"/>
              </a:rPr>
              <a:t>Genie In the bottle</a:t>
            </a:r>
          </a:p>
          <a:p>
            <a:pPr lvl="0">
              <a:lnSpc>
                <a:spcPct val="100000"/>
              </a:lnSpc>
            </a:pPr>
            <a:r>
              <a:rPr lang="en-CA" sz="1800" b="1" spc="0" err="1">
                <a:solidFill>
                  <a:srgbClr val="2B2D2D"/>
                </a:solidFill>
                <a:latin typeface="Museo Sans 300"/>
              </a:rPr>
              <a:t>AiRShow</a:t>
            </a:r>
            <a:endParaRPr lang="en-CA" sz="1800" b="1" spc="0">
              <a:solidFill>
                <a:srgbClr val="2B2D2D"/>
              </a:solidFill>
              <a:latin typeface="Museo Sans 300"/>
            </a:endParaRPr>
          </a:p>
          <a:p>
            <a:pPr>
              <a:lnSpc>
                <a:spcPct val="100000"/>
              </a:lnSpc>
            </a:pPr>
            <a:endParaRPr lang="en-CA" sz="1800" spc="0">
              <a:solidFill>
                <a:srgbClr val="2B2D2D"/>
              </a:solidFill>
              <a:latin typeface="Museo Sans 300" panose="02000000000000000000" pitchFamily="50" charset="0"/>
            </a:endParaRPr>
          </a:p>
          <a:p>
            <a:pPr>
              <a:lnSpc>
                <a:spcPct val="100000"/>
              </a:lnSpc>
            </a:pPr>
            <a:endParaRPr lang="en-CA" sz="1800" spc="0">
              <a:solidFill>
                <a:srgbClr val="2B2D2D"/>
              </a:solidFill>
              <a:latin typeface="Museo Sans 300" panose="02000000000000000000" pitchFamily="50" charset="0"/>
            </a:endParaRPr>
          </a:p>
        </p:txBody>
      </p:sp>
      <p:sp>
        <p:nvSpPr>
          <p:cNvPr id="32" name="So much talent, in so little time">
            <a:extLst>
              <a:ext uri="{FF2B5EF4-FFF2-40B4-BE49-F238E27FC236}">
                <a16:creationId xmlns:a16="http://schemas.microsoft.com/office/drawing/2014/main" id="{1944A53C-9E90-E446-9BE0-46E2BDF53089}"/>
              </a:ext>
            </a:extLst>
          </p:cNvPr>
          <p:cNvSpPr txBox="1">
            <a:spLocks/>
          </p:cNvSpPr>
          <p:nvPr/>
        </p:nvSpPr>
        <p:spPr>
          <a:xfrm>
            <a:off x="8176709" y="4226165"/>
            <a:ext cx="3549144" cy="1588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3" tIns="25393" rIns="25393" bIns="25393" anchor="t" anchorCtr="0">
            <a:normAutofit/>
          </a:bodyPr>
          <a:lstStyle>
            <a:lvl1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0" algn="ctr"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nSpc>
                <a:spcPct val="100000"/>
              </a:lnSpc>
            </a:pPr>
            <a:endParaRPr lang="en-CA" sz="1800" spc="0">
              <a:solidFill>
                <a:srgbClr val="2B2D2D"/>
              </a:solidFill>
              <a:latin typeface="Museo Sans 300"/>
            </a:endParaRPr>
          </a:p>
          <a:p>
            <a:pPr>
              <a:lnSpc>
                <a:spcPct val="100000"/>
              </a:lnSpc>
            </a:pPr>
            <a:r>
              <a:rPr lang="en-CA" sz="1800" b="1" spc="0">
                <a:solidFill>
                  <a:srgbClr val="2B2D2D"/>
                </a:solidFill>
                <a:latin typeface="Museo Sans 300"/>
              </a:rPr>
              <a:t>Amazon, Viacom, J&amp;J, Dell, Telus, Bell Canada, UNESCO, Staubli, Carnegie Mellon,</a:t>
            </a:r>
            <a:endParaRPr lang="en-CA" sz="1800" b="1" spc="0">
              <a:solidFill>
                <a:srgbClr val="2B2D2D"/>
              </a:solidFill>
              <a:latin typeface="Museo Sans 300" panose="02000000000000000000" pitchFamily="50" charset="0"/>
            </a:endParaRPr>
          </a:p>
          <a:p>
            <a:pPr>
              <a:lnSpc>
                <a:spcPct val="100000"/>
              </a:lnSpc>
            </a:pPr>
            <a:r>
              <a:rPr lang="en-CA" sz="1800" b="1" spc="0">
                <a:solidFill>
                  <a:srgbClr val="2B2D2D"/>
                </a:solidFill>
                <a:latin typeface="Museo Sans 300"/>
              </a:rPr>
              <a:t> Luxotica, TED</a:t>
            </a:r>
            <a:r>
              <a:rPr lang="en-CA" sz="1800" b="1" spc="0" baseline="30000">
                <a:solidFill>
                  <a:srgbClr val="2B2D2D"/>
                </a:solidFill>
                <a:latin typeface="Museo Sans 300"/>
              </a:rPr>
              <a:t>x ... </a:t>
            </a:r>
            <a:endParaRPr lang="en-CA" sz="1800" b="1" spc="0">
              <a:solidFill>
                <a:srgbClr val="2B2D2D"/>
              </a:solidFill>
              <a:latin typeface="Museo Sans 300"/>
            </a:endParaRPr>
          </a:p>
        </p:txBody>
      </p:sp>
      <p:sp>
        <p:nvSpPr>
          <p:cNvPr id="3" name="Isosceles Triangle 2">
            <a:extLst>
              <a:ext uri="{FF2B5EF4-FFF2-40B4-BE49-F238E27FC236}">
                <a16:creationId xmlns:a16="http://schemas.microsoft.com/office/drawing/2014/main" id="{316CD4C9-4216-4D0B-9601-89A9F9CEBC31}"/>
              </a:ext>
            </a:extLst>
          </p:cNvPr>
          <p:cNvSpPr/>
          <p:nvPr/>
        </p:nvSpPr>
        <p:spPr>
          <a:xfrm rot="5400000">
            <a:off x="4249581" y="3539577"/>
            <a:ext cx="639730" cy="370953"/>
          </a:xfrm>
          <a:prstGeom prst="triangle">
            <a:avLst/>
          </a:prstGeom>
          <a:solidFill>
            <a:srgbClr val="2B2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Isosceles Triangle 4">
            <a:extLst>
              <a:ext uri="{FF2B5EF4-FFF2-40B4-BE49-F238E27FC236}">
                <a16:creationId xmlns:a16="http://schemas.microsoft.com/office/drawing/2014/main" id="{485C30C5-D7F8-40C7-953E-0493C55BA87A}"/>
              </a:ext>
            </a:extLst>
          </p:cNvPr>
          <p:cNvSpPr/>
          <p:nvPr/>
        </p:nvSpPr>
        <p:spPr>
          <a:xfrm rot="5400000">
            <a:off x="7770446" y="3537023"/>
            <a:ext cx="639730" cy="370953"/>
          </a:xfrm>
          <a:prstGeom prst="triangle">
            <a:avLst/>
          </a:prstGeom>
          <a:solidFill>
            <a:srgbClr val="2B2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ontent Placeholder 7">
            <a:extLst>
              <a:ext uri="{FF2B5EF4-FFF2-40B4-BE49-F238E27FC236}">
                <a16:creationId xmlns:a16="http://schemas.microsoft.com/office/drawing/2014/main" id="{51255F26-464A-E248-9473-8D27DE2AB210}"/>
              </a:ext>
            </a:extLst>
          </p:cNvPr>
          <p:cNvSpPr>
            <a:spLocks noGrp="1"/>
          </p:cNvSpPr>
          <p:nvPr>
            <p:ph sz="quarter" idx="4294967295"/>
          </p:nvPr>
        </p:nvSpPr>
        <p:spPr>
          <a:xfrm>
            <a:off x="355107" y="272125"/>
            <a:ext cx="6810375" cy="468313"/>
          </a:xfrm>
        </p:spPr>
        <p:txBody>
          <a:bodyPr vert="horz" lIns="91440" tIns="45720" rIns="91440" bIns="45720" rtlCol="0" anchor="t">
            <a:normAutofit lnSpcReduction="10000"/>
          </a:bodyPr>
          <a:lstStyle/>
          <a:p>
            <a:pPr marL="0" indent="0">
              <a:buNone/>
            </a:pPr>
            <a:r>
              <a:rPr lang="en-US">
                <a:latin typeface="Museo Sans 700"/>
              </a:rPr>
              <a:t>Our Unique Go to Market Strategy </a:t>
            </a:r>
          </a:p>
          <a:p>
            <a:endParaRPr lang="en-US"/>
          </a:p>
        </p:txBody>
      </p:sp>
      <p:pic>
        <p:nvPicPr>
          <p:cNvPr id="12" name="Graphic 11">
            <a:extLst>
              <a:ext uri="{FF2B5EF4-FFF2-40B4-BE49-F238E27FC236}">
                <a16:creationId xmlns:a16="http://schemas.microsoft.com/office/drawing/2014/main" id="{9C467583-2936-EF47-A178-96098050C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2132" y="2082043"/>
            <a:ext cx="850710" cy="1346957"/>
          </a:xfrm>
          <a:prstGeom prst="rect">
            <a:avLst/>
          </a:prstGeom>
        </p:spPr>
      </p:pic>
      <p:pic>
        <p:nvPicPr>
          <p:cNvPr id="14" name="Graphic 13">
            <a:extLst>
              <a:ext uri="{FF2B5EF4-FFF2-40B4-BE49-F238E27FC236}">
                <a16:creationId xmlns:a16="http://schemas.microsoft.com/office/drawing/2014/main" id="{F2CF7F7D-8942-BA44-84C9-1664EE6FF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1004" y="1899935"/>
            <a:ext cx="1275149" cy="1416832"/>
          </a:xfrm>
          <a:prstGeom prst="rect">
            <a:avLst/>
          </a:prstGeom>
        </p:spPr>
      </p:pic>
      <p:pic>
        <p:nvPicPr>
          <p:cNvPr id="20" name="Graphic 19">
            <a:extLst>
              <a:ext uri="{FF2B5EF4-FFF2-40B4-BE49-F238E27FC236}">
                <a16:creationId xmlns:a16="http://schemas.microsoft.com/office/drawing/2014/main" id="{B1AFC3E5-B998-2E4F-828F-7E2C38127E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22158" y="2117086"/>
            <a:ext cx="1440490" cy="1152392"/>
          </a:xfrm>
          <a:prstGeom prst="rect">
            <a:avLst/>
          </a:prstGeom>
        </p:spPr>
      </p:pic>
    </p:spTree>
    <p:extLst>
      <p:ext uri="{BB962C8B-B14F-4D97-AF65-F5344CB8AC3E}">
        <p14:creationId xmlns:p14="http://schemas.microsoft.com/office/powerpoint/2010/main" val="370898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46699C-5107-4FA4-BAFC-52E23015F464}"/>
              </a:ext>
            </a:extLst>
          </p:cNvPr>
          <p:cNvSpPr>
            <a:spLocks noChangeArrowheads="1"/>
          </p:cNvSpPr>
          <p:nvPr/>
        </p:nvSpPr>
        <p:spPr bwMode="auto">
          <a:xfrm flipV="1">
            <a:off x="-1421877" y="-2733685"/>
            <a:ext cx="53108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4" name="Chart 3">
            <a:extLst>
              <a:ext uri="{FF2B5EF4-FFF2-40B4-BE49-F238E27FC236}">
                <a16:creationId xmlns:a16="http://schemas.microsoft.com/office/drawing/2014/main" id="{1DB8EC11-8DF3-4B01-829B-B63613919F80}"/>
              </a:ext>
            </a:extLst>
          </p:cNvPr>
          <p:cNvGraphicFramePr/>
          <p:nvPr>
            <p:extLst>
              <p:ext uri="{D42A27DB-BD31-4B8C-83A1-F6EECF244321}">
                <p14:modId xmlns:p14="http://schemas.microsoft.com/office/powerpoint/2010/main" val="1544695301"/>
              </p:ext>
            </p:extLst>
          </p:nvPr>
        </p:nvGraphicFramePr>
        <p:xfrm>
          <a:off x="3370999" y="1408550"/>
          <a:ext cx="6536251" cy="435750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D8456BB1-460B-4302-8446-FD4FD6551020}"/>
              </a:ext>
            </a:extLst>
          </p:cNvPr>
          <p:cNvSpPr>
            <a:spLocks noGrp="1"/>
          </p:cNvSpPr>
          <p:nvPr>
            <p:ph sz="quarter" idx="4294967295"/>
          </p:nvPr>
        </p:nvSpPr>
        <p:spPr>
          <a:xfrm>
            <a:off x="420688" y="288146"/>
            <a:ext cx="10396537" cy="735013"/>
          </a:xfrm>
        </p:spPr>
        <p:txBody>
          <a:bodyPr vert="horz" lIns="91440" tIns="45720" rIns="91440" bIns="45720" rtlCol="0" anchor="t">
            <a:normAutofit fontScale="92500"/>
          </a:bodyPr>
          <a:lstStyle/>
          <a:p>
            <a:pPr marL="0" indent="0">
              <a:buNone/>
            </a:pPr>
            <a:r>
              <a:rPr lang="en-US">
                <a:latin typeface="Museo Sans 700"/>
              </a:rPr>
              <a:t>Global E-Commerce Sales Will Reach Nearly </a:t>
            </a:r>
            <a:r>
              <a:rPr lang="en-US" sz="2800" b="1">
                <a:solidFill>
                  <a:srgbClr val="FF0000"/>
                </a:solidFill>
                <a:latin typeface="Museo Sans 700"/>
              </a:rPr>
              <a:t>$7 Trillion</a:t>
            </a:r>
            <a:r>
              <a:rPr lang="en-US" sz="2800" b="1">
                <a:solidFill>
                  <a:srgbClr val="1E4EFF"/>
                </a:solidFill>
                <a:latin typeface="Museo Sans 700"/>
              </a:rPr>
              <a:t> </a:t>
            </a:r>
            <a:r>
              <a:rPr lang="en-US">
                <a:latin typeface="Museo Sans 700"/>
              </a:rPr>
              <a:t>in</a:t>
            </a:r>
            <a:r>
              <a:rPr lang="en-US" sz="2800">
                <a:latin typeface="Museo Sans 700"/>
              </a:rPr>
              <a:t> </a:t>
            </a:r>
            <a:r>
              <a:rPr lang="en-US">
                <a:latin typeface="Museo Sans 700"/>
              </a:rPr>
              <a:t>2023</a:t>
            </a:r>
            <a:endParaRPr lang="en-US"/>
          </a:p>
        </p:txBody>
      </p:sp>
      <p:sp>
        <p:nvSpPr>
          <p:cNvPr id="9" name="TextBox 8">
            <a:extLst>
              <a:ext uri="{FF2B5EF4-FFF2-40B4-BE49-F238E27FC236}">
                <a16:creationId xmlns:a16="http://schemas.microsoft.com/office/drawing/2014/main" id="{77A552A5-B122-4BA6-80AC-C838EA8D9ED2}"/>
              </a:ext>
            </a:extLst>
          </p:cNvPr>
          <p:cNvSpPr txBox="1"/>
          <p:nvPr/>
        </p:nvSpPr>
        <p:spPr>
          <a:xfrm>
            <a:off x="422312" y="5794770"/>
            <a:ext cx="2254313" cy="230832"/>
          </a:xfrm>
          <a:prstGeom prst="rect">
            <a:avLst/>
          </a:prstGeom>
          <a:noFill/>
        </p:spPr>
        <p:txBody>
          <a:bodyPr wrap="square" rtlCol="0">
            <a:spAutoFit/>
          </a:bodyPr>
          <a:lstStyle/>
          <a:p>
            <a:r>
              <a:rPr lang="en-US" sz="900" i="1">
                <a:latin typeface="Montserrat Light" panose="00000400000000000000" pitchFamily="2" charset="0"/>
              </a:rPr>
              <a:t>*Projected Source: Statista</a:t>
            </a:r>
          </a:p>
        </p:txBody>
      </p:sp>
      <p:pic>
        <p:nvPicPr>
          <p:cNvPr id="6" name="Graphic 5" descr="Marker">
            <a:extLst>
              <a:ext uri="{FF2B5EF4-FFF2-40B4-BE49-F238E27FC236}">
                <a16:creationId xmlns:a16="http://schemas.microsoft.com/office/drawing/2014/main" id="{AEB43D87-AE8B-431C-8DCE-F682FE13B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858" y="2599831"/>
            <a:ext cx="1011869" cy="1011869"/>
          </a:xfrm>
          <a:prstGeom prst="rect">
            <a:avLst/>
          </a:prstGeom>
        </p:spPr>
      </p:pic>
      <p:sp>
        <p:nvSpPr>
          <p:cNvPr id="8" name="TextBox 7">
            <a:extLst>
              <a:ext uri="{FF2B5EF4-FFF2-40B4-BE49-F238E27FC236}">
                <a16:creationId xmlns:a16="http://schemas.microsoft.com/office/drawing/2014/main" id="{D9E19137-5ED3-4178-AF45-168962DE1729}"/>
              </a:ext>
            </a:extLst>
          </p:cNvPr>
          <p:cNvSpPr txBox="1"/>
          <p:nvPr/>
        </p:nvSpPr>
        <p:spPr>
          <a:xfrm>
            <a:off x="5502961" y="2921100"/>
            <a:ext cx="1789272" cy="369332"/>
          </a:xfrm>
          <a:prstGeom prst="rect">
            <a:avLst/>
          </a:prstGeom>
          <a:noFill/>
        </p:spPr>
        <p:txBody>
          <a:bodyPr wrap="none" rtlCol="0">
            <a:spAutoFit/>
          </a:bodyPr>
          <a:lstStyle/>
          <a:p>
            <a:r>
              <a:rPr lang="en-CA" b="1">
                <a:solidFill>
                  <a:srgbClr val="1E4EFF"/>
                </a:solidFill>
                <a:latin typeface="Montserrat" panose="00000500000000000000" pitchFamily="2" charset="0"/>
              </a:rPr>
              <a:t>We Are Here</a:t>
            </a:r>
          </a:p>
        </p:txBody>
      </p:sp>
    </p:spTree>
    <p:extLst>
      <p:ext uri="{BB962C8B-B14F-4D97-AF65-F5344CB8AC3E}">
        <p14:creationId xmlns:p14="http://schemas.microsoft.com/office/powerpoint/2010/main" val="2944289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46699C-5107-4FA4-BAFC-52E23015F464}"/>
              </a:ext>
            </a:extLst>
          </p:cNvPr>
          <p:cNvSpPr>
            <a:spLocks noChangeArrowheads="1"/>
          </p:cNvSpPr>
          <p:nvPr/>
        </p:nvSpPr>
        <p:spPr bwMode="auto">
          <a:xfrm flipV="1">
            <a:off x="-1421877" y="-2733685"/>
            <a:ext cx="53108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4" name="Chart 3">
            <a:extLst>
              <a:ext uri="{FF2B5EF4-FFF2-40B4-BE49-F238E27FC236}">
                <a16:creationId xmlns:a16="http://schemas.microsoft.com/office/drawing/2014/main" id="{1DB8EC11-8DF3-4B01-829B-B63613919F80}"/>
              </a:ext>
            </a:extLst>
          </p:cNvPr>
          <p:cNvGraphicFramePr/>
          <p:nvPr>
            <p:extLst>
              <p:ext uri="{D42A27DB-BD31-4B8C-83A1-F6EECF244321}">
                <p14:modId xmlns:p14="http://schemas.microsoft.com/office/powerpoint/2010/main" val="841839201"/>
              </p:ext>
            </p:extLst>
          </p:nvPr>
        </p:nvGraphicFramePr>
        <p:xfrm>
          <a:off x="3666563" y="1321853"/>
          <a:ext cx="6536251" cy="435750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D8456BB1-460B-4302-8446-FD4FD6551020}"/>
              </a:ext>
            </a:extLst>
          </p:cNvPr>
          <p:cNvSpPr>
            <a:spLocks noGrp="1"/>
          </p:cNvSpPr>
          <p:nvPr>
            <p:ph sz="quarter" idx="4294967295"/>
          </p:nvPr>
        </p:nvSpPr>
        <p:spPr>
          <a:xfrm>
            <a:off x="367652" y="271063"/>
            <a:ext cx="8432800" cy="735013"/>
          </a:xfrm>
        </p:spPr>
        <p:txBody>
          <a:bodyPr vert="horz" lIns="91440" tIns="45720" rIns="91440" bIns="45720" rtlCol="0" anchor="t">
            <a:normAutofit fontScale="92500"/>
          </a:bodyPr>
          <a:lstStyle/>
          <a:p>
            <a:pPr marL="0" indent="0">
              <a:buNone/>
            </a:pPr>
            <a:r>
              <a:rPr lang="en-US">
                <a:latin typeface="Museo Sans 700"/>
              </a:rPr>
              <a:t>Mobile 5G Subscriptions will increase </a:t>
            </a:r>
            <a:r>
              <a:rPr lang="en-US">
                <a:solidFill>
                  <a:srgbClr val="FF0000"/>
                </a:solidFill>
                <a:latin typeface="Museo Sans 700"/>
              </a:rPr>
              <a:t>11X</a:t>
            </a:r>
            <a:r>
              <a:rPr lang="en-US">
                <a:latin typeface="Museo Sans 700"/>
              </a:rPr>
              <a:t> by 2025</a:t>
            </a:r>
            <a:endParaRPr lang="en-US"/>
          </a:p>
        </p:txBody>
      </p:sp>
      <p:sp>
        <p:nvSpPr>
          <p:cNvPr id="9" name="TextBox 8">
            <a:extLst>
              <a:ext uri="{FF2B5EF4-FFF2-40B4-BE49-F238E27FC236}">
                <a16:creationId xmlns:a16="http://schemas.microsoft.com/office/drawing/2014/main" id="{77A552A5-B122-4BA6-80AC-C838EA8D9ED2}"/>
              </a:ext>
            </a:extLst>
          </p:cNvPr>
          <p:cNvSpPr txBox="1"/>
          <p:nvPr/>
        </p:nvSpPr>
        <p:spPr>
          <a:xfrm>
            <a:off x="471328" y="5794770"/>
            <a:ext cx="2254313" cy="230832"/>
          </a:xfrm>
          <a:prstGeom prst="rect">
            <a:avLst/>
          </a:prstGeom>
          <a:noFill/>
        </p:spPr>
        <p:txBody>
          <a:bodyPr wrap="square" rtlCol="0">
            <a:spAutoFit/>
          </a:bodyPr>
          <a:lstStyle/>
          <a:p>
            <a:r>
              <a:rPr lang="en-US" sz="900" i="1">
                <a:latin typeface="Montserrat Light" panose="00000400000000000000" pitchFamily="2" charset="0"/>
              </a:rPr>
              <a:t>*Projected Source:  Ericsson</a:t>
            </a:r>
          </a:p>
        </p:txBody>
      </p:sp>
      <p:pic>
        <p:nvPicPr>
          <p:cNvPr id="6" name="Graphic 5" descr="Marker">
            <a:extLst>
              <a:ext uri="{FF2B5EF4-FFF2-40B4-BE49-F238E27FC236}">
                <a16:creationId xmlns:a16="http://schemas.microsoft.com/office/drawing/2014/main" id="{AEB43D87-AE8B-431C-8DCE-F682FE13B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0065" y="3808052"/>
            <a:ext cx="1011869" cy="1011869"/>
          </a:xfrm>
          <a:prstGeom prst="rect">
            <a:avLst/>
          </a:prstGeom>
        </p:spPr>
      </p:pic>
      <p:sp>
        <p:nvSpPr>
          <p:cNvPr id="8" name="TextBox 7">
            <a:extLst>
              <a:ext uri="{FF2B5EF4-FFF2-40B4-BE49-F238E27FC236}">
                <a16:creationId xmlns:a16="http://schemas.microsoft.com/office/drawing/2014/main" id="{D9E19137-5ED3-4178-AF45-168962DE1729}"/>
              </a:ext>
            </a:extLst>
          </p:cNvPr>
          <p:cNvSpPr txBox="1"/>
          <p:nvPr/>
        </p:nvSpPr>
        <p:spPr>
          <a:xfrm>
            <a:off x="5260323" y="3591158"/>
            <a:ext cx="1789272" cy="369332"/>
          </a:xfrm>
          <a:prstGeom prst="rect">
            <a:avLst/>
          </a:prstGeom>
          <a:noFill/>
        </p:spPr>
        <p:txBody>
          <a:bodyPr wrap="none" rtlCol="0">
            <a:spAutoFit/>
          </a:bodyPr>
          <a:lstStyle/>
          <a:p>
            <a:r>
              <a:rPr lang="en-CA" b="1">
                <a:solidFill>
                  <a:srgbClr val="1E4EFF"/>
                </a:solidFill>
                <a:latin typeface="Montserrat" panose="00000500000000000000" pitchFamily="2" charset="0"/>
              </a:rPr>
              <a:t>We Are Here</a:t>
            </a:r>
          </a:p>
        </p:txBody>
      </p:sp>
      <p:pic>
        <p:nvPicPr>
          <p:cNvPr id="3" name="Graphic 2" descr="Marker">
            <a:extLst>
              <a:ext uri="{FF2B5EF4-FFF2-40B4-BE49-F238E27FC236}">
                <a16:creationId xmlns:a16="http://schemas.microsoft.com/office/drawing/2014/main" id="{937994A7-0033-4E6D-BF1A-193AD511C3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0179" y="3051481"/>
            <a:ext cx="1189166" cy="1189166"/>
          </a:xfrm>
          <a:prstGeom prst="rect">
            <a:avLst/>
          </a:prstGeom>
        </p:spPr>
      </p:pic>
      <p:sp>
        <p:nvSpPr>
          <p:cNvPr id="13" name="TextBox 12">
            <a:extLst>
              <a:ext uri="{FF2B5EF4-FFF2-40B4-BE49-F238E27FC236}">
                <a16:creationId xmlns:a16="http://schemas.microsoft.com/office/drawing/2014/main" id="{B10A7303-BD73-45A6-BB6D-AAF7478C1CC5}"/>
              </a:ext>
            </a:extLst>
          </p:cNvPr>
          <p:cNvSpPr txBox="1"/>
          <p:nvPr/>
        </p:nvSpPr>
        <p:spPr>
          <a:xfrm>
            <a:off x="-7540232" y="2765605"/>
            <a:ext cx="1789272" cy="369332"/>
          </a:xfrm>
          <a:prstGeom prst="rect">
            <a:avLst/>
          </a:prstGeom>
          <a:noFill/>
        </p:spPr>
        <p:txBody>
          <a:bodyPr wrap="none" rtlCol="0">
            <a:spAutoFit/>
          </a:bodyPr>
          <a:lstStyle/>
          <a:p>
            <a:r>
              <a:rPr lang="en-CA" b="1">
                <a:solidFill>
                  <a:schemeClr val="bg1"/>
                </a:solidFill>
                <a:latin typeface="Montserrat" panose="00000500000000000000" pitchFamily="2" charset="0"/>
              </a:rPr>
              <a:t>We Are Here</a:t>
            </a:r>
          </a:p>
        </p:txBody>
      </p:sp>
    </p:spTree>
    <p:extLst>
      <p:ext uri="{BB962C8B-B14F-4D97-AF65-F5344CB8AC3E}">
        <p14:creationId xmlns:p14="http://schemas.microsoft.com/office/powerpoint/2010/main" val="2094786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46699C-5107-4FA4-BAFC-52E23015F464}"/>
              </a:ext>
            </a:extLst>
          </p:cNvPr>
          <p:cNvSpPr>
            <a:spLocks noChangeArrowheads="1"/>
          </p:cNvSpPr>
          <p:nvPr/>
        </p:nvSpPr>
        <p:spPr bwMode="auto">
          <a:xfrm flipV="1">
            <a:off x="-1421877" y="-2733685"/>
            <a:ext cx="53108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4" name="Chart 3">
            <a:extLst>
              <a:ext uri="{FF2B5EF4-FFF2-40B4-BE49-F238E27FC236}">
                <a16:creationId xmlns:a16="http://schemas.microsoft.com/office/drawing/2014/main" id="{1DB8EC11-8DF3-4B01-829B-B63613919F80}"/>
              </a:ext>
            </a:extLst>
          </p:cNvPr>
          <p:cNvGraphicFramePr/>
          <p:nvPr>
            <p:extLst>
              <p:ext uri="{D42A27DB-BD31-4B8C-83A1-F6EECF244321}">
                <p14:modId xmlns:p14="http://schemas.microsoft.com/office/powerpoint/2010/main" val="927219550"/>
              </p:ext>
            </p:extLst>
          </p:nvPr>
        </p:nvGraphicFramePr>
        <p:xfrm>
          <a:off x="3666563" y="1321853"/>
          <a:ext cx="6536251" cy="435750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D8456BB1-460B-4302-8446-FD4FD6551020}"/>
              </a:ext>
            </a:extLst>
          </p:cNvPr>
          <p:cNvSpPr>
            <a:spLocks noGrp="1"/>
          </p:cNvSpPr>
          <p:nvPr>
            <p:ph sz="quarter" idx="4294967295"/>
          </p:nvPr>
        </p:nvSpPr>
        <p:spPr>
          <a:xfrm>
            <a:off x="310718" y="300594"/>
            <a:ext cx="10910598" cy="735013"/>
          </a:xfrm>
        </p:spPr>
        <p:txBody>
          <a:bodyPr vert="horz" lIns="91440" tIns="45720" rIns="91440" bIns="45720" rtlCol="0" anchor="t">
            <a:normAutofit/>
          </a:bodyPr>
          <a:lstStyle/>
          <a:p>
            <a:pPr marL="0" indent="0">
              <a:buNone/>
            </a:pPr>
            <a:r>
              <a:rPr lang="en-US">
                <a:latin typeface="Museo Sans 700"/>
              </a:rPr>
              <a:t>VR &amp; AR Headsets Global Shipments To Increase </a:t>
            </a:r>
            <a:r>
              <a:rPr lang="en-US">
                <a:solidFill>
                  <a:srgbClr val="FF0000"/>
                </a:solidFill>
                <a:latin typeface="Museo Sans 700"/>
              </a:rPr>
              <a:t>10X</a:t>
            </a:r>
            <a:r>
              <a:rPr lang="en-US">
                <a:latin typeface="Museo Sans 700"/>
              </a:rPr>
              <a:t> by 2024</a:t>
            </a:r>
          </a:p>
        </p:txBody>
      </p:sp>
      <p:sp>
        <p:nvSpPr>
          <p:cNvPr id="9" name="TextBox 8">
            <a:extLst>
              <a:ext uri="{FF2B5EF4-FFF2-40B4-BE49-F238E27FC236}">
                <a16:creationId xmlns:a16="http://schemas.microsoft.com/office/drawing/2014/main" id="{77A552A5-B122-4BA6-80AC-C838EA8D9ED2}"/>
              </a:ext>
            </a:extLst>
          </p:cNvPr>
          <p:cNvSpPr txBox="1"/>
          <p:nvPr/>
        </p:nvSpPr>
        <p:spPr>
          <a:xfrm>
            <a:off x="417968" y="5769317"/>
            <a:ext cx="2254313" cy="230832"/>
          </a:xfrm>
          <a:prstGeom prst="rect">
            <a:avLst/>
          </a:prstGeom>
          <a:noFill/>
        </p:spPr>
        <p:txBody>
          <a:bodyPr wrap="square" rtlCol="0">
            <a:spAutoFit/>
          </a:bodyPr>
          <a:lstStyle/>
          <a:p>
            <a:r>
              <a:rPr lang="en-US" sz="900" i="1">
                <a:latin typeface="Montserrat Light" panose="00000400000000000000" pitchFamily="2" charset="0"/>
              </a:rPr>
              <a:t>*Projected Source: IDC</a:t>
            </a:r>
          </a:p>
        </p:txBody>
      </p:sp>
      <p:pic>
        <p:nvPicPr>
          <p:cNvPr id="6" name="Graphic 5" descr="Marker">
            <a:extLst>
              <a:ext uri="{FF2B5EF4-FFF2-40B4-BE49-F238E27FC236}">
                <a16:creationId xmlns:a16="http://schemas.microsoft.com/office/drawing/2014/main" id="{AEB43D87-AE8B-431C-8DCE-F682FE13B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3027" y="3620773"/>
            <a:ext cx="1011869" cy="1011869"/>
          </a:xfrm>
          <a:prstGeom prst="rect">
            <a:avLst/>
          </a:prstGeom>
        </p:spPr>
      </p:pic>
      <p:sp>
        <p:nvSpPr>
          <p:cNvPr id="8" name="TextBox 7">
            <a:extLst>
              <a:ext uri="{FF2B5EF4-FFF2-40B4-BE49-F238E27FC236}">
                <a16:creationId xmlns:a16="http://schemas.microsoft.com/office/drawing/2014/main" id="{D9E19137-5ED3-4178-AF45-168962DE1729}"/>
              </a:ext>
            </a:extLst>
          </p:cNvPr>
          <p:cNvSpPr txBox="1"/>
          <p:nvPr/>
        </p:nvSpPr>
        <p:spPr>
          <a:xfrm>
            <a:off x="6164022" y="3369313"/>
            <a:ext cx="1789272" cy="369332"/>
          </a:xfrm>
          <a:prstGeom prst="rect">
            <a:avLst/>
          </a:prstGeom>
          <a:noFill/>
        </p:spPr>
        <p:txBody>
          <a:bodyPr wrap="none" rtlCol="0">
            <a:spAutoFit/>
          </a:bodyPr>
          <a:lstStyle/>
          <a:p>
            <a:r>
              <a:rPr lang="en-CA" b="1">
                <a:solidFill>
                  <a:srgbClr val="1E4EFF"/>
                </a:solidFill>
                <a:latin typeface="Montserrat" panose="00000500000000000000" pitchFamily="2" charset="0"/>
              </a:rPr>
              <a:t>We Are Here</a:t>
            </a:r>
          </a:p>
        </p:txBody>
      </p:sp>
    </p:spTree>
    <p:extLst>
      <p:ext uri="{BB962C8B-B14F-4D97-AF65-F5344CB8AC3E}">
        <p14:creationId xmlns:p14="http://schemas.microsoft.com/office/powerpoint/2010/main" val="2456982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4" name="Google Shape;514;p57"/>
          <p:cNvSpPr txBox="1"/>
          <p:nvPr/>
        </p:nvSpPr>
        <p:spPr>
          <a:xfrm>
            <a:off x="406883" y="1731839"/>
            <a:ext cx="5273481" cy="2922668"/>
          </a:xfrm>
          <a:prstGeom prst="rect">
            <a:avLst/>
          </a:prstGeom>
          <a:noFill/>
          <a:ln>
            <a:noFill/>
          </a:ln>
        </p:spPr>
        <p:txBody>
          <a:bodyPr spcFirstLastPara="1" wrap="square" lIns="121900" tIns="0" rIns="121900" bIns="121900" anchor="t" anchorCtr="0">
            <a:noAutofit/>
          </a:bodyPr>
          <a:lstStyle/>
          <a:p>
            <a:pPr>
              <a:buClr>
                <a:schemeClr val="lt1"/>
              </a:buClr>
              <a:buSzPts val="1400"/>
            </a:pPr>
            <a:r>
              <a:rPr lang="en-US" sz="1600" b="1">
                <a:latin typeface="Museo Sans 700"/>
                <a:cs typeface="Times New Roman"/>
                <a:sym typeface="Times New Roman"/>
              </a:rPr>
              <a:t>Record Q4 2020 </a:t>
            </a:r>
            <a:r>
              <a:rPr lang="en-US" sz="1600">
                <a:latin typeface="Museo Sans 300"/>
                <a:cs typeface="Times New Roman"/>
                <a:sym typeface="Times New Roman"/>
              </a:rPr>
              <a:t>Total Bookings of </a:t>
            </a:r>
            <a:r>
              <a:rPr lang="en-US" sz="1600" b="1">
                <a:latin typeface="Museo Sans 700"/>
                <a:cs typeface="Times New Roman"/>
                <a:sym typeface="Times New Roman"/>
              </a:rPr>
              <a:t>$7.3 million* </a:t>
            </a:r>
            <a:r>
              <a:rPr lang="en-US" sz="1600">
                <a:latin typeface="Museo Sans 300"/>
                <a:cs typeface="Times New Roman"/>
                <a:sym typeface="Times New Roman"/>
              </a:rPr>
              <a:t>- + </a:t>
            </a:r>
            <a:r>
              <a:rPr lang="en-US" sz="1600" b="1">
                <a:latin typeface="Museo Sans 700"/>
                <a:cs typeface="Times New Roman"/>
                <a:sym typeface="Times New Roman"/>
              </a:rPr>
              <a:t>275% </a:t>
            </a:r>
            <a:r>
              <a:rPr lang="en-US" sz="1600">
                <a:latin typeface="Museo Sans 300"/>
                <a:cs typeface="Times New Roman"/>
                <a:sym typeface="Times New Roman"/>
              </a:rPr>
              <a:t>increase VS 2019 Q4</a:t>
            </a:r>
            <a:endParaRPr lang="en-US" sz="1600">
              <a:latin typeface="Museo Sans 300"/>
              <a:cs typeface="Times New Roman"/>
            </a:endParaRPr>
          </a:p>
          <a:p>
            <a:pPr>
              <a:buSzPts val="1400"/>
            </a:pPr>
            <a:endParaRPr lang="en-US" sz="1600" b="1">
              <a:latin typeface="Museo Sans 300"/>
              <a:ea typeface="Times New Roman"/>
              <a:cs typeface="Times New Roman"/>
            </a:endParaRPr>
          </a:p>
          <a:p>
            <a:pPr>
              <a:buSzPts val="1400"/>
            </a:pPr>
            <a:r>
              <a:rPr lang="en-US" sz="1600">
                <a:latin typeface="Museo Sans 300"/>
                <a:ea typeface="Lato Light"/>
                <a:cs typeface="Lato Light"/>
                <a:sym typeface="Lato Light"/>
              </a:rPr>
              <a:t>Company achieved </a:t>
            </a:r>
            <a:r>
              <a:rPr lang="en-US" sz="1600" b="1">
                <a:latin typeface="Museo Sans 700"/>
                <a:cs typeface="Times New Roman"/>
                <a:sym typeface="Lato Light"/>
              </a:rPr>
              <a:t>235%+ growth* </a:t>
            </a:r>
            <a:r>
              <a:rPr lang="en-US" sz="1600">
                <a:latin typeface="Museo Sans 300"/>
                <a:ea typeface="Lato Light"/>
                <a:cs typeface="Lato Light"/>
                <a:sym typeface="Lato Light"/>
              </a:rPr>
              <a:t>in 2020 with </a:t>
            </a:r>
            <a:r>
              <a:rPr lang="en-US" sz="1600" b="1">
                <a:latin typeface="Museo Sans 700"/>
                <a:cs typeface="Times New Roman"/>
                <a:sym typeface="Lato Light"/>
              </a:rPr>
              <a:t>$20mill </a:t>
            </a:r>
            <a:r>
              <a:rPr lang="en-US" sz="1600">
                <a:latin typeface="Museo Sans 300"/>
                <a:ea typeface="Lato Light"/>
                <a:cs typeface="Lato Light"/>
                <a:sym typeface="Lato Light"/>
              </a:rPr>
              <a:t>in revenue for calendar year 2020</a:t>
            </a:r>
            <a:endParaRPr lang="en-US" sz="1600">
              <a:latin typeface="Museo Sans 300"/>
              <a:ea typeface="Lato Light"/>
              <a:cs typeface="Lato Light"/>
            </a:endParaRPr>
          </a:p>
          <a:p>
            <a:pPr>
              <a:buSzPts val="1400"/>
            </a:pPr>
            <a:endParaRPr lang="en-US" sz="1600">
              <a:latin typeface="Museo Sans 300"/>
              <a:ea typeface="Lato Light"/>
              <a:cs typeface="Lato Light"/>
            </a:endParaRPr>
          </a:p>
          <a:p>
            <a:pPr>
              <a:buSzPts val="1400"/>
            </a:pPr>
            <a:r>
              <a:rPr lang="en-US" sz="1600">
                <a:latin typeface="Museo Sans 300"/>
                <a:ea typeface="Lato Light"/>
                <a:cs typeface="Lato Light"/>
              </a:rPr>
              <a:t>With the newly launched 3D ad network the company is projecting </a:t>
            </a:r>
            <a:r>
              <a:rPr lang="en-US" sz="1600" b="1">
                <a:latin typeface="Museo Sans 300"/>
                <a:ea typeface="Lato Light"/>
                <a:cs typeface="Lato Light"/>
              </a:rPr>
              <a:t>$50-60million in 2021</a:t>
            </a:r>
          </a:p>
          <a:p>
            <a:pPr>
              <a:buSzPts val="1400"/>
            </a:pPr>
            <a:endParaRPr lang="en-US" sz="1600" b="1">
              <a:latin typeface="Museo Sans 300"/>
              <a:ea typeface="Lato Light"/>
              <a:cs typeface="Lato Light"/>
            </a:endParaRPr>
          </a:p>
          <a:p>
            <a:pPr>
              <a:buSzPts val="1400"/>
            </a:pPr>
            <a:endParaRPr lang="en-US" sz="1600">
              <a:latin typeface="Museo Sans 300"/>
              <a:ea typeface="Lato Light"/>
              <a:cs typeface="Lato Light"/>
            </a:endParaRPr>
          </a:p>
        </p:txBody>
      </p:sp>
      <p:sp>
        <p:nvSpPr>
          <p:cNvPr id="515" name="Google Shape;515;p57"/>
          <p:cNvSpPr/>
          <p:nvPr/>
        </p:nvSpPr>
        <p:spPr>
          <a:xfrm>
            <a:off x="6400102" y="4986433"/>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16" name="Google Shape;516;p57"/>
          <p:cNvSpPr/>
          <p:nvPr/>
        </p:nvSpPr>
        <p:spPr>
          <a:xfrm>
            <a:off x="6400102" y="4651233"/>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17" name="Google Shape;517;p57"/>
          <p:cNvSpPr/>
          <p:nvPr/>
        </p:nvSpPr>
        <p:spPr>
          <a:xfrm>
            <a:off x="6400102" y="4285000"/>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18" name="Google Shape;518;p57"/>
          <p:cNvSpPr/>
          <p:nvPr/>
        </p:nvSpPr>
        <p:spPr>
          <a:xfrm>
            <a:off x="6400102" y="3962200"/>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19" name="Google Shape;519;p57"/>
          <p:cNvSpPr/>
          <p:nvPr/>
        </p:nvSpPr>
        <p:spPr>
          <a:xfrm>
            <a:off x="6400102" y="3682867"/>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0" name="Google Shape;520;p57"/>
          <p:cNvSpPr/>
          <p:nvPr/>
        </p:nvSpPr>
        <p:spPr>
          <a:xfrm>
            <a:off x="6400102" y="3391100"/>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1" name="Google Shape;521;p57"/>
          <p:cNvSpPr/>
          <p:nvPr/>
        </p:nvSpPr>
        <p:spPr>
          <a:xfrm>
            <a:off x="6400102" y="3080733"/>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2" name="Google Shape;522;p57"/>
          <p:cNvSpPr/>
          <p:nvPr/>
        </p:nvSpPr>
        <p:spPr>
          <a:xfrm>
            <a:off x="6400102" y="2757933"/>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3" name="Google Shape;523;p57"/>
          <p:cNvSpPr/>
          <p:nvPr/>
        </p:nvSpPr>
        <p:spPr>
          <a:xfrm>
            <a:off x="6400102" y="2466167"/>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4" name="Google Shape;524;p57"/>
          <p:cNvSpPr/>
          <p:nvPr/>
        </p:nvSpPr>
        <p:spPr>
          <a:xfrm>
            <a:off x="6400102" y="2174433"/>
            <a:ext cx="5326400" cy="30800"/>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5" name="Google Shape;525;p57"/>
          <p:cNvSpPr/>
          <p:nvPr/>
        </p:nvSpPr>
        <p:spPr>
          <a:xfrm flipV="1">
            <a:off x="6400102" y="1857071"/>
            <a:ext cx="5385015" cy="42468"/>
          </a:xfrm>
          <a:prstGeom prst="rect">
            <a:avLst/>
          </a:prstGeom>
          <a:solidFill>
            <a:srgbClr val="666666"/>
          </a:solidFill>
          <a:ln>
            <a:noFill/>
          </a:ln>
        </p:spPr>
        <p:txBody>
          <a:bodyPr spcFirstLastPara="1" wrap="square" lIns="121900" tIns="121900" rIns="121900" bIns="121900" anchor="ctr" anchorCtr="0">
            <a:noAutofit/>
          </a:bodyPr>
          <a:lstStyle/>
          <a:p>
            <a:endParaRPr sz="2400"/>
          </a:p>
        </p:txBody>
      </p:sp>
      <p:sp>
        <p:nvSpPr>
          <p:cNvPr id="526" name="Google Shape;526;p57"/>
          <p:cNvSpPr/>
          <p:nvPr/>
        </p:nvSpPr>
        <p:spPr>
          <a:xfrm>
            <a:off x="10168169" y="1857733"/>
            <a:ext cx="1036800" cy="3128800"/>
          </a:xfrm>
          <a:prstGeom prst="rect">
            <a:avLst/>
          </a:prstGeom>
          <a:solidFill>
            <a:srgbClr val="00A651"/>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527" name="Google Shape;527;p57"/>
          <p:cNvSpPr txBox="1"/>
          <p:nvPr/>
        </p:nvSpPr>
        <p:spPr>
          <a:xfrm>
            <a:off x="10244325" y="1916372"/>
            <a:ext cx="1460000"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2000" b="1">
                <a:solidFill>
                  <a:srgbClr val="FFFFFF"/>
                </a:solidFill>
                <a:latin typeface="Lato"/>
                <a:ea typeface="Lato"/>
                <a:cs typeface="Lato"/>
                <a:sym typeface="Lato"/>
              </a:rPr>
              <a:t>(EST)</a:t>
            </a:r>
            <a:endParaRPr sz="2000" b="1">
              <a:solidFill>
                <a:srgbClr val="FFFFFF"/>
              </a:solidFill>
              <a:latin typeface="Lato"/>
              <a:ea typeface="Lato"/>
              <a:cs typeface="Lato"/>
              <a:sym typeface="Lato"/>
            </a:endParaRPr>
          </a:p>
        </p:txBody>
      </p:sp>
      <p:sp>
        <p:nvSpPr>
          <p:cNvPr id="528" name="Google Shape;528;p57"/>
          <p:cNvSpPr txBox="1"/>
          <p:nvPr/>
        </p:nvSpPr>
        <p:spPr>
          <a:xfrm>
            <a:off x="5893869" y="4794000"/>
            <a:ext cx="714000" cy="509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0.0</a:t>
            </a:r>
            <a:endParaRPr sz="1067">
              <a:solidFill>
                <a:srgbClr val="666666"/>
              </a:solidFill>
              <a:latin typeface="Lato"/>
              <a:ea typeface="Lato"/>
              <a:cs typeface="Lato"/>
              <a:sym typeface="Lato"/>
            </a:endParaRPr>
          </a:p>
        </p:txBody>
      </p:sp>
      <p:sp>
        <p:nvSpPr>
          <p:cNvPr id="529" name="Google Shape;529;p57"/>
          <p:cNvSpPr txBox="1"/>
          <p:nvPr/>
        </p:nvSpPr>
        <p:spPr>
          <a:xfrm>
            <a:off x="5893869" y="4452567"/>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4.0</a:t>
            </a:r>
            <a:endParaRPr sz="1067">
              <a:solidFill>
                <a:srgbClr val="666666"/>
              </a:solidFill>
              <a:latin typeface="Lato"/>
              <a:ea typeface="Lato"/>
              <a:cs typeface="Lato"/>
              <a:sym typeface="Lato"/>
            </a:endParaRPr>
          </a:p>
        </p:txBody>
      </p:sp>
      <p:sp>
        <p:nvSpPr>
          <p:cNvPr id="530" name="Google Shape;530;p57"/>
          <p:cNvSpPr txBox="1"/>
          <p:nvPr/>
        </p:nvSpPr>
        <p:spPr>
          <a:xfrm>
            <a:off x="5893869" y="4086300"/>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8.0</a:t>
            </a:r>
            <a:endParaRPr sz="1067">
              <a:solidFill>
                <a:srgbClr val="666666"/>
              </a:solidFill>
              <a:latin typeface="Lato"/>
              <a:ea typeface="Lato"/>
              <a:cs typeface="Lato"/>
              <a:sym typeface="Lato"/>
            </a:endParaRPr>
          </a:p>
        </p:txBody>
      </p:sp>
      <p:sp>
        <p:nvSpPr>
          <p:cNvPr id="531" name="Google Shape;531;p57"/>
          <p:cNvSpPr txBox="1"/>
          <p:nvPr/>
        </p:nvSpPr>
        <p:spPr>
          <a:xfrm>
            <a:off x="5893869" y="3783100"/>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12.0</a:t>
            </a:r>
            <a:endParaRPr sz="1067">
              <a:solidFill>
                <a:srgbClr val="666666"/>
              </a:solidFill>
              <a:latin typeface="Lato"/>
              <a:ea typeface="Lato"/>
              <a:cs typeface="Lato"/>
              <a:sym typeface="Lato"/>
            </a:endParaRPr>
          </a:p>
        </p:txBody>
      </p:sp>
      <p:sp>
        <p:nvSpPr>
          <p:cNvPr id="532" name="Google Shape;532;p57"/>
          <p:cNvSpPr txBox="1"/>
          <p:nvPr/>
        </p:nvSpPr>
        <p:spPr>
          <a:xfrm>
            <a:off x="5893869" y="3491333"/>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16.0</a:t>
            </a:r>
            <a:endParaRPr sz="1067">
              <a:solidFill>
                <a:srgbClr val="666666"/>
              </a:solidFill>
              <a:latin typeface="Lato"/>
              <a:ea typeface="Lato"/>
              <a:cs typeface="Lato"/>
              <a:sym typeface="Lato"/>
            </a:endParaRPr>
          </a:p>
        </p:txBody>
      </p:sp>
      <p:sp>
        <p:nvSpPr>
          <p:cNvPr id="533" name="Google Shape;533;p57"/>
          <p:cNvSpPr txBox="1"/>
          <p:nvPr/>
        </p:nvSpPr>
        <p:spPr>
          <a:xfrm>
            <a:off x="5893869" y="3193367"/>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20.0</a:t>
            </a:r>
            <a:endParaRPr sz="1067">
              <a:solidFill>
                <a:srgbClr val="666666"/>
              </a:solidFill>
              <a:latin typeface="Lato"/>
              <a:ea typeface="Lato"/>
              <a:cs typeface="Lato"/>
              <a:sym typeface="Lato"/>
            </a:endParaRPr>
          </a:p>
        </p:txBody>
      </p:sp>
      <p:sp>
        <p:nvSpPr>
          <p:cNvPr id="534" name="Google Shape;534;p57"/>
          <p:cNvSpPr txBox="1"/>
          <p:nvPr/>
        </p:nvSpPr>
        <p:spPr>
          <a:xfrm>
            <a:off x="5893869" y="2889200"/>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24.0</a:t>
            </a:r>
            <a:endParaRPr sz="1067">
              <a:solidFill>
                <a:srgbClr val="666666"/>
              </a:solidFill>
              <a:latin typeface="Lato"/>
              <a:ea typeface="Lato"/>
              <a:cs typeface="Lato"/>
              <a:sym typeface="Lato"/>
            </a:endParaRPr>
          </a:p>
        </p:txBody>
      </p:sp>
      <p:sp>
        <p:nvSpPr>
          <p:cNvPr id="535" name="Google Shape;535;p57"/>
          <p:cNvSpPr txBox="1"/>
          <p:nvPr/>
        </p:nvSpPr>
        <p:spPr>
          <a:xfrm>
            <a:off x="5893869" y="2585000"/>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28.0</a:t>
            </a:r>
            <a:endParaRPr sz="1067">
              <a:solidFill>
                <a:srgbClr val="666666"/>
              </a:solidFill>
              <a:latin typeface="Lato"/>
              <a:ea typeface="Lato"/>
              <a:cs typeface="Lato"/>
              <a:sym typeface="Lato"/>
            </a:endParaRPr>
          </a:p>
        </p:txBody>
      </p:sp>
      <p:sp>
        <p:nvSpPr>
          <p:cNvPr id="536" name="Google Shape;536;p57"/>
          <p:cNvSpPr txBox="1"/>
          <p:nvPr/>
        </p:nvSpPr>
        <p:spPr>
          <a:xfrm>
            <a:off x="5893869" y="2280833"/>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32.0</a:t>
            </a:r>
            <a:endParaRPr sz="1067">
              <a:solidFill>
                <a:srgbClr val="666666"/>
              </a:solidFill>
              <a:latin typeface="Lato"/>
              <a:ea typeface="Lato"/>
              <a:cs typeface="Lato"/>
              <a:sym typeface="Lato"/>
            </a:endParaRPr>
          </a:p>
        </p:txBody>
      </p:sp>
      <p:sp>
        <p:nvSpPr>
          <p:cNvPr id="537" name="Google Shape;537;p57"/>
          <p:cNvSpPr txBox="1"/>
          <p:nvPr/>
        </p:nvSpPr>
        <p:spPr>
          <a:xfrm>
            <a:off x="5893869" y="1998000"/>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36.0</a:t>
            </a:r>
            <a:endParaRPr sz="1067">
              <a:solidFill>
                <a:srgbClr val="666666"/>
              </a:solidFill>
              <a:latin typeface="Lato"/>
              <a:ea typeface="Lato"/>
              <a:cs typeface="Lato"/>
              <a:sym typeface="Lato"/>
            </a:endParaRPr>
          </a:p>
        </p:txBody>
      </p:sp>
      <p:sp>
        <p:nvSpPr>
          <p:cNvPr id="538" name="Google Shape;538;p57"/>
          <p:cNvSpPr txBox="1"/>
          <p:nvPr/>
        </p:nvSpPr>
        <p:spPr>
          <a:xfrm>
            <a:off x="5893869" y="1693817"/>
            <a:ext cx="714000" cy="303200"/>
          </a:xfrm>
          <a:prstGeom prst="rect">
            <a:avLst/>
          </a:prstGeom>
          <a:noFill/>
          <a:ln>
            <a:noFill/>
          </a:ln>
        </p:spPr>
        <p:txBody>
          <a:bodyPr spcFirstLastPara="1" wrap="square" lIns="121900" tIns="121900" rIns="121900" bIns="121900" anchor="t" anchorCtr="0">
            <a:noAutofit/>
          </a:bodyPr>
          <a:lstStyle/>
          <a:p>
            <a:r>
              <a:rPr lang="en" sz="1067">
                <a:solidFill>
                  <a:srgbClr val="666666"/>
                </a:solidFill>
                <a:latin typeface="Lato"/>
                <a:ea typeface="Lato"/>
                <a:cs typeface="Lato"/>
                <a:sym typeface="Lato"/>
              </a:rPr>
              <a:t>40.0</a:t>
            </a:r>
            <a:endParaRPr sz="1067">
              <a:solidFill>
                <a:srgbClr val="666666"/>
              </a:solidFill>
              <a:latin typeface="Lato"/>
              <a:ea typeface="Lato"/>
              <a:cs typeface="Lato"/>
              <a:sym typeface="Lato"/>
            </a:endParaRPr>
          </a:p>
        </p:txBody>
      </p:sp>
      <p:sp>
        <p:nvSpPr>
          <p:cNvPr id="539" name="Google Shape;539;p57"/>
          <p:cNvSpPr/>
          <p:nvPr/>
        </p:nvSpPr>
        <p:spPr>
          <a:xfrm>
            <a:off x="7014669" y="4427733"/>
            <a:ext cx="1036800" cy="558800"/>
          </a:xfrm>
          <a:prstGeom prst="rect">
            <a:avLst/>
          </a:prstGeom>
          <a:solidFill>
            <a:srgbClr val="1E4EFF"/>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540" name="Google Shape;540;p57"/>
          <p:cNvSpPr/>
          <p:nvPr/>
        </p:nvSpPr>
        <p:spPr>
          <a:xfrm>
            <a:off x="8597602" y="3384833"/>
            <a:ext cx="1036800" cy="1601600"/>
          </a:xfrm>
          <a:prstGeom prst="rect">
            <a:avLst/>
          </a:prstGeom>
          <a:solidFill>
            <a:srgbClr val="1E4EFF"/>
          </a:solidFill>
          <a:ln>
            <a:noFill/>
          </a:ln>
          <a:effectLst>
            <a:outerShdw blurRad="50800" dist="38100" dir="2700000" algn="tl" rotWithShape="0">
              <a:prstClr val="black">
                <a:alpha val="40000"/>
              </a:prstClr>
            </a:outerShdw>
          </a:effectLst>
        </p:spPr>
        <p:txBody>
          <a:bodyPr spcFirstLastPara="1" wrap="square" lIns="121900" tIns="121900" rIns="121900" bIns="121900" anchor="ctr" anchorCtr="0">
            <a:noAutofit/>
          </a:bodyPr>
          <a:lstStyle/>
          <a:p>
            <a:endParaRPr sz="2400"/>
          </a:p>
        </p:txBody>
      </p:sp>
      <p:sp>
        <p:nvSpPr>
          <p:cNvPr id="541" name="Google Shape;541;p57"/>
          <p:cNvSpPr txBox="1"/>
          <p:nvPr/>
        </p:nvSpPr>
        <p:spPr>
          <a:xfrm>
            <a:off x="7094835" y="4784642"/>
            <a:ext cx="956634" cy="668966"/>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2000">
                <a:latin typeface="Montserrat"/>
                <a:ea typeface="Lato"/>
                <a:cs typeface="Lato"/>
                <a:sym typeface="Lato"/>
              </a:rPr>
              <a:t>2019</a:t>
            </a:r>
            <a:endParaRPr lang="en">
              <a:latin typeface="Montserrat"/>
            </a:endParaRPr>
          </a:p>
        </p:txBody>
      </p:sp>
      <p:sp>
        <p:nvSpPr>
          <p:cNvPr id="542" name="Google Shape;542;p57"/>
          <p:cNvSpPr txBox="1"/>
          <p:nvPr/>
        </p:nvSpPr>
        <p:spPr>
          <a:xfrm>
            <a:off x="8651235" y="4797933"/>
            <a:ext cx="956634"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2000">
                <a:latin typeface="Montserrat" panose="00000500000000000000" pitchFamily="2" charset="0"/>
                <a:ea typeface="Lato"/>
                <a:cs typeface="Lato"/>
                <a:sym typeface="Lato"/>
              </a:rPr>
              <a:t>2020</a:t>
            </a:r>
          </a:p>
        </p:txBody>
      </p:sp>
      <p:sp>
        <p:nvSpPr>
          <p:cNvPr id="543" name="Google Shape;543;p57"/>
          <p:cNvSpPr txBox="1"/>
          <p:nvPr/>
        </p:nvSpPr>
        <p:spPr>
          <a:xfrm>
            <a:off x="10235669" y="4797933"/>
            <a:ext cx="862259"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2000">
                <a:latin typeface="Montserrat" panose="00000500000000000000" pitchFamily="2" charset="0"/>
                <a:ea typeface="Lato"/>
                <a:cs typeface="Lato"/>
                <a:sym typeface="Lato"/>
              </a:rPr>
              <a:t>2021</a:t>
            </a:r>
          </a:p>
        </p:txBody>
      </p:sp>
      <p:sp>
        <p:nvSpPr>
          <p:cNvPr id="544" name="Google Shape;544;p57"/>
          <p:cNvSpPr txBox="1"/>
          <p:nvPr/>
        </p:nvSpPr>
        <p:spPr>
          <a:xfrm>
            <a:off x="7066635" y="4241533"/>
            <a:ext cx="1460000"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US" sz="2000" b="1">
                <a:solidFill>
                  <a:srgbClr val="FFFFFF"/>
                </a:solidFill>
                <a:latin typeface="Montserrat" panose="00000500000000000000" pitchFamily="2" charset="0"/>
                <a:ea typeface="Lato"/>
                <a:cs typeface="Lato"/>
                <a:sym typeface="Lato"/>
              </a:rPr>
              <a:t>6 mill</a:t>
            </a:r>
          </a:p>
        </p:txBody>
      </p:sp>
      <p:sp>
        <p:nvSpPr>
          <p:cNvPr id="545" name="Google Shape;545;p57"/>
          <p:cNvSpPr txBox="1"/>
          <p:nvPr/>
        </p:nvSpPr>
        <p:spPr>
          <a:xfrm>
            <a:off x="8576086" y="3176065"/>
            <a:ext cx="1460000"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 sz="2000" b="1">
                <a:solidFill>
                  <a:srgbClr val="FFFFFF"/>
                </a:solidFill>
                <a:latin typeface="Montserrat" panose="00000500000000000000" pitchFamily="2" charset="0"/>
                <a:ea typeface="Lato"/>
                <a:cs typeface="Lato"/>
                <a:sym typeface="Lato"/>
              </a:rPr>
              <a:t>20 mill</a:t>
            </a:r>
            <a:endParaRPr sz="2000" b="1">
              <a:solidFill>
                <a:srgbClr val="FFFFFF"/>
              </a:solidFill>
              <a:latin typeface="Montserrat" panose="00000500000000000000" pitchFamily="2" charset="0"/>
              <a:ea typeface="Lato"/>
              <a:cs typeface="Lato"/>
              <a:sym typeface="Lato"/>
            </a:endParaRPr>
          </a:p>
        </p:txBody>
      </p:sp>
      <p:sp>
        <p:nvSpPr>
          <p:cNvPr id="546" name="Google Shape;546;p57"/>
          <p:cNvSpPr txBox="1"/>
          <p:nvPr/>
        </p:nvSpPr>
        <p:spPr>
          <a:xfrm>
            <a:off x="8654542" y="3479323"/>
            <a:ext cx="1460000" cy="626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r>
              <a:rPr lang="en-US" sz="2000" b="1">
                <a:solidFill>
                  <a:srgbClr val="FFFFFF"/>
                </a:solidFill>
                <a:latin typeface="Montserrat" panose="00000500000000000000" pitchFamily="2" charset="0"/>
                <a:ea typeface="Lato"/>
                <a:cs typeface="Lato"/>
                <a:sym typeface="Lato"/>
              </a:rPr>
              <a:t>(EST)</a:t>
            </a:r>
          </a:p>
        </p:txBody>
      </p:sp>
      <p:sp>
        <p:nvSpPr>
          <p:cNvPr id="547" name="Google Shape;547;p57"/>
          <p:cNvSpPr txBox="1"/>
          <p:nvPr/>
        </p:nvSpPr>
        <p:spPr>
          <a:xfrm>
            <a:off x="10114542" y="881323"/>
            <a:ext cx="1448000" cy="710800"/>
          </a:xfrm>
          <a:prstGeom prst="rect">
            <a:avLst/>
          </a:prstGeom>
          <a:noFill/>
          <a:ln>
            <a:noFill/>
          </a:ln>
        </p:spPr>
        <p:txBody>
          <a:bodyPr spcFirstLastPara="1" wrap="square" lIns="121900" tIns="121900" rIns="121900" bIns="121900" anchor="t" anchorCtr="0">
            <a:noAutofit/>
          </a:bodyPr>
          <a:lstStyle/>
          <a:p>
            <a:pPr>
              <a:lnSpc>
                <a:spcPct val="115000"/>
              </a:lnSpc>
              <a:spcBef>
                <a:spcPts val="1600"/>
              </a:spcBef>
              <a:spcAft>
                <a:spcPts val="1600"/>
              </a:spcAft>
            </a:pPr>
            <a:endParaRPr lang="en" sz="2000" b="1">
              <a:solidFill>
                <a:srgbClr val="FFFFFF"/>
              </a:solidFill>
              <a:latin typeface="Montserrat"/>
              <a:ea typeface="Lato"/>
              <a:cs typeface="Lato"/>
              <a:sym typeface="Lato"/>
            </a:endParaRPr>
          </a:p>
          <a:p>
            <a:pPr>
              <a:lnSpc>
                <a:spcPct val="114999"/>
              </a:lnSpc>
              <a:spcBef>
                <a:spcPts val="1600"/>
              </a:spcBef>
              <a:spcAft>
                <a:spcPts val="1600"/>
              </a:spcAft>
            </a:pPr>
            <a:r>
              <a:rPr lang="en" sz="2000" b="1">
                <a:solidFill>
                  <a:srgbClr val="FFFFFF"/>
                </a:solidFill>
                <a:latin typeface="Montserrat"/>
                <a:ea typeface="Lato"/>
                <a:cs typeface="Lato"/>
                <a:sym typeface="Lato"/>
              </a:rPr>
              <a:t>50 mill</a:t>
            </a:r>
            <a:endParaRPr lang="en">
              <a:latin typeface="Montserrat"/>
            </a:endParaRPr>
          </a:p>
        </p:txBody>
      </p:sp>
      <p:sp>
        <p:nvSpPr>
          <p:cNvPr id="4" name="Content Placeholder 3">
            <a:extLst>
              <a:ext uri="{FF2B5EF4-FFF2-40B4-BE49-F238E27FC236}">
                <a16:creationId xmlns:a16="http://schemas.microsoft.com/office/drawing/2014/main" id="{5C473605-471F-4260-9491-17FD1E9C2B22}"/>
              </a:ext>
            </a:extLst>
          </p:cNvPr>
          <p:cNvSpPr>
            <a:spLocks noGrp="1"/>
          </p:cNvSpPr>
          <p:nvPr>
            <p:ph sz="quarter" idx="4294967295"/>
          </p:nvPr>
        </p:nvSpPr>
        <p:spPr>
          <a:xfrm>
            <a:off x="468388" y="414616"/>
            <a:ext cx="6810375" cy="468313"/>
          </a:xfrm>
        </p:spPr>
        <p:txBody>
          <a:bodyPr vert="horz" lIns="91440" tIns="45720" rIns="91440" bIns="45720" rtlCol="0" anchor="ctr">
            <a:noAutofit/>
          </a:bodyPr>
          <a:lstStyle/>
          <a:p>
            <a:pPr>
              <a:spcBef>
                <a:spcPct val="0"/>
              </a:spcBef>
              <a:buNone/>
            </a:pPr>
            <a:r>
              <a:rPr lang="en-CA">
                <a:latin typeface="Museo Sans 700 (Body)"/>
                <a:ea typeface="+mj-ea"/>
                <a:cs typeface="+mj-cs"/>
                <a:sym typeface="Lato Light"/>
              </a:rPr>
              <a:t>Surging Revenue Growth</a:t>
            </a:r>
            <a:endParaRPr lang="en-CA">
              <a:latin typeface="Museo Sans 700 (Body)"/>
              <a:ea typeface="+mj-ea"/>
              <a:cs typeface="+mj-cs"/>
            </a:endParaRPr>
          </a:p>
        </p:txBody>
      </p:sp>
      <p:sp>
        <p:nvSpPr>
          <p:cNvPr id="2" name="TextBox 1">
            <a:extLst>
              <a:ext uri="{FF2B5EF4-FFF2-40B4-BE49-F238E27FC236}">
                <a16:creationId xmlns:a16="http://schemas.microsoft.com/office/drawing/2014/main" id="{97DBB974-1D18-4035-8E86-8453B72E0EE3}"/>
              </a:ext>
            </a:extLst>
          </p:cNvPr>
          <p:cNvSpPr txBox="1"/>
          <p:nvPr/>
        </p:nvSpPr>
        <p:spPr>
          <a:xfrm>
            <a:off x="468388" y="6337296"/>
            <a:ext cx="6096000" cy="230832"/>
          </a:xfrm>
          <a:prstGeom prst="rect">
            <a:avLst/>
          </a:prstGeom>
          <a:noFill/>
        </p:spPr>
        <p:txBody>
          <a:bodyPr wrap="square">
            <a:spAutoFit/>
          </a:bodyPr>
          <a:lstStyle/>
          <a:p>
            <a:r>
              <a:rPr lang="en-US" sz="900">
                <a:solidFill>
                  <a:srgbClr val="2B2D2C"/>
                </a:solidFill>
                <a:latin typeface="Montserrat Light" pitchFamily="2" charset="77"/>
              </a:rPr>
              <a:t>*Preliminary or projected estimated results</a:t>
            </a:r>
          </a:p>
        </p:txBody>
      </p:sp>
      <p:pic>
        <p:nvPicPr>
          <p:cNvPr id="3" name="Graphic 2" descr="Marker">
            <a:extLst>
              <a:ext uri="{FF2B5EF4-FFF2-40B4-BE49-F238E27FC236}">
                <a16:creationId xmlns:a16="http://schemas.microsoft.com/office/drawing/2014/main" id="{F9B6B81D-D189-4550-B326-E1880C957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0701" y="2555098"/>
            <a:ext cx="1011869" cy="1011869"/>
          </a:xfrm>
          <a:prstGeom prst="rect">
            <a:avLst/>
          </a:prstGeom>
        </p:spPr>
      </p:pic>
      <p:sp>
        <p:nvSpPr>
          <p:cNvPr id="39" name="TextBox 38">
            <a:extLst>
              <a:ext uri="{FF2B5EF4-FFF2-40B4-BE49-F238E27FC236}">
                <a16:creationId xmlns:a16="http://schemas.microsoft.com/office/drawing/2014/main" id="{79F7E0FB-01CC-4BA1-9247-A3A7518073F1}"/>
              </a:ext>
            </a:extLst>
          </p:cNvPr>
          <p:cNvSpPr txBox="1"/>
          <p:nvPr/>
        </p:nvSpPr>
        <p:spPr>
          <a:xfrm>
            <a:off x="9273533" y="5439814"/>
            <a:ext cx="184731" cy="369332"/>
          </a:xfrm>
          <a:prstGeom prst="rect">
            <a:avLst/>
          </a:prstGeom>
          <a:noFill/>
        </p:spPr>
        <p:txBody>
          <a:bodyPr wrap="none" lIns="91440" tIns="45720" rIns="91440" bIns="45720" rtlCol="0" anchor="t">
            <a:spAutoFit/>
          </a:bodyPr>
          <a:lstStyle/>
          <a:p>
            <a:endParaRPr lang="en-CA" b="1">
              <a:solidFill>
                <a:srgbClr val="1E4EFF"/>
              </a:solidFill>
              <a:latin typeface="Montserrat"/>
            </a:endParaRPr>
          </a:p>
        </p:txBody>
      </p:sp>
      <p:sp>
        <p:nvSpPr>
          <p:cNvPr id="40" name="TextBox 39">
            <a:extLst>
              <a:ext uri="{FF2B5EF4-FFF2-40B4-BE49-F238E27FC236}">
                <a16:creationId xmlns:a16="http://schemas.microsoft.com/office/drawing/2014/main" id="{D7B8BD87-B20D-4B42-A4B0-3A25F5BAC516}"/>
              </a:ext>
            </a:extLst>
          </p:cNvPr>
          <p:cNvSpPr txBox="1"/>
          <p:nvPr/>
        </p:nvSpPr>
        <p:spPr>
          <a:xfrm>
            <a:off x="7756599" y="2757435"/>
            <a:ext cx="1789272" cy="369332"/>
          </a:xfrm>
          <a:prstGeom prst="rect">
            <a:avLst/>
          </a:prstGeom>
          <a:noFill/>
        </p:spPr>
        <p:txBody>
          <a:bodyPr wrap="none" rtlCol="0">
            <a:spAutoFit/>
          </a:bodyPr>
          <a:lstStyle/>
          <a:p>
            <a:r>
              <a:rPr lang="en-CA" b="1">
                <a:solidFill>
                  <a:srgbClr val="1E4EFF"/>
                </a:solidFill>
                <a:latin typeface="Montserrat" panose="00000500000000000000" pitchFamily="2" charset="0"/>
              </a:rPr>
              <a:t>We Are Here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3" name="TextBox 12">
            <a:extLst>
              <a:ext uri="{FF2B5EF4-FFF2-40B4-BE49-F238E27FC236}">
                <a16:creationId xmlns:a16="http://schemas.microsoft.com/office/drawing/2014/main" id="{12EECA37-9C73-40FD-AE35-61908D74B625}"/>
              </a:ext>
            </a:extLst>
          </p:cNvPr>
          <p:cNvSpPr txBox="1"/>
          <p:nvPr/>
        </p:nvSpPr>
        <p:spPr>
          <a:xfrm>
            <a:off x="468388" y="6337296"/>
            <a:ext cx="6096000" cy="230832"/>
          </a:xfrm>
          <a:prstGeom prst="rect">
            <a:avLst/>
          </a:prstGeom>
          <a:noFill/>
        </p:spPr>
        <p:txBody>
          <a:bodyPr wrap="square">
            <a:spAutoFit/>
          </a:bodyPr>
          <a:lstStyle/>
          <a:p>
            <a:r>
              <a:rPr lang="en-US" sz="900">
                <a:solidFill>
                  <a:srgbClr val="2B2D2C"/>
                </a:solidFill>
                <a:latin typeface="Montserrat Light" pitchFamily="2" charset="77"/>
              </a:rPr>
              <a:t>(A) Preliminary or projected estimated results</a:t>
            </a:r>
          </a:p>
        </p:txBody>
      </p:sp>
      <p:graphicFrame>
        <p:nvGraphicFramePr>
          <p:cNvPr id="10" name="Chart 9">
            <a:extLst>
              <a:ext uri="{FF2B5EF4-FFF2-40B4-BE49-F238E27FC236}">
                <a16:creationId xmlns:a16="http://schemas.microsoft.com/office/drawing/2014/main" id="{C739163E-9B27-49CA-B872-8DC6AD72D912}"/>
              </a:ext>
            </a:extLst>
          </p:cNvPr>
          <p:cNvGraphicFramePr/>
          <p:nvPr>
            <p:extLst>
              <p:ext uri="{D42A27DB-BD31-4B8C-83A1-F6EECF244321}">
                <p14:modId xmlns:p14="http://schemas.microsoft.com/office/powerpoint/2010/main" val="3780501467"/>
              </p:ext>
            </p:extLst>
          </p:nvPr>
        </p:nvGraphicFramePr>
        <p:xfrm>
          <a:off x="3394631" y="910297"/>
          <a:ext cx="5633311" cy="5652809"/>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74A47437-B146-4567-93AB-4ABE82E6D599}"/>
              </a:ext>
            </a:extLst>
          </p:cNvPr>
          <p:cNvCxnSpPr>
            <a:cxnSpLocks/>
          </p:cNvCxnSpPr>
          <p:nvPr/>
        </p:nvCxnSpPr>
        <p:spPr>
          <a:xfrm flipV="1">
            <a:off x="3987498" y="1818959"/>
            <a:ext cx="4373217" cy="3272661"/>
          </a:xfrm>
          <a:prstGeom prst="straightConnector1">
            <a:avLst/>
          </a:prstGeom>
          <a:ln w="76200">
            <a:solidFill>
              <a:srgbClr val="EC1B23"/>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41E1CFEC-22C6-0A4D-AF7C-1564C66DC380}"/>
              </a:ext>
            </a:extLst>
          </p:cNvPr>
          <p:cNvSpPr>
            <a:spLocks noGrp="1"/>
          </p:cNvSpPr>
          <p:nvPr>
            <p:ph sz="quarter" idx="4294967295"/>
          </p:nvPr>
        </p:nvSpPr>
        <p:spPr>
          <a:xfrm>
            <a:off x="364010" y="347473"/>
            <a:ext cx="6810375" cy="468313"/>
          </a:xfrm>
        </p:spPr>
        <p:txBody>
          <a:bodyPr vert="horz" lIns="91440" tIns="45720" rIns="91440" bIns="45720" rtlCol="0" anchor="ctr">
            <a:noAutofit/>
          </a:bodyPr>
          <a:lstStyle/>
          <a:p>
            <a:pPr>
              <a:spcBef>
                <a:spcPct val="0"/>
              </a:spcBef>
              <a:buNone/>
            </a:pPr>
            <a:r>
              <a:rPr lang="en-US">
                <a:latin typeface="Museo Sans 700 (Body)"/>
                <a:ea typeface="+mj-ea"/>
                <a:cs typeface="+mj-cs"/>
                <a:sym typeface="Fira Sans Regular"/>
              </a:rPr>
              <a:t>Growth Trajectory </a:t>
            </a:r>
          </a:p>
        </p:txBody>
      </p:sp>
      <p:sp>
        <p:nvSpPr>
          <p:cNvPr id="2" name="Rectangle 1">
            <a:extLst>
              <a:ext uri="{FF2B5EF4-FFF2-40B4-BE49-F238E27FC236}">
                <a16:creationId xmlns:a16="http://schemas.microsoft.com/office/drawing/2014/main" id="{4B420AD6-8333-4DF0-BB81-E489E5D41B68}"/>
              </a:ext>
            </a:extLst>
          </p:cNvPr>
          <p:cNvSpPr/>
          <p:nvPr/>
        </p:nvSpPr>
        <p:spPr>
          <a:xfrm rot="16200000">
            <a:off x="8317789" y="2890593"/>
            <a:ext cx="628073" cy="420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1050" b="1">
              <a:latin typeface="Montserrat" panose="00000500000000000000" pitchFamily="2" charset="0"/>
            </a:endParaRPr>
          </a:p>
        </p:txBody>
      </p:sp>
    </p:spTree>
    <p:extLst>
      <p:ext uri="{BB962C8B-B14F-4D97-AF65-F5344CB8AC3E}">
        <p14:creationId xmlns:p14="http://schemas.microsoft.com/office/powerpoint/2010/main" val="2617330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quare">
            <a:extLst>
              <a:ext uri="{FF2B5EF4-FFF2-40B4-BE49-F238E27FC236}">
                <a16:creationId xmlns:a16="http://schemas.microsoft.com/office/drawing/2014/main" id="{4D0D7BAB-9071-4008-BDBF-CB7716FCA599}"/>
              </a:ext>
            </a:extLst>
          </p:cNvPr>
          <p:cNvSpPr/>
          <p:nvPr/>
        </p:nvSpPr>
        <p:spPr>
          <a:xfrm>
            <a:off x="1" y="1196506"/>
            <a:ext cx="12202423" cy="505836"/>
          </a:xfrm>
          <a:prstGeom prst="rect">
            <a:avLst/>
          </a:prstGeom>
          <a:solidFill>
            <a:srgbClr val="2546C8"/>
          </a:solidFill>
          <a:ln w="12700">
            <a:miter lim="400000"/>
          </a:ln>
        </p:spPr>
        <p:txBody>
          <a:bodyPr lIns="25393" tIns="25393" rIns="25393" bIns="25393" anchor="ctr"/>
          <a:lstStyle/>
          <a:p>
            <a:pPr algn="ctr" defTabSz="412663">
              <a:defRPr sz="3200">
                <a:solidFill>
                  <a:srgbClr val="FFFFFF"/>
                </a:solidFill>
                <a:latin typeface="Helvetica Neue Medium"/>
                <a:ea typeface="Helvetica Neue Medium"/>
                <a:cs typeface="Helvetica Neue Medium"/>
                <a:sym typeface="Helvetica Neue Medium"/>
              </a:defRPr>
            </a:pPr>
            <a:endParaRPr sz="1600">
              <a:solidFill>
                <a:srgbClr val="2546C8"/>
              </a:solidFill>
              <a:latin typeface="Gotham Medium" pitchFamily="2" charset="0"/>
              <a:cs typeface="Gotham Medium" pitchFamily="2" charset="0"/>
              <a:sym typeface="Helvetica Neue Medium"/>
            </a:endParaRPr>
          </a:p>
        </p:txBody>
      </p:sp>
      <p:sp>
        <p:nvSpPr>
          <p:cNvPr id="28" name="So much talent, in so little time">
            <a:extLst>
              <a:ext uri="{FF2B5EF4-FFF2-40B4-BE49-F238E27FC236}">
                <a16:creationId xmlns:a16="http://schemas.microsoft.com/office/drawing/2014/main" id="{EAB196EE-1FC0-F645-83E5-E6A2EFE727E5}"/>
              </a:ext>
            </a:extLst>
          </p:cNvPr>
          <p:cNvSpPr txBox="1">
            <a:spLocks/>
          </p:cNvSpPr>
          <p:nvPr/>
        </p:nvSpPr>
        <p:spPr>
          <a:xfrm>
            <a:off x="168589" y="163480"/>
            <a:ext cx="9501831" cy="866275"/>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sz="2800">
                <a:latin typeface="Museo Sans 700"/>
              </a:defRPr>
            </a:lvl1pPr>
            <a:lvl2pPr marL="685800" indent="-228600">
              <a:lnSpc>
                <a:spcPct val="90000"/>
              </a:lnSpc>
              <a:spcBef>
                <a:spcPts val="500"/>
              </a:spcBef>
              <a:buFont typeface="Arial" panose="020B0604020202020204" pitchFamily="34" charset="0"/>
              <a:buChar char="•"/>
              <a:defRPr sz="2400">
                <a:latin typeface="Montserrat" panose="00000500000000000000" pitchFamily="2" charset="0"/>
              </a:defRPr>
            </a:lvl2pPr>
            <a:lvl3pPr marL="1143000" indent="-228600">
              <a:lnSpc>
                <a:spcPct val="90000"/>
              </a:lnSpc>
              <a:spcBef>
                <a:spcPts val="500"/>
              </a:spcBef>
              <a:buFont typeface="Arial" panose="020B0604020202020204" pitchFamily="34" charset="0"/>
              <a:buChar char="•"/>
              <a:defRPr sz="2000">
                <a:latin typeface="Montserrat" panose="00000500000000000000" pitchFamily="2" charset="0"/>
              </a:defRPr>
            </a:lvl3pPr>
            <a:lvl4pPr marL="1600200" indent="-228600">
              <a:lnSpc>
                <a:spcPct val="90000"/>
              </a:lnSpc>
              <a:spcBef>
                <a:spcPts val="500"/>
              </a:spcBef>
              <a:buFont typeface="Arial" panose="020B0604020202020204" pitchFamily="34" charset="0"/>
              <a:buChar char="•"/>
              <a:defRPr>
                <a:latin typeface="Montserrat" panose="00000500000000000000" pitchFamily="2" charset="0"/>
              </a:defRPr>
            </a:lvl4pPr>
            <a:lvl5pPr marL="2057400" indent="-228600">
              <a:lnSpc>
                <a:spcPct val="90000"/>
              </a:lnSpc>
              <a:spcBef>
                <a:spcPts val="500"/>
              </a:spcBef>
              <a:buFont typeface="Arial" panose="020B0604020202020204" pitchFamily="34" charset="0"/>
              <a:buChar char="•"/>
              <a:defRPr>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sym typeface="Fira Sans Regular"/>
              </a:rPr>
              <a:t>Our Customers</a:t>
            </a:r>
            <a:endParaRPr lang="en-US"/>
          </a:p>
        </p:txBody>
      </p:sp>
      <p:sp>
        <p:nvSpPr>
          <p:cNvPr id="4" name="TextBox 3">
            <a:extLst>
              <a:ext uri="{FF2B5EF4-FFF2-40B4-BE49-F238E27FC236}">
                <a16:creationId xmlns:a16="http://schemas.microsoft.com/office/drawing/2014/main" id="{66E72054-FEFD-4F53-A497-1A850DD76A9D}"/>
              </a:ext>
            </a:extLst>
          </p:cNvPr>
          <p:cNvSpPr txBox="1"/>
          <p:nvPr/>
        </p:nvSpPr>
        <p:spPr>
          <a:xfrm>
            <a:off x="2191339" y="1218591"/>
            <a:ext cx="6857005" cy="461665"/>
          </a:xfrm>
          <a:prstGeom prst="rect">
            <a:avLst/>
          </a:prstGeom>
          <a:noFill/>
        </p:spPr>
        <p:txBody>
          <a:bodyPr wrap="none" lIns="91440" tIns="45720" rIns="91440" bIns="45720" rtlCol="0" anchor="t">
            <a:spAutoFit/>
          </a:bodyPr>
          <a:lstStyle/>
          <a:p>
            <a:r>
              <a:rPr lang="en-CA" sz="2400">
                <a:solidFill>
                  <a:schemeClr val="bg1"/>
                </a:solidFill>
                <a:latin typeface="Montserrat"/>
              </a:rPr>
              <a:t>Testimonials: </a:t>
            </a:r>
            <a:r>
              <a:rPr lang="en-CA" sz="2400">
                <a:solidFill>
                  <a:schemeClr val="bg1"/>
                </a:solidFill>
                <a:latin typeface="Montserrat"/>
                <a:hlinkClick r:id="rId3">
                  <a:extLst>
                    <a:ext uri="{A12FA001-AC4F-418D-AE19-62706E023703}">
                      <ahyp:hlinkClr xmlns:ahyp="http://schemas.microsoft.com/office/drawing/2018/hyperlinkcolor" val="tx"/>
                    </a:ext>
                  </a:extLst>
                </a:hlinkClick>
              </a:rPr>
              <a:t>https://www.nextechar.com/customers</a:t>
            </a:r>
            <a:r>
              <a:rPr lang="en-CA" sz="2400" b="1">
                <a:solidFill>
                  <a:schemeClr val="bg1"/>
                </a:solidFill>
                <a:latin typeface="Montserrat"/>
              </a:rPr>
              <a:t> </a:t>
            </a:r>
            <a:endParaRPr lang="en-CA" sz="2400">
              <a:solidFill>
                <a:schemeClr val="bg1"/>
              </a:solidFill>
              <a:latin typeface="Montserrat" panose="00000500000000000000" pitchFamily="2" charset="0"/>
            </a:endParaRPr>
          </a:p>
        </p:txBody>
      </p:sp>
      <p:grpSp>
        <p:nvGrpSpPr>
          <p:cNvPr id="7" name="Group 6">
            <a:extLst>
              <a:ext uri="{FF2B5EF4-FFF2-40B4-BE49-F238E27FC236}">
                <a16:creationId xmlns:a16="http://schemas.microsoft.com/office/drawing/2014/main" id="{F49C923A-206F-4B89-B95B-82569EEEB15F}"/>
              </a:ext>
            </a:extLst>
          </p:cNvPr>
          <p:cNvGrpSpPr/>
          <p:nvPr/>
        </p:nvGrpSpPr>
        <p:grpSpPr>
          <a:xfrm>
            <a:off x="549065" y="1963193"/>
            <a:ext cx="11093870" cy="3838111"/>
            <a:chOff x="549065" y="1963193"/>
            <a:chExt cx="11093870" cy="3838111"/>
          </a:xfrm>
        </p:grpSpPr>
        <p:sp>
          <p:nvSpPr>
            <p:cNvPr id="46" name="Rectangle 45">
              <a:extLst>
                <a:ext uri="{FF2B5EF4-FFF2-40B4-BE49-F238E27FC236}">
                  <a16:creationId xmlns:a16="http://schemas.microsoft.com/office/drawing/2014/main" id="{3C7A2AA6-E1CE-7545-BA24-1398B7A6D4CB}"/>
                </a:ext>
              </a:extLst>
            </p:cNvPr>
            <p:cNvSpPr/>
            <p:nvPr/>
          </p:nvSpPr>
          <p:spPr>
            <a:xfrm>
              <a:off x="10548956"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36E5021F-E581-0C44-BF32-CD6206C2755D}"/>
                </a:ext>
              </a:extLst>
            </p:cNvPr>
            <p:cNvSpPr/>
            <p:nvPr/>
          </p:nvSpPr>
          <p:spPr>
            <a:xfrm>
              <a:off x="8330182"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645DE426-2554-C64E-A377-4CDCCB6BB072}"/>
                </a:ext>
              </a:extLst>
            </p:cNvPr>
            <p:cNvSpPr/>
            <p:nvPr/>
          </p:nvSpPr>
          <p:spPr>
            <a:xfrm>
              <a:off x="2767838"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3386C6A0-F11A-1342-AD92-D5FAF2937DE2}"/>
                </a:ext>
              </a:extLst>
            </p:cNvPr>
            <p:cNvSpPr/>
            <p:nvPr/>
          </p:nvSpPr>
          <p:spPr>
            <a:xfrm>
              <a:off x="6111408"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EE3D3B90-9EB5-F543-A11A-CBE00AD62C1B}"/>
                </a:ext>
              </a:extLst>
            </p:cNvPr>
            <p:cNvSpPr/>
            <p:nvPr/>
          </p:nvSpPr>
          <p:spPr>
            <a:xfrm>
              <a:off x="6111408"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88" name="Google Shape;168;p28">
              <a:extLst>
                <a:ext uri="{FF2B5EF4-FFF2-40B4-BE49-F238E27FC236}">
                  <a16:creationId xmlns:a16="http://schemas.microsoft.com/office/drawing/2014/main" id="{CB0A71EE-BAFF-8144-800A-18734D43DD0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9241" r="6622" b="4901"/>
            <a:stretch/>
          </p:blipFill>
          <p:spPr>
            <a:xfrm>
              <a:off x="8418834" y="4085671"/>
              <a:ext cx="939667" cy="549183"/>
            </a:xfrm>
            <a:prstGeom prst="rect">
              <a:avLst/>
            </a:prstGeom>
            <a:solidFill>
              <a:schemeClr val="bg1"/>
            </a:solidFill>
            <a:ln>
              <a:noFill/>
            </a:ln>
          </p:spPr>
        </p:pic>
        <p:pic>
          <p:nvPicPr>
            <p:cNvPr id="12306" name="Picture 18" descr="Viacom Digital Studios Chief Kelly Day Exits, Handing Reins To Stefanie  Schwartz – Deadline">
              <a:extLst>
                <a:ext uri="{FF2B5EF4-FFF2-40B4-BE49-F238E27FC236}">
                  <a16:creationId xmlns:a16="http://schemas.microsoft.com/office/drawing/2014/main" id="{D68E66BB-19C4-DA42-A803-04C1AB25D4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80" y="3158595"/>
              <a:ext cx="1025145" cy="577169"/>
            </a:xfrm>
            <a:prstGeom prst="rect">
              <a:avLst/>
            </a:prstGeom>
            <a:solidFill>
              <a:schemeClr val="bg1"/>
            </a:solidFill>
          </p:spPr>
        </p:pic>
        <p:pic>
          <p:nvPicPr>
            <p:cNvPr id="12304" name="Picture 16" descr="Johnson &amp; Johnson Homepage | Johnson &amp; Johnson">
              <a:extLst>
                <a:ext uri="{FF2B5EF4-FFF2-40B4-BE49-F238E27FC236}">
                  <a16:creationId xmlns:a16="http://schemas.microsoft.com/office/drawing/2014/main" id="{92CCB755-1A85-C841-AA40-1FD9B2145E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37074" y="3159922"/>
              <a:ext cx="1068744" cy="561091"/>
            </a:xfrm>
            <a:prstGeom prst="rect">
              <a:avLst/>
            </a:prstGeom>
            <a:solidFill>
              <a:schemeClr val="bg1"/>
            </a:solidFill>
          </p:spPr>
        </p:pic>
        <p:sp>
          <p:nvSpPr>
            <p:cNvPr id="2" name="Rectangle 1">
              <a:extLst>
                <a:ext uri="{FF2B5EF4-FFF2-40B4-BE49-F238E27FC236}">
                  <a16:creationId xmlns:a16="http://schemas.microsoft.com/office/drawing/2014/main" id="{5F394856-ACA7-FC47-99DF-6BD5CFFC4367}"/>
                </a:ext>
              </a:extLst>
            </p:cNvPr>
            <p:cNvSpPr/>
            <p:nvPr/>
          </p:nvSpPr>
          <p:spPr>
            <a:xfrm>
              <a:off x="549065"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68E901E-118C-3E42-AD6B-3CFD7AFA700C}"/>
                </a:ext>
              </a:extLst>
            </p:cNvPr>
            <p:cNvSpPr/>
            <p:nvPr/>
          </p:nvSpPr>
          <p:spPr>
            <a:xfrm>
              <a:off x="1658452"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BB2F7041-502A-1940-8F2D-E09161CA9F94}"/>
                </a:ext>
              </a:extLst>
            </p:cNvPr>
            <p:cNvSpPr/>
            <p:nvPr/>
          </p:nvSpPr>
          <p:spPr>
            <a:xfrm>
              <a:off x="2767838"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A241FA09-2907-ED4D-9236-7961E60DA24B}"/>
                </a:ext>
              </a:extLst>
            </p:cNvPr>
            <p:cNvSpPr/>
            <p:nvPr/>
          </p:nvSpPr>
          <p:spPr>
            <a:xfrm>
              <a:off x="3884930"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630D67B8-3E48-6347-8696-5ADED8C72675}"/>
                </a:ext>
              </a:extLst>
            </p:cNvPr>
            <p:cNvSpPr/>
            <p:nvPr/>
          </p:nvSpPr>
          <p:spPr>
            <a:xfrm>
              <a:off x="5002021"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BE71AA98-0BC8-2942-A2A8-47C1EE12E2F1}"/>
                </a:ext>
              </a:extLst>
            </p:cNvPr>
            <p:cNvSpPr/>
            <p:nvPr/>
          </p:nvSpPr>
          <p:spPr>
            <a:xfrm>
              <a:off x="6111408"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14C4648C-3775-AA43-BC9A-71306F4E1513}"/>
                </a:ext>
              </a:extLst>
            </p:cNvPr>
            <p:cNvSpPr/>
            <p:nvPr/>
          </p:nvSpPr>
          <p:spPr>
            <a:xfrm>
              <a:off x="7220794"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076690E-DA9D-EF42-A8C4-B670AFF98152}"/>
                </a:ext>
              </a:extLst>
            </p:cNvPr>
            <p:cNvSpPr/>
            <p:nvPr/>
          </p:nvSpPr>
          <p:spPr>
            <a:xfrm>
              <a:off x="8330182"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B7D02011-C76D-384B-9712-607433EC1552}"/>
                </a:ext>
              </a:extLst>
            </p:cNvPr>
            <p:cNvSpPr/>
            <p:nvPr/>
          </p:nvSpPr>
          <p:spPr>
            <a:xfrm>
              <a:off x="9439569"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FA92C431-0803-A046-A32A-0482554CB393}"/>
                </a:ext>
              </a:extLst>
            </p:cNvPr>
            <p:cNvSpPr/>
            <p:nvPr/>
          </p:nvSpPr>
          <p:spPr>
            <a:xfrm>
              <a:off x="10548956" y="1963193"/>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31E3055E-5778-9743-A78E-66BA980A7C1D}"/>
                </a:ext>
              </a:extLst>
            </p:cNvPr>
            <p:cNvSpPr/>
            <p:nvPr/>
          </p:nvSpPr>
          <p:spPr>
            <a:xfrm>
              <a:off x="549065"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EFB7491-5CAB-B24E-9F9C-D89912D1B3F0}"/>
                </a:ext>
              </a:extLst>
            </p:cNvPr>
            <p:cNvSpPr/>
            <p:nvPr/>
          </p:nvSpPr>
          <p:spPr>
            <a:xfrm>
              <a:off x="1658452"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646DDA41-AE06-B046-94FD-819E7291AF80}"/>
                </a:ext>
              </a:extLst>
            </p:cNvPr>
            <p:cNvSpPr/>
            <p:nvPr/>
          </p:nvSpPr>
          <p:spPr>
            <a:xfrm>
              <a:off x="3884930"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75209483-7594-9B47-9FC0-92E98DE47220}"/>
                </a:ext>
              </a:extLst>
            </p:cNvPr>
            <p:cNvSpPr/>
            <p:nvPr/>
          </p:nvSpPr>
          <p:spPr>
            <a:xfrm>
              <a:off x="5002021"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DB5887F-47A4-FA47-8454-A681496EF34B}"/>
                </a:ext>
              </a:extLst>
            </p:cNvPr>
            <p:cNvSpPr/>
            <p:nvPr/>
          </p:nvSpPr>
          <p:spPr>
            <a:xfrm>
              <a:off x="7220794"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016FCF0-9F95-A34E-B545-6079E8B58C12}"/>
                </a:ext>
              </a:extLst>
            </p:cNvPr>
            <p:cNvSpPr/>
            <p:nvPr/>
          </p:nvSpPr>
          <p:spPr>
            <a:xfrm>
              <a:off x="8330182"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A944DE6C-0570-8142-BB0F-AB1D56FA9652}"/>
                </a:ext>
              </a:extLst>
            </p:cNvPr>
            <p:cNvSpPr/>
            <p:nvPr/>
          </p:nvSpPr>
          <p:spPr>
            <a:xfrm>
              <a:off x="9439569"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A7370811-D1A6-5A45-8B71-691303712437}"/>
                </a:ext>
              </a:extLst>
            </p:cNvPr>
            <p:cNvSpPr/>
            <p:nvPr/>
          </p:nvSpPr>
          <p:spPr>
            <a:xfrm>
              <a:off x="10548956" y="292615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110492CB-65E5-FD48-93A7-60377A64E007}"/>
                </a:ext>
              </a:extLst>
            </p:cNvPr>
            <p:cNvSpPr/>
            <p:nvPr/>
          </p:nvSpPr>
          <p:spPr>
            <a:xfrm>
              <a:off x="549065"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775E5DD9-FF80-484F-A6BB-4F64652060F9}"/>
                </a:ext>
              </a:extLst>
            </p:cNvPr>
            <p:cNvSpPr/>
            <p:nvPr/>
          </p:nvSpPr>
          <p:spPr>
            <a:xfrm>
              <a:off x="1658452"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5DF871B9-E82F-DC46-9CA1-BA20B00AB8D7}"/>
                </a:ext>
              </a:extLst>
            </p:cNvPr>
            <p:cNvSpPr/>
            <p:nvPr/>
          </p:nvSpPr>
          <p:spPr>
            <a:xfrm>
              <a:off x="2767838"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93B195B1-8CBC-394A-85DA-C4EE2138EE23}"/>
                </a:ext>
              </a:extLst>
            </p:cNvPr>
            <p:cNvSpPr/>
            <p:nvPr/>
          </p:nvSpPr>
          <p:spPr>
            <a:xfrm>
              <a:off x="3884930"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B974ECFF-1388-9C4E-95A5-627AA46216C8}"/>
                </a:ext>
              </a:extLst>
            </p:cNvPr>
            <p:cNvSpPr/>
            <p:nvPr/>
          </p:nvSpPr>
          <p:spPr>
            <a:xfrm>
              <a:off x="5002021"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11E9D75E-3EB0-8F41-8AA0-4D94C1A3CEA4}"/>
                </a:ext>
              </a:extLst>
            </p:cNvPr>
            <p:cNvSpPr/>
            <p:nvPr/>
          </p:nvSpPr>
          <p:spPr>
            <a:xfrm>
              <a:off x="7220794"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D22A6AD0-D29C-C24C-B146-06BA7AA6A664}"/>
                </a:ext>
              </a:extLst>
            </p:cNvPr>
            <p:cNvSpPr/>
            <p:nvPr/>
          </p:nvSpPr>
          <p:spPr>
            <a:xfrm>
              <a:off x="9439569" y="3890924"/>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7" name="Rectangle 46">
              <a:extLst>
                <a:ext uri="{FF2B5EF4-FFF2-40B4-BE49-F238E27FC236}">
                  <a16:creationId xmlns:a16="http://schemas.microsoft.com/office/drawing/2014/main" id="{27A7C366-10CF-7B42-A440-B22887D4DCFD}"/>
                </a:ext>
              </a:extLst>
            </p:cNvPr>
            <p:cNvSpPr/>
            <p:nvPr/>
          </p:nvSpPr>
          <p:spPr>
            <a:xfrm>
              <a:off x="549065"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8994A59B-5DDA-FC48-9934-0270D7A38F6B}"/>
                </a:ext>
              </a:extLst>
            </p:cNvPr>
            <p:cNvSpPr/>
            <p:nvPr/>
          </p:nvSpPr>
          <p:spPr>
            <a:xfrm>
              <a:off x="1658452"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9" name="Rectangle 48">
              <a:extLst>
                <a:ext uri="{FF2B5EF4-FFF2-40B4-BE49-F238E27FC236}">
                  <a16:creationId xmlns:a16="http://schemas.microsoft.com/office/drawing/2014/main" id="{7DDA7346-2B02-A242-9F5E-A3ACB0C85F65}"/>
                </a:ext>
              </a:extLst>
            </p:cNvPr>
            <p:cNvSpPr/>
            <p:nvPr/>
          </p:nvSpPr>
          <p:spPr>
            <a:xfrm>
              <a:off x="2767838"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87E14A2F-1271-7F42-8FE7-F49DE75656AD}"/>
                </a:ext>
              </a:extLst>
            </p:cNvPr>
            <p:cNvSpPr/>
            <p:nvPr/>
          </p:nvSpPr>
          <p:spPr>
            <a:xfrm>
              <a:off x="3884930"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0A4607E1-5DAD-7B4B-967D-DAA1A1D44FE4}"/>
                </a:ext>
              </a:extLst>
            </p:cNvPr>
            <p:cNvSpPr/>
            <p:nvPr/>
          </p:nvSpPr>
          <p:spPr>
            <a:xfrm>
              <a:off x="5002021"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84B256CB-5612-F047-BAAC-ABD9E6BE0E43}"/>
                </a:ext>
              </a:extLst>
            </p:cNvPr>
            <p:cNvSpPr/>
            <p:nvPr/>
          </p:nvSpPr>
          <p:spPr>
            <a:xfrm>
              <a:off x="6111408"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A7D9A34B-49E4-3940-8179-B52E83E35AAF}"/>
                </a:ext>
              </a:extLst>
            </p:cNvPr>
            <p:cNvSpPr/>
            <p:nvPr/>
          </p:nvSpPr>
          <p:spPr>
            <a:xfrm>
              <a:off x="7220794"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4BC39504-8FBD-3B43-ACE1-C98A87DF150D}"/>
                </a:ext>
              </a:extLst>
            </p:cNvPr>
            <p:cNvSpPr/>
            <p:nvPr/>
          </p:nvSpPr>
          <p:spPr>
            <a:xfrm>
              <a:off x="8330182"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5" name="Rectangle 54">
              <a:extLst>
                <a:ext uri="{FF2B5EF4-FFF2-40B4-BE49-F238E27FC236}">
                  <a16:creationId xmlns:a16="http://schemas.microsoft.com/office/drawing/2014/main" id="{BFA186FC-CCF4-E04B-BC11-392FF8047376}"/>
                </a:ext>
              </a:extLst>
            </p:cNvPr>
            <p:cNvSpPr/>
            <p:nvPr/>
          </p:nvSpPr>
          <p:spPr>
            <a:xfrm>
              <a:off x="9439569"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C64C4A7F-B73B-6046-812C-8686C6CA2C2F}"/>
                </a:ext>
              </a:extLst>
            </p:cNvPr>
            <p:cNvSpPr/>
            <p:nvPr/>
          </p:nvSpPr>
          <p:spPr>
            <a:xfrm>
              <a:off x="10548956" y="4855689"/>
              <a:ext cx="1093979" cy="9456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68" name="Picture 4" descr="Föreläsare Stockholm, Göteborg, Malmö | Stefan Lindström">
              <a:extLst>
                <a:ext uri="{FF2B5EF4-FFF2-40B4-BE49-F238E27FC236}">
                  <a16:creationId xmlns:a16="http://schemas.microsoft.com/office/drawing/2014/main" id="{4B4FC7E8-E9BD-5F4E-99CA-5B67697F008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7597" y="2329653"/>
              <a:ext cx="893443" cy="265557"/>
            </a:xfrm>
            <a:prstGeom prst="rect">
              <a:avLst/>
            </a:prstGeom>
            <a:solidFill>
              <a:schemeClr val="bg1"/>
            </a:solidFill>
          </p:spPr>
        </p:pic>
        <p:pic>
          <p:nvPicPr>
            <p:cNvPr id="69" name="Google Shape;172;p28">
              <a:extLst>
                <a:ext uri="{FF2B5EF4-FFF2-40B4-BE49-F238E27FC236}">
                  <a16:creationId xmlns:a16="http://schemas.microsoft.com/office/drawing/2014/main" id="{CA3C7656-BF2C-5743-AD8B-C6023524725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l="7146" b="6853"/>
            <a:stretch/>
          </p:blipFill>
          <p:spPr>
            <a:xfrm>
              <a:off x="6201451" y="4299888"/>
              <a:ext cx="998345" cy="276191"/>
            </a:xfrm>
            <a:prstGeom prst="rect">
              <a:avLst/>
            </a:prstGeom>
            <a:solidFill>
              <a:schemeClr val="bg1"/>
            </a:solidFill>
            <a:ln>
              <a:noFill/>
            </a:ln>
          </p:spPr>
        </p:pic>
        <p:pic>
          <p:nvPicPr>
            <p:cNvPr id="70" name="Picture 2" descr="Meet Poly - Plantronics and Polycom Rebrand - UC Today">
              <a:extLst>
                <a:ext uri="{FF2B5EF4-FFF2-40B4-BE49-F238E27FC236}">
                  <a16:creationId xmlns:a16="http://schemas.microsoft.com/office/drawing/2014/main" id="{C2D42D3B-D009-8C4D-842A-CA45BE0F8E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21089" y="2225740"/>
              <a:ext cx="870483" cy="435241"/>
            </a:xfrm>
            <a:prstGeom prst="rect">
              <a:avLst/>
            </a:prstGeom>
            <a:solidFill>
              <a:schemeClr val="bg1"/>
            </a:solidFill>
          </p:spPr>
        </p:pic>
        <p:pic>
          <p:nvPicPr>
            <p:cNvPr id="12290" name="Picture 2" descr="Dell Technologies (DELL)">
              <a:extLst>
                <a:ext uri="{FF2B5EF4-FFF2-40B4-BE49-F238E27FC236}">
                  <a16:creationId xmlns:a16="http://schemas.microsoft.com/office/drawing/2014/main" id="{1973D4F3-AAE3-DC41-8BE0-A083203A2F1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734944" y="2092239"/>
              <a:ext cx="741805" cy="741805"/>
            </a:xfrm>
            <a:prstGeom prst="rect">
              <a:avLst/>
            </a:prstGeom>
            <a:solidFill>
              <a:schemeClr val="bg1"/>
            </a:solidFill>
          </p:spPr>
        </p:pic>
        <p:pic>
          <p:nvPicPr>
            <p:cNvPr id="12292" name="Picture 4" descr="Carnegie Mellon University Reviews">
              <a:extLst>
                <a:ext uri="{FF2B5EF4-FFF2-40B4-BE49-F238E27FC236}">
                  <a16:creationId xmlns:a16="http://schemas.microsoft.com/office/drawing/2014/main" id="{22DDC1E6-58CE-F846-AB44-F049C4AB2FBF}"/>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8152" r="18201" b="-9325"/>
            <a:stretch/>
          </p:blipFill>
          <p:spPr bwMode="auto">
            <a:xfrm>
              <a:off x="6258478" y="2212601"/>
              <a:ext cx="884290" cy="520775"/>
            </a:xfrm>
            <a:prstGeom prst="rect">
              <a:avLst/>
            </a:prstGeom>
            <a:solidFill>
              <a:schemeClr val="bg1"/>
            </a:solidFill>
          </p:spPr>
        </p:pic>
        <p:pic>
          <p:nvPicPr>
            <p:cNvPr id="12294" name="Picture 6" descr="USF Department of Chemistry - Home | Facebook">
              <a:extLst>
                <a:ext uri="{FF2B5EF4-FFF2-40B4-BE49-F238E27FC236}">
                  <a16:creationId xmlns:a16="http://schemas.microsoft.com/office/drawing/2014/main" id="{6527A1AF-2668-CC49-B66A-E7287117776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73854" y="2120265"/>
              <a:ext cx="628499" cy="628499"/>
            </a:xfrm>
            <a:prstGeom prst="rect">
              <a:avLst/>
            </a:prstGeom>
            <a:solidFill>
              <a:schemeClr val="bg1"/>
            </a:solidFill>
          </p:spPr>
        </p:pic>
        <p:pic>
          <p:nvPicPr>
            <p:cNvPr id="12296" name="Picture 8" descr="StudyQA Universities - University Laval page">
              <a:extLst>
                <a:ext uri="{FF2B5EF4-FFF2-40B4-BE49-F238E27FC236}">
                  <a16:creationId xmlns:a16="http://schemas.microsoft.com/office/drawing/2014/main" id="{847D93C8-DF6C-A646-B977-87EAF854463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80134" y="2133052"/>
              <a:ext cx="594073" cy="594073"/>
            </a:xfrm>
            <a:prstGeom prst="rect">
              <a:avLst/>
            </a:prstGeom>
            <a:solidFill>
              <a:schemeClr val="bg1"/>
            </a:solidFill>
          </p:spPr>
        </p:pic>
        <p:pic>
          <p:nvPicPr>
            <p:cNvPr id="12298" name="Picture 10" descr="Alberta Health Services - Home | Facebook">
              <a:extLst>
                <a:ext uri="{FF2B5EF4-FFF2-40B4-BE49-F238E27FC236}">
                  <a16:creationId xmlns:a16="http://schemas.microsoft.com/office/drawing/2014/main" id="{F419DF00-9021-E142-A4C7-B56515772F3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693062" y="3128972"/>
              <a:ext cx="586991" cy="586991"/>
            </a:xfrm>
            <a:prstGeom prst="rect">
              <a:avLst/>
            </a:prstGeom>
            <a:solidFill>
              <a:schemeClr val="bg1"/>
            </a:solidFill>
          </p:spPr>
        </p:pic>
        <p:pic>
          <p:nvPicPr>
            <p:cNvPr id="12" name="Picture 11" descr="A picture containing shape&#10;&#10;Description automatically generated">
              <a:extLst>
                <a:ext uri="{FF2B5EF4-FFF2-40B4-BE49-F238E27FC236}">
                  <a16:creationId xmlns:a16="http://schemas.microsoft.com/office/drawing/2014/main" id="{E6076195-D242-DC44-8CDE-2D72BD73052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79284" y="5085077"/>
              <a:ext cx="816112" cy="508799"/>
            </a:xfrm>
            <a:prstGeom prst="rect">
              <a:avLst/>
            </a:prstGeom>
            <a:solidFill>
              <a:schemeClr val="bg1"/>
            </a:solidFill>
          </p:spPr>
        </p:pic>
        <p:pic>
          <p:nvPicPr>
            <p:cNvPr id="72" name="Picture 71" descr="Text&#10;&#10;Description automatically generated">
              <a:extLst>
                <a:ext uri="{FF2B5EF4-FFF2-40B4-BE49-F238E27FC236}">
                  <a16:creationId xmlns:a16="http://schemas.microsoft.com/office/drawing/2014/main" id="{6B6340DA-BD6A-AD46-BC38-424814BD368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20727" y="5052502"/>
              <a:ext cx="991572" cy="618187"/>
            </a:xfrm>
            <a:prstGeom prst="rect">
              <a:avLst/>
            </a:prstGeom>
            <a:solidFill>
              <a:schemeClr val="bg1"/>
            </a:solidFill>
          </p:spPr>
        </p:pic>
        <p:pic>
          <p:nvPicPr>
            <p:cNvPr id="74" name="Picture 73" descr="A picture containing shape&#10;&#10;Description automatically generated">
              <a:extLst>
                <a:ext uri="{FF2B5EF4-FFF2-40B4-BE49-F238E27FC236}">
                  <a16:creationId xmlns:a16="http://schemas.microsoft.com/office/drawing/2014/main" id="{E89B7B3D-188C-9B4C-9742-34FB425B023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94585" y="5052502"/>
              <a:ext cx="908851" cy="566616"/>
            </a:xfrm>
            <a:prstGeom prst="rect">
              <a:avLst/>
            </a:prstGeom>
            <a:solidFill>
              <a:schemeClr val="bg1"/>
            </a:solidFill>
          </p:spPr>
        </p:pic>
        <p:pic>
          <p:nvPicPr>
            <p:cNvPr id="76" name="Picture 75" descr="Logo, company name&#10;&#10;Description automatically generated">
              <a:extLst>
                <a:ext uri="{FF2B5EF4-FFF2-40B4-BE49-F238E27FC236}">
                  <a16:creationId xmlns:a16="http://schemas.microsoft.com/office/drawing/2014/main" id="{3ADDB37F-6845-9B42-A9F2-2BEF26DC665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281754" y="4065888"/>
              <a:ext cx="1028379" cy="641135"/>
            </a:xfrm>
            <a:prstGeom prst="rect">
              <a:avLst/>
            </a:prstGeom>
            <a:solidFill>
              <a:schemeClr val="bg1"/>
            </a:solidFill>
          </p:spPr>
        </p:pic>
        <p:pic>
          <p:nvPicPr>
            <p:cNvPr id="12302" name="Picture 14" descr="2. DePuy Synthes - Covering the specialized field of orthopedic product  development and manufacturing">
              <a:extLst>
                <a:ext uri="{FF2B5EF4-FFF2-40B4-BE49-F238E27FC236}">
                  <a16:creationId xmlns:a16="http://schemas.microsoft.com/office/drawing/2014/main" id="{4C189081-4C6B-3546-9D85-318E471097E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327780" y="3170047"/>
              <a:ext cx="909744" cy="490548"/>
            </a:xfrm>
            <a:prstGeom prst="rect">
              <a:avLst/>
            </a:prstGeom>
            <a:solidFill>
              <a:schemeClr val="bg1"/>
            </a:solidFill>
          </p:spPr>
        </p:pic>
        <p:pic>
          <p:nvPicPr>
            <p:cNvPr id="78" name="Picture 77" descr="A picture containing logo&#10;&#10;Description automatically generated">
              <a:extLst>
                <a:ext uri="{FF2B5EF4-FFF2-40B4-BE49-F238E27FC236}">
                  <a16:creationId xmlns:a16="http://schemas.microsoft.com/office/drawing/2014/main" id="{5B8F40A0-B7E4-C948-9107-22E5E1E9B85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151389" y="5037538"/>
              <a:ext cx="1020699" cy="636345"/>
            </a:xfrm>
            <a:prstGeom prst="rect">
              <a:avLst/>
            </a:prstGeom>
            <a:solidFill>
              <a:schemeClr val="bg1"/>
            </a:solidFill>
          </p:spPr>
        </p:pic>
        <p:pic>
          <p:nvPicPr>
            <p:cNvPr id="80" name="Picture 79" descr="A picture containing logo&#10;&#10;Description automatically generated">
              <a:extLst>
                <a:ext uri="{FF2B5EF4-FFF2-40B4-BE49-F238E27FC236}">
                  <a16:creationId xmlns:a16="http://schemas.microsoft.com/office/drawing/2014/main" id="{5DC0A081-C481-6F42-B6AE-49C61E31AC6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63568" y="4058987"/>
              <a:ext cx="1058669" cy="660019"/>
            </a:xfrm>
            <a:prstGeom prst="rect">
              <a:avLst/>
            </a:prstGeom>
            <a:solidFill>
              <a:schemeClr val="bg1"/>
            </a:solidFill>
          </p:spPr>
        </p:pic>
        <p:pic>
          <p:nvPicPr>
            <p:cNvPr id="89" name="Google Shape;175;p28">
              <a:extLst>
                <a:ext uri="{FF2B5EF4-FFF2-40B4-BE49-F238E27FC236}">
                  <a16:creationId xmlns:a16="http://schemas.microsoft.com/office/drawing/2014/main" id="{260259CC-8B51-1742-BF68-8B68F63D35C0}"/>
                </a:ext>
              </a:extLst>
            </p:cNvPr>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780599" y="4166205"/>
              <a:ext cx="682932" cy="369355"/>
            </a:xfrm>
            <a:prstGeom prst="rect">
              <a:avLst/>
            </a:prstGeom>
            <a:solidFill>
              <a:schemeClr val="bg1"/>
            </a:solidFill>
            <a:ln>
              <a:noFill/>
            </a:ln>
          </p:spPr>
        </p:pic>
        <p:pic>
          <p:nvPicPr>
            <p:cNvPr id="90" name="Google Shape;177;p28">
              <a:extLst>
                <a:ext uri="{FF2B5EF4-FFF2-40B4-BE49-F238E27FC236}">
                  <a16:creationId xmlns:a16="http://schemas.microsoft.com/office/drawing/2014/main" id="{545F1842-9A6C-F440-8275-FEA44C80DDDB}"/>
                </a:ext>
              </a:extLst>
            </p:cNvPr>
            <p:cNvPicPr preferRelativeResize="0"/>
            <p:nvPr/>
          </p:nvPicPr>
          <p:blipFill>
            <a:blip r:embed="rId23" cstate="screen">
              <a:alphaModFix/>
              <a:extLst>
                <a:ext uri="{28A0092B-C50C-407E-A947-70E740481C1C}">
                  <a14:useLocalDpi xmlns:a14="http://schemas.microsoft.com/office/drawing/2010/main"/>
                </a:ext>
              </a:extLst>
            </a:blip>
            <a:stretch>
              <a:fillRect/>
            </a:stretch>
          </p:blipFill>
          <p:spPr>
            <a:xfrm>
              <a:off x="1930848" y="4089138"/>
              <a:ext cx="549184" cy="549184"/>
            </a:xfrm>
            <a:prstGeom prst="rect">
              <a:avLst/>
            </a:prstGeom>
            <a:solidFill>
              <a:schemeClr val="bg1"/>
            </a:solidFill>
            <a:ln>
              <a:noFill/>
            </a:ln>
          </p:spPr>
        </p:pic>
        <p:pic>
          <p:nvPicPr>
            <p:cNvPr id="91" name="Google Shape;178;p28">
              <a:extLst>
                <a:ext uri="{FF2B5EF4-FFF2-40B4-BE49-F238E27FC236}">
                  <a16:creationId xmlns:a16="http://schemas.microsoft.com/office/drawing/2014/main" id="{1C0D2566-4BC4-EF45-B63F-09E453155DF0}"/>
                </a:ext>
              </a:extLst>
            </p:cNvPr>
            <p:cNvPicPr preferRelativeResize="0"/>
            <p:nvPr/>
          </p:nvPicPr>
          <p:blipFill>
            <a:blip r:embed="rId24" cstate="screen">
              <a:alphaModFix/>
              <a:extLst>
                <a:ext uri="{28A0092B-C50C-407E-A947-70E740481C1C}">
                  <a14:useLocalDpi xmlns:a14="http://schemas.microsoft.com/office/drawing/2010/main"/>
                </a:ext>
              </a:extLst>
            </a:blip>
            <a:stretch>
              <a:fillRect/>
            </a:stretch>
          </p:blipFill>
          <p:spPr>
            <a:xfrm>
              <a:off x="3072542" y="4089140"/>
              <a:ext cx="484572" cy="549183"/>
            </a:xfrm>
            <a:prstGeom prst="rect">
              <a:avLst/>
            </a:prstGeom>
            <a:solidFill>
              <a:schemeClr val="bg1"/>
            </a:solidFill>
            <a:ln>
              <a:noFill/>
            </a:ln>
          </p:spPr>
        </p:pic>
        <p:pic>
          <p:nvPicPr>
            <p:cNvPr id="93" name="Google Shape;613;p66">
              <a:extLst>
                <a:ext uri="{FF2B5EF4-FFF2-40B4-BE49-F238E27FC236}">
                  <a16:creationId xmlns:a16="http://schemas.microsoft.com/office/drawing/2014/main" id="{4372EA78-DE4D-7043-8F3E-92292ACB8EBB}"/>
                </a:ext>
              </a:extLst>
            </p:cNvPr>
            <p:cNvPicPr preferRelativeResize="0"/>
            <p:nvPr/>
          </p:nvPicPr>
          <p:blipFill>
            <a:blip r:embed="rId25" cstate="screen">
              <a:alphaModFix/>
              <a:extLst>
                <a:ext uri="{28A0092B-C50C-407E-A947-70E740481C1C}">
                  <a14:useLocalDpi xmlns:a14="http://schemas.microsoft.com/office/drawing/2010/main"/>
                </a:ext>
              </a:extLst>
            </a:blip>
            <a:stretch>
              <a:fillRect/>
            </a:stretch>
          </p:blipFill>
          <p:spPr>
            <a:xfrm>
              <a:off x="672869" y="5195152"/>
              <a:ext cx="893019" cy="281315"/>
            </a:xfrm>
            <a:prstGeom prst="rect">
              <a:avLst/>
            </a:prstGeom>
            <a:solidFill>
              <a:schemeClr val="bg1"/>
            </a:solidFill>
            <a:ln>
              <a:noFill/>
            </a:ln>
          </p:spPr>
        </p:pic>
        <p:pic>
          <p:nvPicPr>
            <p:cNvPr id="82" name="Picture 81" descr="Logo&#10;&#10;Description automatically generated">
              <a:extLst>
                <a:ext uri="{FF2B5EF4-FFF2-40B4-BE49-F238E27FC236}">
                  <a16:creationId xmlns:a16="http://schemas.microsoft.com/office/drawing/2014/main" id="{4E4FD8A1-1443-9942-B7F0-FA313C81B56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688441" y="3140139"/>
              <a:ext cx="834809" cy="520455"/>
            </a:xfrm>
            <a:prstGeom prst="rect">
              <a:avLst/>
            </a:prstGeom>
            <a:solidFill>
              <a:schemeClr val="bg1"/>
            </a:solidFill>
          </p:spPr>
        </p:pic>
        <p:pic>
          <p:nvPicPr>
            <p:cNvPr id="99" name="Google Shape;176;p28">
              <a:extLst>
                <a:ext uri="{FF2B5EF4-FFF2-40B4-BE49-F238E27FC236}">
                  <a16:creationId xmlns:a16="http://schemas.microsoft.com/office/drawing/2014/main" id="{B58FFDF5-3860-CB44-AA9C-191A10C45B93}"/>
                </a:ext>
              </a:extLst>
            </p:cNvPr>
            <p:cNvPicPr preferRelativeResize="0"/>
            <p:nvPr/>
          </p:nvPicPr>
          <p:blipFill>
            <a:blip r:embed="rId27" cstate="screen">
              <a:alphaModFix/>
              <a:extLst>
                <a:ext uri="{28A0092B-C50C-407E-A947-70E740481C1C}">
                  <a14:useLocalDpi xmlns:a14="http://schemas.microsoft.com/office/drawing/2010/main"/>
                </a:ext>
              </a:extLst>
            </a:blip>
            <a:stretch>
              <a:fillRect/>
            </a:stretch>
          </p:blipFill>
          <p:spPr>
            <a:xfrm>
              <a:off x="4317816" y="4041770"/>
              <a:ext cx="228208" cy="618227"/>
            </a:xfrm>
            <a:prstGeom prst="rect">
              <a:avLst/>
            </a:prstGeom>
            <a:solidFill>
              <a:schemeClr val="bg1"/>
            </a:solidFill>
            <a:ln>
              <a:noFill/>
            </a:ln>
          </p:spPr>
        </p:pic>
        <p:pic>
          <p:nvPicPr>
            <p:cNvPr id="83" name="Picture 82">
              <a:extLst>
                <a:ext uri="{FF2B5EF4-FFF2-40B4-BE49-F238E27FC236}">
                  <a16:creationId xmlns:a16="http://schemas.microsoft.com/office/drawing/2014/main" id="{63EEA537-61B9-9942-8868-86393B7476CE}"/>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674112" y="2286973"/>
              <a:ext cx="636271" cy="308237"/>
            </a:xfrm>
            <a:prstGeom prst="rect">
              <a:avLst/>
            </a:prstGeom>
            <a:solidFill>
              <a:schemeClr val="bg1"/>
            </a:solidFill>
          </p:spPr>
        </p:pic>
        <p:pic>
          <p:nvPicPr>
            <p:cNvPr id="87" name="Picture 86" descr="A picture containing shape&#10;&#10;Description automatically generated">
              <a:extLst>
                <a:ext uri="{FF2B5EF4-FFF2-40B4-BE49-F238E27FC236}">
                  <a16:creationId xmlns:a16="http://schemas.microsoft.com/office/drawing/2014/main" id="{5FAE2959-00F6-D742-8213-4660D9ADC93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941064" y="5012029"/>
              <a:ext cx="981711" cy="612039"/>
            </a:xfrm>
            <a:prstGeom prst="rect">
              <a:avLst/>
            </a:prstGeom>
            <a:solidFill>
              <a:schemeClr val="bg1"/>
            </a:solidFill>
          </p:spPr>
        </p:pic>
        <p:pic>
          <p:nvPicPr>
            <p:cNvPr id="97" name="Picture 96" descr="A picture containing shape&#10;&#10;Description automatically generated">
              <a:extLst>
                <a:ext uri="{FF2B5EF4-FFF2-40B4-BE49-F238E27FC236}">
                  <a16:creationId xmlns:a16="http://schemas.microsoft.com/office/drawing/2014/main" id="{5B012742-5B44-C943-9B15-4A009DFC51E8}"/>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495701" y="5037538"/>
              <a:ext cx="981712" cy="612040"/>
            </a:xfrm>
            <a:prstGeom prst="rect">
              <a:avLst/>
            </a:prstGeom>
            <a:solidFill>
              <a:schemeClr val="bg1"/>
            </a:solidFill>
          </p:spPr>
        </p:pic>
        <p:pic>
          <p:nvPicPr>
            <p:cNvPr id="102" name="Picture 101" descr="A picture containing text&#10;&#10;Description automatically generated">
              <a:extLst>
                <a:ext uri="{FF2B5EF4-FFF2-40B4-BE49-F238E27FC236}">
                  <a16:creationId xmlns:a16="http://schemas.microsoft.com/office/drawing/2014/main" id="{AEAB07E2-463E-1E4F-95DE-7CAC77E01CB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5039588" y="3074931"/>
              <a:ext cx="1043993" cy="650869"/>
            </a:xfrm>
            <a:prstGeom prst="rect">
              <a:avLst/>
            </a:prstGeom>
            <a:solidFill>
              <a:schemeClr val="bg1"/>
            </a:solidFill>
          </p:spPr>
        </p:pic>
        <p:pic>
          <p:nvPicPr>
            <p:cNvPr id="112" name="Google Shape;619;p66">
              <a:extLst>
                <a:ext uri="{FF2B5EF4-FFF2-40B4-BE49-F238E27FC236}">
                  <a16:creationId xmlns:a16="http://schemas.microsoft.com/office/drawing/2014/main" id="{14FCB865-3769-234E-999C-A17BFECF09FE}"/>
                </a:ext>
              </a:extLst>
            </p:cNvPr>
            <p:cNvPicPr preferRelativeResize="0"/>
            <p:nvPr/>
          </p:nvPicPr>
          <p:blipFill>
            <a:blip r:embed="rId32" cstate="screen">
              <a:alphaModFix/>
              <a:extLst>
                <a:ext uri="{28A0092B-C50C-407E-A947-70E740481C1C}">
                  <a14:useLocalDpi xmlns:a14="http://schemas.microsoft.com/office/drawing/2010/main"/>
                </a:ext>
              </a:extLst>
            </a:blip>
            <a:stretch>
              <a:fillRect/>
            </a:stretch>
          </p:blipFill>
          <p:spPr>
            <a:xfrm>
              <a:off x="10744138" y="4110814"/>
              <a:ext cx="732611" cy="513717"/>
            </a:xfrm>
            <a:prstGeom prst="rect">
              <a:avLst/>
            </a:prstGeom>
            <a:solidFill>
              <a:schemeClr val="bg1"/>
            </a:solidFill>
            <a:ln>
              <a:noFill/>
            </a:ln>
          </p:spPr>
        </p:pic>
        <p:pic>
          <p:nvPicPr>
            <p:cNvPr id="1026" name="Picture 2" descr="Nato 401x250">
              <a:extLst>
                <a:ext uri="{FF2B5EF4-FFF2-40B4-BE49-F238E27FC236}">
                  <a16:creationId xmlns:a16="http://schemas.microsoft.com/office/drawing/2014/main" id="{FA6E950F-A0BD-4DD8-817D-B022CE59EF0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954801" y="3125786"/>
              <a:ext cx="962418" cy="597914"/>
            </a:xfrm>
            <a:prstGeom prst="rect">
              <a:avLst/>
            </a:prstGeom>
            <a:solidFill>
              <a:schemeClr val="bg1"/>
            </a:solidFill>
          </p:spPr>
        </p:pic>
        <p:pic>
          <p:nvPicPr>
            <p:cNvPr id="1030" name="Picture 6" descr="JustVertical_logo_NexTechARsolutions_client_401x250">
              <a:extLst>
                <a:ext uri="{FF2B5EF4-FFF2-40B4-BE49-F238E27FC236}">
                  <a16:creationId xmlns:a16="http://schemas.microsoft.com/office/drawing/2014/main" id="{D6303369-04AC-464F-8E5F-553E1986CFD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623348" y="5044068"/>
              <a:ext cx="915644" cy="568855"/>
            </a:xfrm>
            <a:prstGeom prst="rect">
              <a:avLst/>
            </a:prstGeom>
            <a:solidFill>
              <a:schemeClr val="bg1"/>
            </a:solidFill>
          </p:spPr>
        </p:pic>
        <p:pic>
          <p:nvPicPr>
            <p:cNvPr id="1032" name="Picture 8" descr="BlockScientific_logo_NexTechARsolutions_client_401x250">
              <a:extLst>
                <a:ext uri="{FF2B5EF4-FFF2-40B4-BE49-F238E27FC236}">
                  <a16:creationId xmlns:a16="http://schemas.microsoft.com/office/drawing/2014/main" id="{1A3CF0FD-389B-412D-B954-E9629C4C20E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270604" y="5022523"/>
              <a:ext cx="991773" cy="616152"/>
            </a:xfrm>
            <a:prstGeom prst="rect">
              <a:avLst/>
            </a:prstGeom>
            <a:solidFill>
              <a:schemeClr val="bg1"/>
            </a:solidFill>
          </p:spPr>
        </p:pic>
        <p:pic>
          <p:nvPicPr>
            <p:cNvPr id="1034" name="Picture 10" descr="MoccaMaster_logo_NexTechARsolutions_client_401x250">
              <a:extLst>
                <a:ext uri="{FF2B5EF4-FFF2-40B4-BE49-F238E27FC236}">
                  <a16:creationId xmlns:a16="http://schemas.microsoft.com/office/drawing/2014/main" id="{2F788A28-6660-44A1-BA3E-90F221D20A8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58951" y="5077831"/>
              <a:ext cx="969212" cy="602135"/>
            </a:xfrm>
            <a:prstGeom prst="rect">
              <a:avLst/>
            </a:prstGeom>
            <a:solidFill>
              <a:schemeClr val="bg1"/>
            </a:solidFill>
          </p:spPr>
        </p:pic>
        <p:pic>
          <p:nvPicPr>
            <p:cNvPr id="3" name="Picture 2" descr="UNESCO Logo">
              <a:extLst>
                <a:ext uri="{FF2B5EF4-FFF2-40B4-BE49-F238E27FC236}">
                  <a16:creationId xmlns:a16="http://schemas.microsoft.com/office/drawing/2014/main" id="{FB83A889-7C40-4582-8C46-BA87253A026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791858" y="2056487"/>
              <a:ext cx="1052767" cy="808715"/>
            </a:xfrm>
            <a:prstGeom prst="rect">
              <a:avLst/>
            </a:prstGeom>
            <a:solidFill>
              <a:schemeClr val="bg1"/>
            </a:solidFill>
          </p:spPr>
        </p:pic>
        <p:pic>
          <p:nvPicPr>
            <p:cNvPr id="6" name="Picture 2" descr="Restaurants Canada (anciennement la CRFA) | La voix des services  alimentaires">
              <a:extLst>
                <a:ext uri="{FF2B5EF4-FFF2-40B4-BE49-F238E27FC236}">
                  <a16:creationId xmlns:a16="http://schemas.microsoft.com/office/drawing/2014/main" id="{A4834BFE-6429-4CCA-B1F6-5D080DEB1175}"/>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077793" y="2277197"/>
              <a:ext cx="969761" cy="3672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EC58DAC-EEAC-41BF-A4B7-88E72862235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404309" y="3282433"/>
              <a:ext cx="968241" cy="2985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undfos: Investment rounds, top customers, partners and investors | i3  Connect">
              <a:extLst>
                <a:ext uri="{FF2B5EF4-FFF2-40B4-BE49-F238E27FC236}">
                  <a16:creationId xmlns:a16="http://schemas.microsoft.com/office/drawing/2014/main" id="{191EC96F-83E5-4A2D-B83B-FEFD4FA2D3E4}"/>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92756" y="4162608"/>
              <a:ext cx="967659" cy="3729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mazon (AMZN)">
              <a:extLst>
                <a:ext uri="{FF2B5EF4-FFF2-40B4-BE49-F238E27FC236}">
                  <a16:creationId xmlns:a16="http://schemas.microsoft.com/office/drawing/2014/main" id="{295185A1-1BBE-455A-8DBA-E789509BE96F}"/>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6983" t="35289" r="5949" b="35425"/>
            <a:stretch/>
          </p:blipFill>
          <p:spPr bwMode="auto">
            <a:xfrm>
              <a:off x="633955" y="2329653"/>
              <a:ext cx="957578" cy="3220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hat is the meaning of the Toyota logo?">
              <a:extLst>
                <a:ext uri="{FF2B5EF4-FFF2-40B4-BE49-F238E27FC236}">
                  <a16:creationId xmlns:a16="http://schemas.microsoft.com/office/drawing/2014/main" id="{1B7ECE5A-8FF9-42A1-A78E-4492A110DA3F}"/>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786689" y="3125785"/>
              <a:ext cx="644347" cy="5348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he powerful Lexus logo and what's the meaning behind the symbol">
              <a:extLst>
                <a:ext uri="{FF2B5EF4-FFF2-40B4-BE49-F238E27FC236}">
                  <a16:creationId xmlns:a16="http://schemas.microsoft.com/office/drawing/2014/main" id="{F9C62523-7C47-439F-8CCF-ED4C13BE016D}"/>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720518" y="3104604"/>
              <a:ext cx="1028036" cy="5771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1809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BDA11-2FCF-42EF-A32B-4BCFC5FC0109}"/>
              </a:ext>
            </a:extLst>
          </p:cNvPr>
          <p:cNvSpPr/>
          <p:nvPr/>
        </p:nvSpPr>
        <p:spPr>
          <a:xfrm>
            <a:off x="19163" y="1025961"/>
            <a:ext cx="12153530" cy="55790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5">
            <a:extLst>
              <a:ext uri="{FF2B5EF4-FFF2-40B4-BE49-F238E27FC236}">
                <a16:creationId xmlns:a16="http://schemas.microsoft.com/office/drawing/2014/main" id="{648034AD-009F-0243-8B3E-A1C76C9F5C12}"/>
              </a:ext>
            </a:extLst>
          </p:cNvPr>
          <p:cNvSpPr>
            <a:spLocks noGrp="1"/>
          </p:cNvSpPr>
          <p:nvPr>
            <p:ph sz="quarter" idx="4294967295"/>
          </p:nvPr>
        </p:nvSpPr>
        <p:spPr>
          <a:xfrm>
            <a:off x="192115" y="280259"/>
            <a:ext cx="6810375" cy="468312"/>
          </a:xfrm>
        </p:spPr>
        <p:txBody>
          <a:bodyPr vert="horz" lIns="91440" tIns="45720" rIns="91440" bIns="45720" rtlCol="0" anchor="t">
            <a:normAutofit lnSpcReduction="10000"/>
          </a:bodyPr>
          <a:lstStyle/>
          <a:p>
            <a:pPr marL="0" indent="0">
              <a:buNone/>
            </a:pPr>
            <a:r>
              <a:rPr lang="en-US">
                <a:latin typeface="Museo Sans 700"/>
                <a:sym typeface="Fira Sans Regular"/>
              </a:rPr>
              <a:t>Stock (OTC: NEXCF) (NEO: NTAR)</a:t>
            </a:r>
          </a:p>
          <a:p>
            <a:pPr marL="0" indent="0">
              <a:buNone/>
            </a:pPr>
            <a:endParaRPr lang="en-US">
              <a:latin typeface="Museo Sans 700"/>
            </a:endParaRPr>
          </a:p>
        </p:txBody>
      </p:sp>
      <p:sp>
        <p:nvSpPr>
          <p:cNvPr id="2" name="TextBox 1">
            <a:extLst>
              <a:ext uri="{FF2B5EF4-FFF2-40B4-BE49-F238E27FC236}">
                <a16:creationId xmlns:a16="http://schemas.microsoft.com/office/drawing/2014/main" id="{B3E4C0C4-1BD5-4368-943F-D5464B3B8B7C}"/>
              </a:ext>
            </a:extLst>
          </p:cNvPr>
          <p:cNvSpPr txBox="1"/>
          <p:nvPr/>
        </p:nvSpPr>
        <p:spPr>
          <a:xfrm>
            <a:off x="7787054" y="152986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graphicFrame>
        <p:nvGraphicFramePr>
          <p:cNvPr id="4" name="Table 3">
            <a:extLst>
              <a:ext uri="{FF2B5EF4-FFF2-40B4-BE49-F238E27FC236}">
                <a16:creationId xmlns:a16="http://schemas.microsoft.com/office/drawing/2014/main" id="{BA097AC1-B6B6-4EB5-BA3E-98C810BE629F}"/>
              </a:ext>
            </a:extLst>
          </p:cNvPr>
          <p:cNvGraphicFramePr>
            <a:graphicFrameLocks noGrp="1"/>
          </p:cNvGraphicFramePr>
          <p:nvPr>
            <p:extLst>
              <p:ext uri="{D42A27DB-BD31-4B8C-83A1-F6EECF244321}">
                <p14:modId xmlns:p14="http://schemas.microsoft.com/office/powerpoint/2010/main" val="1983913099"/>
              </p:ext>
            </p:extLst>
          </p:nvPr>
        </p:nvGraphicFramePr>
        <p:xfrm>
          <a:off x="6917330" y="1122985"/>
          <a:ext cx="5070230" cy="529627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35115">
                  <a:extLst>
                    <a:ext uri="{9D8B030D-6E8A-4147-A177-3AD203B41FA5}">
                      <a16:colId xmlns:a16="http://schemas.microsoft.com/office/drawing/2014/main" val="4015986551"/>
                    </a:ext>
                  </a:extLst>
                </a:gridCol>
                <a:gridCol w="2535115">
                  <a:extLst>
                    <a:ext uri="{9D8B030D-6E8A-4147-A177-3AD203B41FA5}">
                      <a16:colId xmlns:a16="http://schemas.microsoft.com/office/drawing/2014/main" val="1936644441"/>
                    </a:ext>
                  </a:extLst>
                </a:gridCol>
              </a:tblGrid>
              <a:tr h="537774">
                <a:tc gridSpan="2">
                  <a:txBody>
                    <a:bodyPr/>
                    <a:lstStyle/>
                    <a:p>
                      <a:pPr algn="l" rtl="0" fontAlgn="t">
                        <a:spcBef>
                          <a:spcPts val="0"/>
                        </a:spcBef>
                        <a:spcAft>
                          <a:spcPts val="0"/>
                        </a:spcAft>
                      </a:pPr>
                      <a:r>
                        <a:rPr lang="en-US" sz="2000">
                          <a:effectLst/>
                          <a:latin typeface="Montserrat"/>
                        </a:rPr>
                        <a:t> Market Data (as of 02-1-21) </a:t>
                      </a:r>
                      <a:endParaRPr lang="en-US" sz="3200">
                        <a:effectLst/>
                        <a:latin typeface="Montserrat" panose="00000500000000000000" pitchFamily="2" charset="0"/>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rgbClr val="1E4EFF"/>
                    </a:solidFill>
                  </a:tcPr>
                </a:tc>
                <a:tc hMerge="1">
                  <a:txBody>
                    <a:bodyPr/>
                    <a:lstStyle/>
                    <a:p>
                      <a:endParaRPr lang="en-US"/>
                    </a:p>
                  </a:txBody>
                  <a:tcPr/>
                </a:tc>
                <a:extLst>
                  <a:ext uri="{0D108BD9-81ED-4DB2-BD59-A6C34878D82A}">
                    <a16:rowId xmlns:a16="http://schemas.microsoft.com/office/drawing/2014/main" val="1458898816"/>
                  </a:ext>
                </a:extLst>
              </a:tr>
              <a:tr h="679786">
                <a:tc>
                  <a:txBody>
                    <a:bodyPr/>
                    <a:lstStyle/>
                    <a:p>
                      <a:pPr lvl="0" algn="l" rtl="0" fontAlgn="t">
                        <a:spcBef>
                          <a:spcPts val="0"/>
                        </a:spcBef>
                        <a:spcAft>
                          <a:spcPts val="0"/>
                        </a:spcAft>
                      </a:pPr>
                      <a:r>
                        <a:rPr lang="en-US" sz="1350" b="1">
                          <a:effectLst/>
                          <a:latin typeface="Montserrat"/>
                        </a:rPr>
                        <a:t> Shares Outstanding</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75,232,337</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697178"/>
                  </a:ext>
                </a:extLst>
              </a:tr>
              <a:tr h="679786">
                <a:tc>
                  <a:txBody>
                    <a:bodyPr/>
                    <a:lstStyle/>
                    <a:p>
                      <a:pPr lvl="0" algn="l" rtl="0" fontAlgn="t">
                        <a:spcBef>
                          <a:spcPts val="0"/>
                        </a:spcBef>
                        <a:spcAft>
                          <a:spcPts val="0"/>
                        </a:spcAft>
                      </a:pPr>
                      <a:r>
                        <a:rPr lang="en-US" sz="1350" b="1">
                          <a:effectLst/>
                          <a:latin typeface="Montserrat"/>
                        </a:rPr>
                        <a:t> Options</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5,554,000</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35340484"/>
                  </a:ext>
                </a:extLst>
              </a:tr>
              <a:tr h="679786">
                <a:tc>
                  <a:txBody>
                    <a:bodyPr/>
                    <a:lstStyle/>
                    <a:p>
                      <a:pPr lvl="0" algn="l" rtl="0" fontAlgn="t">
                        <a:spcBef>
                          <a:spcPts val="0"/>
                        </a:spcBef>
                        <a:spcAft>
                          <a:spcPts val="0"/>
                        </a:spcAft>
                      </a:pPr>
                      <a:r>
                        <a:rPr lang="en-US" sz="1350" b="1">
                          <a:effectLst/>
                          <a:latin typeface="Montserrat"/>
                        </a:rPr>
                        <a:t> Warrants</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2,207,353</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8435719"/>
                  </a:ext>
                </a:extLst>
              </a:tr>
              <a:tr h="679786">
                <a:tc>
                  <a:txBody>
                    <a:bodyPr/>
                    <a:lstStyle/>
                    <a:p>
                      <a:pPr lvl="0" algn="l" rtl="0" fontAlgn="t">
                        <a:spcBef>
                          <a:spcPts val="0"/>
                        </a:spcBef>
                        <a:spcAft>
                          <a:spcPts val="0"/>
                        </a:spcAft>
                      </a:pPr>
                      <a:r>
                        <a:rPr lang="en-US" sz="1350" b="1">
                          <a:effectLst/>
                          <a:latin typeface="Montserrat"/>
                        </a:rPr>
                        <a:t> 52 week (high-low)</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$7.70 - $1.50</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7916203"/>
                  </a:ext>
                </a:extLst>
              </a:tr>
              <a:tr h="679786">
                <a:tc>
                  <a:txBody>
                    <a:bodyPr/>
                    <a:lstStyle/>
                    <a:p>
                      <a:pPr lvl="0" algn="l" rtl="0" fontAlgn="t">
                        <a:spcBef>
                          <a:spcPts val="0"/>
                        </a:spcBef>
                        <a:spcAft>
                          <a:spcPts val="0"/>
                        </a:spcAft>
                      </a:pPr>
                      <a:r>
                        <a:rPr lang="en-US" sz="1350" b="1">
                          <a:effectLst/>
                          <a:latin typeface="Montserrat"/>
                        </a:rPr>
                        <a:t> Market Capitalization </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$375 million USD</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7352521"/>
                  </a:ext>
                </a:extLst>
              </a:tr>
              <a:tr h="679786">
                <a:tc>
                  <a:txBody>
                    <a:bodyPr/>
                    <a:lstStyle/>
                    <a:p>
                      <a:pPr lvl="0" algn="l" rtl="0" fontAlgn="t">
                        <a:spcBef>
                          <a:spcPts val="0"/>
                        </a:spcBef>
                        <a:spcAft>
                          <a:spcPts val="0"/>
                        </a:spcAft>
                      </a:pPr>
                      <a:r>
                        <a:rPr lang="en-US" sz="1350" b="1">
                          <a:effectLst/>
                          <a:latin typeface="Montserrat"/>
                        </a:rPr>
                        <a:t> Insider Ownership</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25+%</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8333517"/>
                  </a:ext>
                </a:extLst>
              </a:tr>
              <a:tr h="679786">
                <a:tc>
                  <a:txBody>
                    <a:bodyPr/>
                    <a:lstStyle/>
                    <a:p>
                      <a:pPr lvl="0" algn="l" rtl="0" fontAlgn="t">
                        <a:spcBef>
                          <a:spcPts val="0"/>
                        </a:spcBef>
                        <a:spcAft>
                          <a:spcPts val="0"/>
                        </a:spcAft>
                      </a:pPr>
                      <a:r>
                        <a:rPr lang="en-US" sz="1350" b="1">
                          <a:effectLst/>
                          <a:latin typeface="Montserrat"/>
                        </a:rPr>
                        <a:t> Cash</a:t>
                      </a:r>
                      <a:endParaRPr lang="en-US" b="1">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US" sz="1600">
                          <a:effectLst/>
                          <a:latin typeface="Montserrat"/>
                        </a:rPr>
                        <a:t>$15 million</a:t>
                      </a:r>
                      <a:endParaRPr lang="en-US" sz="2400">
                        <a:effectLst/>
                        <a:latin typeface="Montserrat"/>
                      </a:endParaRPr>
                    </a:p>
                  </a:txBody>
                  <a:tcPr marL="38100" marR="38100" marT="38100" marB="38100" anchor="ctr">
                    <a:lnL w="57150" cap="flat" cmpd="sng" algn="ctr">
                      <a:solidFill>
                        <a:schemeClr val="bg1">
                          <a:lumMod val="85000"/>
                        </a:schemeClr>
                      </a:solidFill>
                      <a:prstDash val="solid"/>
                      <a:round/>
                      <a:headEnd type="none" w="med" len="med"/>
                      <a:tailEnd type="none" w="med" len="med"/>
                    </a:lnL>
                    <a:lnR w="57150" cap="flat" cmpd="sng" algn="ctr">
                      <a:solidFill>
                        <a:schemeClr val="bg1">
                          <a:lumMod val="85000"/>
                        </a:schemeClr>
                      </a:solidFill>
                      <a:prstDash val="solid"/>
                      <a:round/>
                      <a:headEnd type="none" w="med" len="med"/>
                      <a:tailEnd type="none" w="med" len="med"/>
                    </a:lnR>
                    <a:lnT w="57150" cap="flat" cmpd="sng" algn="ctr">
                      <a:solidFill>
                        <a:schemeClr val="bg1">
                          <a:lumMod val="85000"/>
                        </a:schemeClr>
                      </a:solidFill>
                      <a:prstDash val="solid"/>
                      <a:round/>
                      <a:headEnd type="none" w="med" len="med"/>
                      <a:tailEnd type="none" w="med" len="med"/>
                    </a:lnT>
                    <a:lnB w="571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3840680"/>
                  </a:ext>
                </a:extLst>
              </a:tr>
            </a:tbl>
          </a:graphicData>
        </a:graphic>
      </p:graphicFrame>
      <p:sp>
        <p:nvSpPr>
          <p:cNvPr id="5" name="TextBox 4">
            <a:extLst>
              <a:ext uri="{FF2B5EF4-FFF2-40B4-BE49-F238E27FC236}">
                <a16:creationId xmlns:a16="http://schemas.microsoft.com/office/drawing/2014/main" id="{D86D8FFD-4AAD-4440-AAEF-1FE409507BD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7FE06970-8E96-4CF9-8D74-B10D414DAFFE}"/>
              </a:ext>
            </a:extLst>
          </p:cNvPr>
          <p:cNvPicPr>
            <a:picLocks noChangeAspect="1"/>
          </p:cNvPicPr>
          <p:nvPr/>
        </p:nvPicPr>
        <p:blipFill>
          <a:blip r:embed="rId2"/>
          <a:stretch>
            <a:fillRect/>
          </a:stretch>
        </p:blipFill>
        <p:spPr>
          <a:xfrm>
            <a:off x="111536" y="1225794"/>
            <a:ext cx="6580830" cy="50931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342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27"/>
          <p:cNvSpPr txBox="1"/>
          <p:nvPr/>
        </p:nvSpPr>
        <p:spPr>
          <a:xfrm>
            <a:off x="473220" y="854832"/>
            <a:ext cx="10469181" cy="5507730"/>
          </a:xfrm>
          <a:prstGeom prst="rect">
            <a:avLst/>
          </a:prstGeom>
          <a:noFill/>
          <a:ln>
            <a:noFill/>
          </a:ln>
        </p:spPr>
        <p:txBody>
          <a:bodyPr spcFirstLastPara="1" wrap="square" lIns="121900" tIns="121900" rIns="121900" bIns="121900" anchor="t" anchorCtr="0">
            <a:noAutofit/>
          </a:bodyPr>
          <a:lstStyle/>
          <a:p>
            <a:pPr>
              <a:spcAft>
                <a:spcPts val="500"/>
              </a:spcAft>
            </a:pPr>
            <a:r>
              <a:rPr lang="en-US" sz="1600" b="1" i="1">
                <a:ea typeface="+mn-lt"/>
                <a:cs typeface="+mn-lt"/>
              </a:rPr>
              <a:t>Record Q4 2020 Total Bookings of $7.3 million +275% growth over the same period last year</a:t>
            </a:r>
            <a:r>
              <a:rPr lang="en-US" sz="1600">
                <a:ea typeface="+mn-lt"/>
                <a:cs typeface="+mn-lt"/>
              </a:rPr>
              <a:t> </a:t>
            </a:r>
            <a:endParaRPr lang="en-US" sz="1600"/>
          </a:p>
          <a:p>
            <a:pPr marL="285750" indent="-285750">
              <a:spcAft>
                <a:spcPts val="700"/>
              </a:spcAft>
              <a:buFont typeface="Arial"/>
              <a:buChar char="•"/>
            </a:pPr>
            <a:r>
              <a:rPr lang="en-US" sz="1200" i="1">
                <a:ea typeface="+mn-lt"/>
                <a:cs typeface="+mn-lt"/>
              </a:rPr>
              <a:t>CEO Evan Gappelberg purchased 250,000 shares. This purchase brings his 2020 purchased shares to 1,279,885 common shares of </a:t>
            </a:r>
            <a:r>
              <a:rPr lang="en-US" sz="1200" i="1" err="1">
                <a:ea typeface="+mn-lt"/>
                <a:cs typeface="+mn-lt"/>
              </a:rPr>
              <a:t>Nextech</a:t>
            </a:r>
            <a:r>
              <a:rPr lang="en-US" sz="1200" i="1">
                <a:ea typeface="+mn-lt"/>
                <a:cs typeface="+mn-lt"/>
              </a:rPr>
              <a:t>.</a:t>
            </a:r>
            <a:endParaRPr lang="en-US" sz="1200"/>
          </a:p>
          <a:p>
            <a:pPr marL="285750" indent="-285750">
              <a:spcAft>
                <a:spcPts val="700"/>
              </a:spcAft>
              <a:buFont typeface="Arial"/>
              <a:buChar char="•"/>
            </a:pPr>
            <a:r>
              <a:rPr lang="en-US" sz="1200">
                <a:ea typeface="+mn-lt"/>
                <a:cs typeface="+mn-lt"/>
              </a:rPr>
              <a:t>Announced the launch of its groundbreaking “Genie in a Bottle” human hologram AR marketing platform and </a:t>
            </a:r>
            <a:r>
              <a:rPr lang="en-US" sz="1200">
                <a:ea typeface="+mn-lt"/>
                <a:cs typeface="+mn-lt"/>
                <a:hlinkClick r:id="rId3"/>
              </a:rPr>
              <a:t>new eCommerce store</a:t>
            </a:r>
            <a:r>
              <a:rPr lang="en-US" sz="1200">
                <a:ea typeface="+mn-lt"/>
                <a:cs typeface="+mn-lt"/>
              </a:rPr>
              <a:t> for its </a:t>
            </a:r>
            <a:r>
              <a:rPr lang="en-US" sz="1200" err="1">
                <a:ea typeface="+mn-lt"/>
                <a:cs typeface="+mn-lt"/>
              </a:rPr>
              <a:t>TruLyfe</a:t>
            </a:r>
            <a:r>
              <a:rPr lang="en-US" sz="1200">
                <a:ea typeface="+mn-lt"/>
                <a:cs typeface="+mn-lt"/>
              </a:rPr>
              <a:t> brand of human supplements.</a:t>
            </a:r>
            <a:endParaRPr lang="en-US" sz="1200"/>
          </a:p>
          <a:p>
            <a:pPr marL="285750" indent="-285750">
              <a:spcAft>
                <a:spcPts val="700"/>
              </a:spcAft>
              <a:buFont typeface="Arial"/>
              <a:buChar char="•"/>
            </a:pPr>
            <a:r>
              <a:rPr lang="en-US" sz="1200">
                <a:ea typeface="+mn-lt"/>
                <a:cs typeface="+mn-lt"/>
              </a:rPr>
              <a:t>Company graduated from the CSE and received approval to list its common shares with the NEO Exchange (“NEO”) senior exchange.</a:t>
            </a:r>
            <a:endParaRPr lang="en-US" sz="1200"/>
          </a:p>
          <a:p>
            <a:pPr marL="285750" indent="-285750">
              <a:spcAft>
                <a:spcPts val="700"/>
              </a:spcAft>
              <a:buFont typeface="Arial"/>
              <a:buChar char="•"/>
            </a:pPr>
            <a:r>
              <a:rPr lang="en-US" sz="1200">
                <a:ea typeface="+mn-lt"/>
                <a:cs typeface="+mn-lt"/>
              </a:rPr>
              <a:t>Announced that it is expanding its services into the Asia-Pacific market after establishing a presence in Singapore. </a:t>
            </a:r>
          </a:p>
          <a:p>
            <a:pPr marL="285750" indent="-285750">
              <a:spcAft>
                <a:spcPts val="700"/>
              </a:spcAft>
              <a:buFont typeface="Arial"/>
              <a:buChar char="•"/>
            </a:pPr>
            <a:r>
              <a:rPr lang="en-US" sz="1200">
                <a:ea typeface="+mn-lt"/>
                <a:cs typeface="+mn-lt"/>
              </a:rPr>
              <a:t>Achieved a record-breaking 315% increase in Black Friday sales year-over-year across its AR eCommerce platform. </a:t>
            </a:r>
          </a:p>
          <a:p>
            <a:pPr marL="285750" indent="-285750">
              <a:spcAft>
                <a:spcPts val="700"/>
              </a:spcAft>
              <a:buFont typeface="Arial"/>
              <a:buChar char="•"/>
            </a:pPr>
            <a:r>
              <a:rPr lang="en-US" sz="1200">
                <a:ea typeface="+mn-lt"/>
                <a:cs typeface="+mn-lt"/>
              </a:rPr>
              <a:t>The </a:t>
            </a:r>
            <a:r>
              <a:rPr lang="en-US" sz="1200">
                <a:ea typeface="+mn-lt"/>
                <a:cs typeface="+mn-lt"/>
                <a:hlinkClick r:id="rId4"/>
              </a:rPr>
              <a:t>Canadian Society of Nephrology </a:t>
            </a:r>
            <a:r>
              <a:rPr lang="en-US" sz="1200">
                <a:ea typeface="+mn-lt"/>
                <a:cs typeface="+mn-lt"/>
              </a:rPr>
              <a:t>(CSN) has chosen </a:t>
            </a:r>
            <a:r>
              <a:rPr lang="en-US" sz="1200" err="1">
                <a:ea typeface="+mn-lt"/>
                <a:cs typeface="+mn-lt"/>
              </a:rPr>
              <a:t>Nextech</a:t>
            </a:r>
            <a:r>
              <a:rPr lang="en-US" sz="1200">
                <a:ea typeface="+mn-lt"/>
                <a:cs typeface="+mn-lt"/>
              </a:rPr>
              <a:t> AR’s Virtual Experience Platform (VXP) to host its 2021 Annual General Meeting, taking place May 10-13.</a:t>
            </a:r>
            <a:endParaRPr lang="en-US" sz="1200"/>
          </a:p>
          <a:p>
            <a:pPr marL="285750" indent="-285750">
              <a:spcAft>
                <a:spcPts val="700"/>
              </a:spcAft>
              <a:buFont typeface="Arial"/>
              <a:buChar char="•"/>
            </a:pPr>
            <a:r>
              <a:rPr lang="en-US" sz="1200">
                <a:ea typeface="+mn-lt"/>
                <a:cs typeface="+mn-lt"/>
              </a:rPr>
              <a:t>Launched a new collaborative streaming solution with AI and AR enhancements, that integrates with its existing Virtual Experience Platform (VXP) and its </a:t>
            </a:r>
            <a:r>
              <a:rPr lang="en-US" sz="1200" err="1">
                <a:ea typeface="+mn-lt"/>
                <a:cs typeface="+mn-lt"/>
              </a:rPr>
              <a:t>ARitize</a:t>
            </a:r>
            <a:r>
              <a:rPr lang="en-US" sz="1200">
                <a:ea typeface="+mn-lt"/>
                <a:cs typeface="+mn-lt"/>
              </a:rPr>
              <a:t> SaaS offerings.</a:t>
            </a:r>
            <a:endParaRPr lang="en-US" sz="1200"/>
          </a:p>
          <a:p>
            <a:pPr marL="285750" indent="-285750">
              <a:spcAft>
                <a:spcPts val="700"/>
              </a:spcAft>
              <a:buFont typeface="Arial"/>
              <a:buChar char="•"/>
            </a:pPr>
            <a:r>
              <a:rPr lang="en-US" sz="1200">
                <a:ea typeface="+mn-lt"/>
                <a:cs typeface="+mn-lt"/>
              </a:rPr>
              <a:t>Selected by </a:t>
            </a:r>
            <a:r>
              <a:rPr lang="en-US" sz="1200">
                <a:ea typeface="+mn-lt"/>
                <a:cs typeface="+mn-lt"/>
                <a:hlinkClick r:id="rId5"/>
              </a:rPr>
              <a:t>TEDx Malmö</a:t>
            </a:r>
            <a:r>
              <a:rPr lang="en-US" sz="1200">
                <a:ea typeface="+mn-lt"/>
                <a:cs typeface="+mn-lt"/>
              </a:rPr>
              <a:t> for its first ever virtual event, held on December 12, 2020 in Sweden.</a:t>
            </a:r>
            <a:endParaRPr lang="en-US" sz="1200"/>
          </a:p>
          <a:p>
            <a:pPr marL="285750" indent="-285750">
              <a:spcAft>
                <a:spcPts val="700"/>
              </a:spcAft>
              <a:buFont typeface="Arial"/>
              <a:buChar char="•"/>
            </a:pPr>
            <a:r>
              <a:rPr lang="en-US" sz="1200">
                <a:ea typeface="+mn-lt"/>
                <a:cs typeface="+mn-lt"/>
              </a:rPr>
              <a:t>A virtual concert featuring Grammy-nominated artist and member of Migos, Offset, in collaboration with the AXR+EXP concert series. The event was hosted via </a:t>
            </a:r>
            <a:r>
              <a:rPr lang="en-US" sz="1200" err="1">
                <a:ea typeface="+mn-lt"/>
                <a:cs typeface="+mn-lt"/>
              </a:rPr>
              <a:t>Nextech’s</a:t>
            </a:r>
            <a:r>
              <a:rPr lang="en-US" sz="1200">
                <a:ea typeface="+mn-lt"/>
                <a:cs typeface="+mn-lt"/>
              </a:rPr>
              <a:t> newly acquired </a:t>
            </a:r>
            <a:r>
              <a:rPr lang="en-US" sz="1200" err="1">
                <a:ea typeface="+mn-lt"/>
                <a:cs typeface="+mn-lt"/>
              </a:rPr>
              <a:t>AiRShow</a:t>
            </a:r>
            <a:r>
              <a:rPr lang="en-US" sz="1200">
                <a:ea typeface="+mn-lt"/>
                <a:cs typeface="+mn-lt"/>
              </a:rPr>
              <a:t> app.</a:t>
            </a:r>
            <a:endParaRPr lang="en-US" sz="1200"/>
          </a:p>
          <a:p>
            <a:pPr marL="285750" indent="-285750" algn="just">
              <a:spcAft>
                <a:spcPts val="700"/>
              </a:spcAft>
              <a:buFont typeface="Arial"/>
              <a:buChar char="•"/>
            </a:pPr>
            <a:r>
              <a:rPr lang="en-US" sz="1200">
                <a:ea typeface="+mn-lt"/>
                <a:cs typeface="+mn-lt"/>
              </a:rPr>
              <a:t>The United Nations Educational, Scientific and Cultural Organization (UNESCO) chose </a:t>
            </a:r>
            <a:r>
              <a:rPr lang="en-US" sz="1200" err="1">
                <a:ea typeface="+mn-lt"/>
                <a:cs typeface="+mn-lt"/>
              </a:rPr>
              <a:t>Nextech’s</a:t>
            </a:r>
            <a:r>
              <a:rPr lang="en-US" sz="1200">
                <a:ea typeface="+mn-lt"/>
                <a:cs typeface="+mn-lt"/>
              </a:rPr>
              <a:t> Virtual Experience Platform (VXP) for its “High-Level Futures Literacy Summit.”</a:t>
            </a:r>
          </a:p>
          <a:p>
            <a:pPr>
              <a:spcAft>
                <a:spcPts val="400"/>
              </a:spcAft>
              <a:buSzPts val="1100"/>
            </a:pPr>
            <a:endParaRPr lang="en-US" sz="1200">
              <a:solidFill>
                <a:srgbClr val="1E4EFF"/>
              </a:solidFill>
              <a:latin typeface="Museo Sans 300"/>
              <a:ea typeface="+mn-lt"/>
              <a:cs typeface="+mn-lt"/>
            </a:endParaRPr>
          </a:p>
        </p:txBody>
      </p:sp>
      <p:sp>
        <p:nvSpPr>
          <p:cNvPr id="3" name="Title 2">
            <a:extLst>
              <a:ext uri="{FF2B5EF4-FFF2-40B4-BE49-F238E27FC236}">
                <a16:creationId xmlns:a16="http://schemas.microsoft.com/office/drawing/2014/main" id="{EE7A76E9-31D7-483B-9CD1-2E5A961A7D11}"/>
              </a:ext>
            </a:extLst>
          </p:cNvPr>
          <p:cNvSpPr>
            <a:spLocks noGrp="1"/>
          </p:cNvSpPr>
          <p:nvPr>
            <p:ph type="title"/>
          </p:nvPr>
        </p:nvSpPr>
        <p:spPr>
          <a:xfrm>
            <a:off x="286032" y="233146"/>
            <a:ext cx="9406727" cy="573338"/>
          </a:xfrm>
        </p:spPr>
        <p:txBody>
          <a:bodyPr>
            <a:noAutofit/>
          </a:bodyPr>
          <a:lstStyle/>
          <a:p>
            <a:r>
              <a:rPr lang="en-CA" sz="2800" err="1"/>
              <a:t>Nextech</a:t>
            </a:r>
            <a:r>
              <a:rPr lang="en-CA" sz="2800"/>
              <a:t> AR Recent Q4 2020 Highlights</a:t>
            </a:r>
            <a:endParaRPr lang="en-CA" sz="3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5EAE565-21AE-42DA-9EB8-F95C1C1F30D6}"/>
              </a:ext>
            </a:extLst>
          </p:cNvPr>
          <p:cNvSpPr/>
          <p:nvPr/>
        </p:nvSpPr>
        <p:spPr>
          <a:xfrm>
            <a:off x="7000512" y="2149673"/>
            <a:ext cx="4728967" cy="2924513"/>
          </a:xfrm>
          <a:prstGeom prst="roundRect">
            <a:avLst>
              <a:gd name="adj" fmla="val 758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29E31182-DAA8-4BED-A704-1FAC47E35DBE}"/>
              </a:ext>
            </a:extLst>
          </p:cNvPr>
          <p:cNvSpPr/>
          <p:nvPr/>
        </p:nvSpPr>
        <p:spPr>
          <a:xfrm>
            <a:off x="605792" y="1901501"/>
            <a:ext cx="5613044" cy="3172313"/>
          </a:xfrm>
          <a:prstGeom prst="roundRect">
            <a:avLst>
              <a:gd name="adj" fmla="val 758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3C3C3D"/>
              </a:solidFill>
              <a:effectLst/>
              <a:latin typeface="Museo Sans 500" panose="02000000000000000000" pitchFamily="50" charset="0"/>
            </a:endParaRPr>
          </a:p>
          <a:p>
            <a:pPr algn="ctr"/>
            <a:endParaRPr lang="en-US">
              <a:solidFill>
                <a:srgbClr val="3C3C3D"/>
              </a:solidFill>
              <a:latin typeface="Museo Sans 500" panose="02000000000000000000" pitchFamily="50" charset="0"/>
            </a:endParaRPr>
          </a:p>
          <a:p>
            <a:pPr algn="ctr"/>
            <a:endParaRPr lang="en-US" b="0" i="0">
              <a:solidFill>
                <a:srgbClr val="3C3C3D"/>
              </a:solidFill>
              <a:effectLst/>
              <a:latin typeface="Museo Sans 500" panose="02000000000000000000" pitchFamily="50" charset="0"/>
            </a:endParaRPr>
          </a:p>
          <a:p>
            <a:r>
              <a:rPr lang="en-US" b="0" i="0">
                <a:solidFill>
                  <a:srgbClr val="3C3C3D"/>
                </a:solidFill>
                <a:effectLst/>
                <a:latin typeface="Museo Sans 500" panose="02000000000000000000" pitchFamily="50" charset="0"/>
              </a:rPr>
              <a:t>NEO is a dynamic FinTech company that provides next generation capital-raising and liquidity solutions, all designed around our core values of fairness, liquidity, efficiency, and unrivaled client service.</a:t>
            </a:r>
            <a:endParaRPr lang="en-CA">
              <a:latin typeface="Museo Sans 500" panose="02000000000000000000" pitchFamily="50" charset="0"/>
            </a:endParaRPr>
          </a:p>
        </p:txBody>
      </p:sp>
      <p:sp>
        <p:nvSpPr>
          <p:cNvPr id="8" name="Rectangle 7">
            <a:extLst>
              <a:ext uri="{FF2B5EF4-FFF2-40B4-BE49-F238E27FC236}">
                <a16:creationId xmlns:a16="http://schemas.microsoft.com/office/drawing/2014/main" id="{4E7D8546-92EA-42FC-A588-FC393BAF5BA9}"/>
              </a:ext>
            </a:extLst>
          </p:cNvPr>
          <p:cNvSpPr/>
          <p:nvPr/>
        </p:nvSpPr>
        <p:spPr>
          <a:xfrm>
            <a:off x="0" y="1749101"/>
            <a:ext cx="12192000" cy="11854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749C8226-E6EC-4CCF-B4F9-2959C767D0B7}"/>
              </a:ext>
            </a:extLst>
          </p:cNvPr>
          <p:cNvSpPr>
            <a:spLocks noGrp="1"/>
          </p:cNvSpPr>
          <p:nvPr>
            <p:ph type="title"/>
          </p:nvPr>
        </p:nvSpPr>
        <p:spPr/>
        <p:txBody>
          <a:bodyPr>
            <a:normAutofit/>
          </a:bodyPr>
          <a:lstStyle/>
          <a:p>
            <a:r>
              <a:rPr lang="en-CA" sz="2800">
                <a:latin typeface="+mj-lt"/>
              </a:rPr>
              <a:t>Senior Exchange, NEO </a:t>
            </a:r>
            <a:r>
              <a:rPr lang="en-CA" sz="2800" err="1">
                <a:latin typeface="+mj-lt"/>
              </a:rPr>
              <a:t>Uplisting</a:t>
            </a:r>
            <a:r>
              <a:rPr lang="en-CA" sz="2800">
                <a:latin typeface="+mj-lt"/>
              </a:rPr>
              <a:t> - Canada</a:t>
            </a:r>
            <a:endParaRPr lang="en-US"/>
          </a:p>
        </p:txBody>
      </p:sp>
      <p:sp>
        <p:nvSpPr>
          <p:cNvPr id="6" name="Isosceles Triangle 5">
            <a:extLst>
              <a:ext uri="{FF2B5EF4-FFF2-40B4-BE49-F238E27FC236}">
                <a16:creationId xmlns:a16="http://schemas.microsoft.com/office/drawing/2014/main" id="{23F0D289-28DB-4C04-A511-F6681A768445}"/>
              </a:ext>
            </a:extLst>
          </p:cNvPr>
          <p:cNvSpPr/>
          <p:nvPr/>
        </p:nvSpPr>
        <p:spPr>
          <a:xfrm rot="5400000">
            <a:off x="6477836" y="2472293"/>
            <a:ext cx="836330" cy="608884"/>
          </a:xfrm>
          <a:prstGeom prst="triangle">
            <a:avLst/>
          </a:prstGeom>
          <a:solidFill>
            <a:srgbClr val="FFF2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1">
            <a:extLst>
              <a:ext uri="{FF2B5EF4-FFF2-40B4-BE49-F238E27FC236}">
                <a16:creationId xmlns:a16="http://schemas.microsoft.com/office/drawing/2014/main" id="{FF88E0B9-E6F7-479D-A528-94BC00883042}"/>
              </a:ext>
            </a:extLst>
          </p:cNvPr>
          <p:cNvSpPr txBox="1">
            <a:spLocks/>
          </p:cNvSpPr>
          <p:nvPr/>
        </p:nvSpPr>
        <p:spPr>
          <a:xfrm>
            <a:off x="7441550" y="3088078"/>
            <a:ext cx="3627582" cy="468313"/>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b="1">
                <a:solidFill>
                  <a:srgbClr val="FF0000"/>
                </a:solidFill>
                <a:latin typeface="Montserrat"/>
              </a:rPr>
              <a:t>Jan 5</a:t>
            </a:r>
            <a:r>
              <a:rPr lang="en-CA" sz="3200" b="1" baseline="30000">
                <a:solidFill>
                  <a:srgbClr val="FF0000"/>
                </a:solidFill>
                <a:latin typeface="Montserrat"/>
              </a:rPr>
              <a:t>th</a:t>
            </a:r>
            <a:r>
              <a:rPr lang="en-CA" sz="3200" b="1">
                <a:solidFill>
                  <a:srgbClr val="FF0000"/>
                </a:solidFill>
                <a:latin typeface="Montserrat"/>
              </a:rPr>
              <a:t> NexTech update:</a:t>
            </a:r>
          </a:p>
        </p:txBody>
      </p:sp>
      <p:sp>
        <p:nvSpPr>
          <p:cNvPr id="15" name="Isosceles Triangle 14">
            <a:extLst>
              <a:ext uri="{FF2B5EF4-FFF2-40B4-BE49-F238E27FC236}">
                <a16:creationId xmlns:a16="http://schemas.microsoft.com/office/drawing/2014/main" id="{C791BBC4-26A6-4B3F-BDDD-BFF160270E4B}"/>
              </a:ext>
            </a:extLst>
          </p:cNvPr>
          <p:cNvSpPr/>
          <p:nvPr/>
        </p:nvSpPr>
        <p:spPr>
          <a:xfrm rot="16200000">
            <a:off x="5710658" y="1797574"/>
            <a:ext cx="836330" cy="608884"/>
          </a:xfrm>
          <a:prstGeom prst="triangle">
            <a:avLst/>
          </a:prstGeom>
          <a:solidFill>
            <a:srgbClr val="FFF2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a:p>
            <a:pPr algn="ctr"/>
            <a:endParaRPr lang="en-CA"/>
          </a:p>
        </p:txBody>
      </p:sp>
      <p:pic>
        <p:nvPicPr>
          <p:cNvPr id="2" name="Picture 4" descr="A picture containing icon&#10;&#10;Description automatically generated">
            <a:extLst>
              <a:ext uri="{FF2B5EF4-FFF2-40B4-BE49-F238E27FC236}">
                <a16:creationId xmlns:a16="http://schemas.microsoft.com/office/drawing/2014/main" id="{F68B90C3-D51E-4350-ADBE-77E78F5DAC12}"/>
              </a:ext>
            </a:extLst>
          </p:cNvPr>
          <p:cNvPicPr>
            <a:picLocks noChangeAspect="1"/>
          </p:cNvPicPr>
          <p:nvPr/>
        </p:nvPicPr>
        <p:blipFill>
          <a:blip r:embed="rId3"/>
          <a:stretch>
            <a:fillRect/>
          </a:stretch>
        </p:blipFill>
        <p:spPr>
          <a:xfrm>
            <a:off x="8195783" y="1940404"/>
            <a:ext cx="2569216" cy="836331"/>
          </a:xfrm>
          <a:prstGeom prst="rect">
            <a:avLst/>
          </a:prstGeom>
        </p:spPr>
      </p:pic>
      <p:sp>
        <p:nvSpPr>
          <p:cNvPr id="4" name="AutoShape 2">
            <a:extLst>
              <a:ext uri="{FF2B5EF4-FFF2-40B4-BE49-F238E27FC236}">
                <a16:creationId xmlns:a16="http://schemas.microsoft.com/office/drawing/2014/main" id="{2AD04560-332D-465B-B9F2-672A9DB4C2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a:extLst>
              <a:ext uri="{FF2B5EF4-FFF2-40B4-BE49-F238E27FC236}">
                <a16:creationId xmlns:a16="http://schemas.microsoft.com/office/drawing/2014/main" id="{2C1508BC-82F5-4221-BCCC-79F92E6F30B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Picture 13">
            <a:extLst>
              <a:ext uri="{FF2B5EF4-FFF2-40B4-BE49-F238E27FC236}">
                <a16:creationId xmlns:a16="http://schemas.microsoft.com/office/drawing/2014/main" id="{248DA258-EED1-4418-A776-32DAD0EC64D7}"/>
              </a:ext>
            </a:extLst>
          </p:cNvPr>
          <p:cNvPicPr>
            <a:picLocks noChangeAspect="1"/>
          </p:cNvPicPr>
          <p:nvPr/>
        </p:nvPicPr>
        <p:blipFill rotWithShape="1">
          <a:blip r:embed="rId4"/>
          <a:srcRect t="8925"/>
          <a:stretch/>
        </p:blipFill>
        <p:spPr>
          <a:xfrm>
            <a:off x="1685927" y="1968773"/>
            <a:ext cx="2572109" cy="746141"/>
          </a:xfrm>
          <a:prstGeom prst="rect">
            <a:avLst/>
          </a:prstGeom>
        </p:spPr>
      </p:pic>
      <p:pic>
        <p:nvPicPr>
          <p:cNvPr id="19" name="Picture 18">
            <a:extLst>
              <a:ext uri="{FF2B5EF4-FFF2-40B4-BE49-F238E27FC236}">
                <a16:creationId xmlns:a16="http://schemas.microsoft.com/office/drawing/2014/main" id="{C8A0E41D-8B25-453E-89CF-656F2B70EC30}"/>
              </a:ext>
            </a:extLst>
          </p:cNvPr>
          <p:cNvPicPr>
            <a:picLocks noChangeAspect="1"/>
          </p:cNvPicPr>
          <p:nvPr/>
        </p:nvPicPr>
        <p:blipFill rotWithShape="1">
          <a:blip r:embed="rId5"/>
          <a:srcRect t="3531"/>
          <a:stretch/>
        </p:blipFill>
        <p:spPr>
          <a:xfrm>
            <a:off x="8722383" y="3733800"/>
            <a:ext cx="1190009" cy="653473"/>
          </a:xfrm>
          <a:prstGeom prst="rect">
            <a:avLst/>
          </a:prstGeom>
        </p:spPr>
      </p:pic>
    </p:spTree>
    <p:extLst>
      <p:ext uri="{BB962C8B-B14F-4D97-AF65-F5344CB8AC3E}">
        <p14:creationId xmlns:p14="http://schemas.microsoft.com/office/powerpoint/2010/main" val="135943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718E48BA-DB0C-4804-873E-F88AC97C9106}"/>
              </a:ext>
            </a:extLst>
          </p:cNvPr>
          <p:cNvSpPr/>
          <p:nvPr/>
        </p:nvSpPr>
        <p:spPr>
          <a:xfrm>
            <a:off x="1955047" y="4737982"/>
            <a:ext cx="2869721" cy="1733839"/>
          </a:xfrm>
          <a:prstGeom prst="roundRect">
            <a:avLst>
              <a:gd name="adj" fmla="val 66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F79357DC-24FB-4B8B-BA23-AD187B4229A2}"/>
              </a:ext>
            </a:extLst>
          </p:cNvPr>
          <p:cNvSpPr/>
          <p:nvPr/>
        </p:nvSpPr>
        <p:spPr>
          <a:xfrm>
            <a:off x="2162211" y="1541308"/>
            <a:ext cx="2758430" cy="1411963"/>
          </a:xfrm>
          <a:prstGeom prst="roundRect">
            <a:avLst>
              <a:gd name="adj" fmla="val 66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a:extLst>
              <a:ext uri="{FF2B5EF4-FFF2-40B4-BE49-F238E27FC236}">
                <a16:creationId xmlns:a16="http://schemas.microsoft.com/office/drawing/2014/main" id="{6C61ECD7-4201-B848-8B66-6CB919D4E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03" y="1596536"/>
            <a:ext cx="1590290" cy="1637998"/>
          </a:xfrm>
          <a:prstGeom prst="rect">
            <a:avLst/>
          </a:prstGeom>
        </p:spPr>
      </p:pic>
      <p:sp>
        <p:nvSpPr>
          <p:cNvPr id="6" name="TextBox 5">
            <a:extLst>
              <a:ext uri="{FF2B5EF4-FFF2-40B4-BE49-F238E27FC236}">
                <a16:creationId xmlns:a16="http://schemas.microsoft.com/office/drawing/2014/main" id="{C2A25A89-4EF0-5B42-9167-903B43B3A731}"/>
              </a:ext>
            </a:extLst>
          </p:cNvPr>
          <p:cNvSpPr txBox="1"/>
          <p:nvPr/>
        </p:nvSpPr>
        <p:spPr>
          <a:xfrm>
            <a:off x="219743" y="926115"/>
            <a:ext cx="1850699" cy="584775"/>
          </a:xfrm>
          <a:prstGeom prst="rect">
            <a:avLst/>
          </a:prstGeom>
          <a:noFill/>
        </p:spPr>
        <p:txBody>
          <a:bodyPr wrap="square" rtlCol="0">
            <a:spAutoFit/>
          </a:bodyPr>
          <a:lstStyle/>
          <a:p>
            <a:pPr algn="ctr"/>
            <a:r>
              <a:rPr lang="en-US" sz="1600">
                <a:solidFill>
                  <a:srgbClr val="2B2D2C"/>
                </a:solidFill>
                <a:latin typeface="Museo Sans 500"/>
              </a:rPr>
              <a:t>Stay At Home </a:t>
            </a:r>
          </a:p>
          <a:p>
            <a:pPr algn="ctr"/>
            <a:r>
              <a:rPr lang="en-US" sz="1600">
                <a:solidFill>
                  <a:srgbClr val="2B2D2C"/>
                </a:solidFill>
                <a:latin typeface="Museo Sans 500"/>
              </a:rPr>
              <a:t>Paradigm</a:t>
            </a:r>
          </a:p>
        </p:txBody>
      </p:sp>
      <p:sp>
        <p:nvSpPr>
          <p:cNvPr id="7" name="TextBox 6">
            <a:extLst>
              <a:ext uri="{FF2B5EF4-FFF2-40B4-BE49-F238E27FC236}">
                <a16:creationId xmlns:a16="http://schemas.microsoft.com/office/drawing/2014/main" id="{AABA7A77-9D01-0E48-9A21-1F14D0D64985}"/>
              </a:ext>
            </a:extLst>
          </p:cNvPr>
          <p:cNvSpPr txBox="1"/>
          <p:nvPr/>
        </p:nvSpPr>
        <p:spPr>
          <a:xfrm>
            <a:off x="2399093" y="926115"/>
            <a:ext cx="2316156" cy="584775"/>
          </a:xfrm>
          <a:prstGeom prst="rect">
            <a:avLst/>
          </a:prstGeom>
          <a:noFill/>
        </p:spPr>
        <p:txBody>
          <a:bodyPr wrap="square" lIns="91440" tIns="45720" rIns="91440" bIns="45720" rtlCol="0" anchor="t">
            <a:spAutoFit/>
          </a:bodyPr>
          <a:lstStyle/>
          <a:p>
            <a:pPr algn="ctr"/>
            <a:r>
              <a:rPr lang="en-US" sz="1600">
                <a:solidFill>
                  <a:srgbClr val="2B2D2C"/>
                </a:solidFill>
                <a:latin typeface="Museo Sans 500"/>
              </a:rPr>
              <a:t>Technology Giants</a:t>
            </a:r>
          </a:p>
          <a:p>
            <a:pPr algn="ctr"/>
            <a:r>
              <a:rPr lang="en-US" sz="1600">
                <a:solidFill>
                  <a:srgbClr val="2B2D2C"/>
                </a:solidFill>
                <a:latin typeface="Museo Sans 500"/>
              </a:rPr>
              <a:t>Adoption</a:t>
            </a:r>
          </a:p>
        </p:txBody>
      </p:sp>
      <p:pic>
        <p:nvPicPr>
          <p:cNvPr id="9" name="Picture 2">
            <a:extLst>
              <a:ext uri="{FF2B5EF4-FFF2-40B4-BE49-F238E27FC236}">
                <a16:creationId xmlns:a16="http://schemas.microsoft.com/office/drawing/2014/main" id="{7A455351-00E7-8D42-9C87-64C38098B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691" y="2673603"/>
            <a:ext cx="569082" cy="150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6F658DA2-CE55-6544-A2F2-517791674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222" y="2668977"/>
            <a:ext cx="559100" cy="1613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D390FCD6-EB22-4E46-951C-AE657C9FB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037" y="2695400"/>
            <a:ext cx="576931" cy="1072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D32FB098-D52B-E348-96B7-B277F9243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2268" y="1665123"/>
            <a:ext cx="643943" cy="166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78808A41-A2B4-BF44-9637-6DF1BA707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3807" y="1666105"/>
            <a:ext cx="535381" cy="1723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25315FAC-7B67-E34A-9B86-3BF181DB29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3946" y="2174712"/>
            <a:ext cx="326418" cy="1858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a:extLst>
              <a:ext uri="{FF2B5EF4-FFF2-40B4-BE49-F238E27FC236}">
                <a16:creationId xmlns:a16="http://schemas.microsoft.com/office/drawing/2014/main" id="{981ED87F-FE2B-514C-B9E3-5822B11E2A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9090" y="2174368"/>
            <a:ext cx="569082" cy="155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a:extLst>
              <a:ext uri="{FF2B5EF4-FFF2-40B4-BE49-F238E27FC236}">
                <a16:creationId xmlns:a16="http://schemas.microsoft.com/office/drawing/2014/main" id="{E7D2BD0B-9A67-774A-AEB1-49BA4D3BD4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7356" y="2141567"/>
            <a:ext cx="467096" cy="250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a:extLst>
              <a:ext uri="{FF2B5EF4-FFF2-40B4-BE49-F238E27FC236}">
                <a16:creationId xmlns:a16="http://schemas.microsoft.com/office/drawing/2014/main" id="{94C798B7-5F6F-634E-BE86-6C7660763B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1551" y="1646718"/>
            <a:ext cx="197045" cy="217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4">
            <a:extLst>
              <a:ext uri="{FF2B5EF4-FFF2-40B4-BE49-F238E27FC236}">
                <a16:creationId xmlns:a16="http://schemas.microsoft.com/office/drawing/2014/main" id="{C08851DD-9706-B34E-9DD6-DD5352FFFB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9325" y="1667097"/>
            <a:ext cx="731632" cy="191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a:extLst>
              <a:ext uri="{FF2B5EF4-FFF2-40B4-BE49-F238E27FC236}">
                <a16:creationId xmlns:a16="http://schemas.microsoft.com/office/drawing/2014/main" id="{DBFB27E1-DC01-D340-9BC9-2FD893BA0D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3184" y="2094659"/>
            <a:ext cx="633452" cy="35388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8418355-FB34-FC48-83DE-BCED8C5F5806}"/>
              </a:ext>
            </a:extLst>
          </p:cNvPr>
          <p:cNvSpPr txBox="1"/>
          <p:nvPr/>
        </p:nvSpPr>
        <p:spPr>
          <a:xfrm>
            <a:off x="4922445" y="926115"/>
            <a:ext cx="2082065" cy="584775"/>
          </a:xfrm>
          <a:prstGeom prst="rect">
            <a:avLst/>
          </a:prstGeom>
          <a:noFill/>
        </p:spPr>
        <p:txBody>
          <a:bodyPr wrap="square" lIns="91440" tIns="45720" rIns="91440" bIns="45720" rtlCol="0" anchor="t">
            <a:spAutoFit/>
          </a:bodyPr>
          <a:lstStyle/>
          <a:p>
            <a:pPr algn="ctr"/>
            <a:r>
              <a:rPr lang="en-US" sz="1600">
                <a:solidFill>
                  <a:srgbClr val="2B2D2C"/>
                </a:solidFill>
                <a:latin typeface="Museo Sans 500"/>
              </a:rPr>
              <a:t>Augmented</a:t>
            </a:r>
            <a:r>
              <a:rPr lang="en-US" sz="1600" b="1">
                <a:solidFill>
                  <a:srgbClr val="2B2D2C"/>
                </a:solidFill>
                <a:latin typeface="Museo Sans 500"/>
              </a:rPr>
              <a:t> </a:t>
            </a:r>
          </a:p>
          <a:p>
            <a:pPr algn="ctr"/>
            <a:r>
              <a:rPr lang="en-US" sz="1600">
                <a:solidFill>
                  <a:srgbClr val="2B2D2C"/>
                </a:solidFill>
                <a:latin typeface="Museo Sans 500"/>
              </a:rPr>
              <a:t>Reality</a:t>
            </a:r>
          </a:p>
        </p:txBody>
      </p:sp>
      <p:sp>
        <p:nvSpPr>
          <p:cNvPr id="32" name="TextBox 31">
            <a:extLst>
              <a:ext uri="{FF2B5EF4-FFF2-40B4-BE49-F238E27FC236}">
                <a16:creationId xmlns:a16="http://schemas.microsoft.com/office/drawing/2014/main" id="{7FE67A27-51B8-584F-8464-C235A5383D7D}"/>
              </a:ext>
            </a:extLst>
          </p:cNvPr>
          <p:cNvSpPr txBox="1"/>
          <p:nvPr/>
        </p:nvSpPr>
        <p:spPr>
          <a:xfrm>
            <a:off x="6971566" y="926115"/>
            <a:ext cx="1961584" cy="338554"/>
          </a:xfrm>
          <a:prstGeom prst="rect">
            <a:avLst/>
          </a:prstGeom>
          <a:noFill/>
        </p:spPr>
        <p:txBody>
          <a:bodyPr wrap="square" rtlCol="0">
            <a:spAutoFit/>
          </a:bodyPr>
          <a:lstStyle/>
          <a:p>
            <a:pPr algn="ctr"/>
            <a:r>
              <a:rPr lang="en-US" sz="1600">
                <a:solidFill>
                  <a:srgbClr val="2B2D2C"/>
                </a:solidFill>
                <a:latin typeface="Museo Sans 500"/>
              </a:rPr>
              <a:t>Infrastructure</a:t>
            </a:r>
          </a:p>
        </p:txBody>
      </p:sp>
      <p:sp>
        <p:nvSpPr>
          <p:cNvPr id="33" name="TextBox 32">
            <a:extLst>
              <a:ext uri="{FF2B5EF4-FFF2-40B4-BE49-F238E27FC236}">
                <a16:creationId xmlns:a16="http://schemas.microsoft.com/office/drawing/2014/main" id="{A68A7CDB-23CC-1243-BC91-97DC3968CACA}"/>
              </a:ext>
            </a:extLst>
          </p:cNvPr>
          <p:cNvSpPr txBox="1"/>
          <p:nvPr/>
        </p:nvSpPr>
        <p:spPr>
          <a:xfrm>
            <a:off x="219743" y="3934316"/>
            <a:ext cx="1650542" cy="584775"/>
          </a:xfrm>
          <a:prstGeom prst="rect">
            <a:avLst/>
          </a:prstGeom>
          <a:noFill/>
        </p:spPr>
        <p:txBody>
          <a:bodyPr wrap="square" lIns="91440" tIns="45720" rIns="91440" bIns="45720" rtlCol="0" anchor="t">
            <a:spAutoFit/>
          </a:bodyPr>
          <a:lstStyle/>
          <a:p>
            <a:pPr algn="ctr"/>
            <a:r>
              <a:rPr lang="en-US" sz="1600">
                <a:solidFill>
                  <a:srgbClr val="2B2D2C"/>
                </a:solidFill>
                <a:latin typeface="Museo Sans 500"/>
              </a:rPr>
              <a:t>Covid </a:t>
            </a:r>
          </a:p>
          <a:p>
            <a:pPr algn="ctr"/>
            <a:r>
              <a:rPr lang="en-US" sz="1600">
                <a:solidFill>
                  <a:srgbClr val="2B2D2C"/>
                </a:solidFill>
                <a:latin typeface="Museo Sans 500"/>
              </a:rPr>
              <a:t>World </a:t>
            </a:r>
          </a:p>
        </p:txBody>
      </p:sp>
      <p:sp>
        <p:nvSpPr>
          <p:cNvPr id="34" name="TextBox 33">
            <a:extLst>
              <a:ext uri="{FF2B5EF4-FFF2-40B4-BE49-F238E27FC236}">
                <a16:creationId xmlns:a16="http://schemas.microsoft.com/office/drawing/2014/main" id="{B98B0C3C-F069-B44C-91C7-6AC80FF1B4FA}"/>
              </a:ext>
            </a:extLst>
          </p:cNvPr>
          <p:cNvSpPr txBox="1"/>
          <p:nvPr/>
        </p:nvSpPr>
        <p:spPr>
          <a:xfrm>
            <a:off x="2170545" y="3889412"/>
            <a:ext cx="2458450" cy="830997"/>
          </a:xfrm>
          <a:prstGeom prst="rect">
            <a:avLst/>
          </a:prstGeom>
          <a:noFill/>
        </p:spPr>
        <p:txBody>
          <a:bodyPr wrap="square" rtlCol="0">
            <a:spAutoFit/>
          </a:bodyPr>
          <a:lstStyle/>
          <a:p>
            <a:pPr algn="ctr"/>
            <a:r>
              <a:rPr lang="en-US" sz="1600">
                <a:solidFill>
                  <a:srgbClr val="2B2D2C"/>
                </a:solidFill>
                <a:latin typeface="Museo Sans 500"/>
              </a:rPr>
              <a:t>Helping brands and organizations Reinvent Themselves</a:t>
            </a:r>
          </a:p>
        </p:txBody>
      </p:sp>
      <p:sp>
        <p:nvSpPr>
          <p:cNvPr id="35" name="TextBox 34">
            <a:extLst>
              <a:ext uri="{FF2B5EF4-FFF2-40B4-BE49-F238E27FC236}">
                <a16:creationId xmlns:a16="http://schemas.microsoft.com/office/drawing/2014/main" id="{20EBE4A1-7929-9546-A6C6-24F0E02B9E3A}"/>
              </a:ext>
            </a:extLst>
          </p:cNvPr>
          <p:cNvSpPr txBox="1"/>
          <p:nvPr/>
        </p:nvSpPr>
        <p:spPr>
          <a:xfrm>
            <a:off x="4922445" y="3934316"/>
            <a:ext cx="2161119" cy="338554"/>
          </a:xfrm>
          <a:prstGeom prst="rect">
            <a:avLst/>
          </a:prstGeom>
          <a:noFill/>
        </p:spPr>
        <p:txBody>
          <a:bodyPr wrap="square" rtlCol="0">
            <a:spAutoFit/>
          </a:bodyPr>
          <a:lstStyle/>
          <a:p>
            <a:pPr algn="ctr"/>
            <a:r>
              <a:rPr lang="en-US" sz="1600">
                <a:solidFill>
                  <a:srgbClr val="2B2D2C"/>
                </a:solidFill>
                <a:latin typeface="Museo Sans 500"/>
              </a:rPr>
              <a:t>Massive Tech Growth</a:t>
            </a:r>
          </a:p>
        </p:txBody>
      </p:sp>
      <p:sp>
        <p:nvSpPr>
          <p:cNvPr id="37" name="TextBox 36">
            <a:extLst>
              <a:ext uri="{FF2B5EF4-FFF2-40B4-BE49-F238E27FC236}">
                <a16:creationId xmlns:a16="http://schemas.microsoft.com/office/drawing/2014/main" id="{4915D937-89E1-B045-9059-3712ABC1A7B1}"/>
              </a:ext>
            </a:extLst>
          </p:cNvPr>
          <p:cNvSpPr txBox="1"/>
          <p:nvPr/>
        </p:nvSpPr>
        <p:spPr>
          <a:xfrm>
            <a:off x="7090983" y="3934316"/>
            <a:ext cx="1814300" cy="338554"/>
          </a:xfrm>
          <a:prstGeom prst="rect">
            <a:avLst/>
          </a:prstGeom>
          <a:noFill/>
        </p:spPr>
        <p:txBody>
          <a:bodyPr wrap="square" rtlCol="0">
            <a:spAutoFit/>
          </a:bodyPr>
          <a:lstStyle/>
          <a:p>
            <a:pPr algn="ctr"/>
            <a:r>
              <a:rPr lang="en-US" sz="1600">
                <a:solidFill>
                  <a:srgbClr val="2B2D2C"/>
                </a:solidFill>
                <a:latin typeface="Museo Sans 500"/>
              </a:rPr>
              <a:t>Leadership</a:t>
            </a:r>
          </a:p>
        </p:txBody>
      </p:sp>
      <p:pic>
        <p:nvPicPr>
          <p:cNvPr id="38" name="Picture 37">
            <a:extLst>
              <a:ext uri="{FF2B5EF4-FFF2-40B4-BE49-F238E27FC236}">
                <a16:creationId xmlns:a16="http://schemas.microsoft.com/office/drawing/2014/main" id="{8EC3A107-B96D-CC4A-BBFF-55D07832645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3103" y="4718795"/>
            <a:ext cx="941795" cy="934570"/>
          </a:xfrm>
          <a:prstGeom prst="rect">
            <a:avLst/>
          </a:prstGeom>
        </p:spPr>
      </p:pic>
      <p:pic>
        <p:nvPicPr>
          <p:cNvPr id="39" name="Picture 38" descr="A picture containing orange, food, photo, looking&#10;&#10;Description automatically generated">
            <a:extLst>
              <a:ext uri="{FF2B5EF4-FFF2-40B4-BE49-F238E27FC236}">
                <a16:creationId xmlns:a16="http://schemas.microsoft.com/office/drawing/2014/main" id="{56F3F0D8-A07F-564A-A2FA-F5E438A46E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65794" y="1458525"/>
            <a:ext cx="1753792" cy="1752581"/>
          </a:xfrm>
          <a:prstGeom prst="rect">
            <a:avLst/>
          </a:prstGeom>
        </p:spPr>
      </p:pic>
      <p:pic>
        <p:nvPicPr>
          <p:cNvPr id="48" name="Picture 47">
            <a:extLst>
              <a:ext uri="{FF2B5EF4-FFF2-40B4-BE49-F238E27FC236}">
                <a16:creationId xmlns:a16="http://schemas.microsoft.com/office/drawing/2014/main" id="{B3905C64-D601-5447-99C1-F7162F6E1A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71566" y="1541308"/>
            <a:ext cx="1935570" cy="1583784"/>
          </a:xfrm>
          <a:prstGeom prst="rect">
            <a:avLst/>
          </a:prstGeom>
        </p:spPr>
      </p:pic>
      <p:pic>
        <p:nvPicPr>
          <p:cNvPr id="50" name="Picture 4" descr="Föreläsare Stockholm, Göteborg, Malmö | Stefan Lindström">
            <a:extLst>
              <a:ext uri="{FF2B5EF4-FFF2-40B4-BE49-F238E27FC236}">
                <a16:creationId xmlns:a16="http://schemas.microsoft.com/office/drawing/2014/main" id="{6CD267E8-CCCA-5F44-B519-7B3A31EEBFC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135863" y="4976117"/>
            <a:ext cx="532363" cy="15823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Dell Technologies (DELL)">
            <a:extLst>
              <a:ext uri="{FF2B5EF4-FFF2-40B4-BE49-F238E27FC236}">
                <a16:creationId xmlns:a16="http://schemas.microsoft.com/office/drawing/2014/main" id="{9EBA41FF-A277-254E-8BD3-A597799E5047}"/>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01887" y="4855148"/>
            <a:ext cx="473527" cy="47352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arnegie Mellon University Reviews">
            <a:extLst>
              <a:ext uri="{FF2B5EF4-FFF2-40B4-BE49-F238E27FC236}">
                <a16:creationId xmlns:a16="http://schemas.microsoft.com/office/drawing/2014/main" id="{B05FE19B-00FF-AD42-9BD6-C501CD74E13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046347" y="5406458"/>
            <a:ext cx="778421" cy="266887"/>
          </a:xfrm>
          <a:prstGeom prst="rect">
            <a:avLst/>
          </a:prstGeom>
          <a:noFill/>
          <a:extLst>
            <a:ext uri="{909E8E84-426E-40DD-AFC4-6F175D3DCCD1}">
              <a14:hiddenFill xmlns:a14="http://schemas.microsoft.com/office/drawing/2010/main">
                <a:solidFill>
                  <a:srgbClr val="FFFFFF"/>
                </a:solidFill>
              </a14:hiddenFill>
            </a:ext>
          </a:extLst>
        </p:spPr>
      </p:pic>
      <p:pic>
        <p:nvPicPr>
          <p:cNvPr id="53" name="Google Shape;177;p28">
            <a:extLst>
              <a:ext uri="{FF2B5EF4-FFF2-40B4-BE49-F238E27FC236}">
                <a16:creationId xmlns:a16="http://schemas.microsoft.com/office/drawing/2014/main" id="{4A82F706-0D88-AE4D-B175-81944BE2DD9A}"/>
              </a:ext>
            </a:extLst>
          </p:cNvPr>
          <p:cNvPicPr preferRelativeResize="0"/>
          <p:nvPr/>
        </p:nvPicPr>
        <p:blipFill>
          <a:blip r:embed="rId20" cstate="print">
            <a:alphaModFix/>
            <a:extLst>
              <a:ext uri="{28A0092B-C50C-407E-A947-70E740481C1C}">
                <a14:useLocalDpi xmlns:a14="http://schemas.microsoft.com/office/drawing/2010/main"/>
              </a:ext>
            </a:extLst>
          </a:blip>
          <a:stretch>
            <a:fillRect/>
          </a:stretch>
        </p:blipFill>
        <p:spPr>
          <a:xfrm>
            <a:off x="2799810" y="5307271"/>
            <a:ext cx="393349" cy="393543"/>
          </a:xfrm>
          <a:prstGeom prst="rect">
            <a:avLst/>
          </a:prstGeom>
          <a:noFill/>
          <a:ln>
            <a:noFill/>
          </a:ln>
        </p:spPr>
      </p:pic>
      <p:pic>
        <p:nvPicPr>
          <p:cNvPr id="55" name="Picture 4" descr="Toyota Logo, HD, Meaning">
            <a:extLst>
              <a:ext uri="{FF2B5EF4-FFF2-40B4-BE49-F238E27FC236}">
                <a16:creationId xmlns:a16="http://schemas.microsoft.com/office/drawing/2014/main" id="{156B8704-F281-3D47-8F80-CF857C26DDC1}"/>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2138366" y="5307271"/>
            <a:ext cx="468198" cy="4013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Johnson &amp; Johnson Homepage | Johnson &amp; Johnson">
            <a:extLst>
              <a:ext uri="{FF2B5EF4-FFF2-40B4-BE49-F238E27FC236}">
                <a16:creationId xmlns:a16="http://schemas.microsoft.com/office/drawing/2014/main" id="{4AC89EBB-E29C-3445-881A-0A93CF53DB4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753520" y="4840162"/>
            <a:ext cx="932296" cy="489455"/>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Straight Connector 58">
            <a:extLst>
              <a:ext uri="{FF2B5EF4-FFF2-40B4-BE49-F238E27FC236}">
                <a16:creationId xmlns:a16="http://schemas.microsoft.com/office/drawing/2014/main" id="{A3F5723F-F20D-7246-AB35-B2F7C635E0AE}"/>
              </a:ext>
            </a:extLst>
          </p:cNvPr>
          <p:cNvCxnSpPr>
            <a:cxnSpLocks/>
          </p:cNvCxnSpPr>
          <p:nvPr/>
        </p:nvCxnSpPr>
        <p:spPr>
          <a:xfrm>
            <a:off x="5111595" y="1046922"/>
            <a:ext cx="0" cy="192156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0D77D0-CC51-DD43-BC51-7BAE227AEECC}"/>
              </a:ext>
            </a:extLst>
          </p:cNvPr>
          <p:cNvCxnSpPr>
            <a:cxnSpLocks/>
          </p:cNvCxnSpPr>
          <p:nvPr/>
        </p:nvCxnSpPr>
        <p:spPr>
          <a:xfrm>
            <a:off x="6859358" y="989015"/>
            <a:ext cx="0" cy="1979472"/>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5EAC90D-2878-BC44-8B74-3B5D064E4CAF}"/>
              </a:ext>
            </a:extLst>
          </p:cNvPr>
          <p:cNvCxnSpPr>
            <a:cxnSpLocks/>
          </p:cNvCxnSpPr>
          <p:nvPr/>
        </p:nvCxnSpPr>
        <p:spPr>
          <a:xfrm>
            <a:off x="2008365" y="989015"/>
            <a:ext cx="0" cy="1979472"/>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5" name="Graphic 74">
            <a:extLst>
              <a:ext uri="{FF2B5EF4-FFF2-40B4-BE49-F238E27FC236}">
                <a16:creationId xmlns:a16="http://schemas.microsoft.com/office/drawing/2014/main" id="{074B83D4-DBDD-2845-8D64-69925858991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19554" y="4645991"/>
            <a:ext cx="1719213" cy="1030107"/>
          </a:xfrm>
          <a:prstGeom prst="rect">
            <a:avLst/>
          </a:prstGeom>
        </p:spPr>
      </p:pic>
      <p:sp>
        <p:nvSpPr>
          <p:cNvPr id="76" name="TextBox 75">
            <a:extLst>
              <a:ext uri="{FF2B5EF4-FFF2-40B4-BE49-F238E27FC236}">
                <a16:creationId xmlns:a16="http://schemas.microsoft.com/office/drawing/2014/main" id="{7CDA1A50-E34E-BE43-AE47-15D4DCFB101E}"/>
              </a:ext>
            </a:extLst>
          </p:cNvPr>
          <p:cNvSpPr txBox="1"/>
          <p:nvPr/>
        </p:nvSpPr>
        <p:spPr>
          <a:xfrm>
            <a:off x="255699" y="2994403"/>
            <a:ext cx="9929471" cy="1015663"/>
          </a:xfrm>
          <a:prstGeom prst="rect">
            <a:avLst/>
          </a:prstGeom>
          <a:noFill/>
        </p:spPr>
        <p:txBody>
          <a:bodyPr wrap="square" lIns="91440" tIns="45720" rIns="91440" bIns="45720" rtlCol="0" anchor="t">
            <a:spAutoFit/>
          </a:bodyPr>
          <a:lstStyle/>
          <a:p>
            <a:r>
              <a:rPr lang="en-US" sz="5900" spc="-300">
                <a:latin typeface="Museo Sans 700"/>
              </a:rPr>
              <a:t>DIGITAL TRANSFORMATION</a:t>
            </a:r>
          </a:p>
        </p:txBody>
      </p:sp>
      <p:cxnSp>
        <p:nvCxnSpPr>
          <p:cNvPr id="86" name="Straight Connector 85">
            <a:extLst>
              <a:ext uri="{FF2B5EF4-FFF2-40B4-BE49-F238E27FC236}">
                <a16:creationId xmlns:a16="http://schemas.microsoft.com/office/drawing/2014/main" id="{6D748943-D2A3-EB4D-8072-F0F730BE8DC1}"/>
              </a:ext>
            </a:extLst>
          </p:cNvPr>
          <p:cNvCxnSpPr>
            <a:cxnSpLocks/>
          </p:cNvCxnSpPr>
          <p:nvPr/>
        </p:nvCxnSpPr>
        <p:spPr>
          <a:xfrm>
            <a:off x="7004510" y="4037163"/>
            <a:ext cx="0" cy="164936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8EA7963-36CA-4C84-B894-E93AE7E293BF}"/>
              </a:ext>
            </a:extLst>
          </p:cNvPr>
          <p:cNvSpPr txBox="1"/>
          <p:nvPr/>
        </p:nvSpPr>
        <p:spPr>
          <a:xfrm>
            <a:off x="9583343" y="2391753"/>
            <a:ext cx="3033033" cy="2585323"/>
          </a:xfrm>
          <a:prstGeom prst="rect">
            <a:avLst/>
          </a:prstGeom>
          <a:noFill/>
        </p:spPr>
        <p:txBody>
          <a:bodyPr wrap="square" lIns="91440" tIns="45720" rIns="91440" bIns="45720" anchor="t">
            <a:spAutoFit/>
          </a:bodyPr>
          <a:lstStyle/>
          <a:p>
            <a:r>
              <a:rPr lang="en-US" sz="1800">
                <a:latin typeface="Museo Sans 500"/>
              </a:rPr>
              <a:t>Augmented Reality </a:t>
            </a:r>
          </a:p>
          <a:p>
            <a:endParaRPr lang="en-US" sz="1800">
              <a:latin typeface="Museo Sans 500"/>
            </a:endParaRPr>
          </a:p>
          <a:p>
            <a:r>
              <a:rPr lang="en-US">
                <a:latin typeface="Museo Sans 500"/>
              </a:rPr>
              <a:t>eCommerce </a:t>
            </a:r>
          </a:p>
          <a:p>
            <a:endParaRPr lang="en-US">
              <a:latin typeface="Museo Sans 500"/>
            </a:endParaRPr>
          </a:p>
          <a:p>
            <a:r>
              <a:rPr lang="en-US">
                <a:latin typeface="Museo Sans 500"/>
              </a:rPr>
              <a:t>3D/AR Advertising</a:t>
            </a:r>
          </a:p>
          <a:p>
            <a:endParaRPr lang="en-US" sz="1800">
              <a:latin typeface="Museo Sans 500"/>
            </a:endParaRPr>
          </a:p>
          <a:p>
            <a:r>
              <a:rPr lang="en-US" sz="1800">
                <a:latin typeface="Museo Sans 500"/>
              </a:rPr>
              <a:t>Virtual Events &amp; Video Conferencing</a:t>
            </a:r>
          </a:p>
          <a:p>
            <a:endParaRPr lang="en-US">
              <a:latin typeface="Museo Sans 500"/>
            </a:endParaRPr>
          </a:p>
        </p:txBody>
      </p:sp>
      <p:cxnSp>
        <p:nvCxnSpPr>
          <p:cNvPr id="57" name="Straight Connector 56">
            <a:extLst>
              <a:ext uri="{FF2B5EF4-FFF2-40B4-BE49-F238E27FC236}">
                <a16:creationId xmlns:a16="http://schemas.microsoft.com/office/drawing/2014/main" id="{1690091A-F878-4CCF-8C10-CC7A2A0C5D97}"/>
              </a:ext>
            </a:extLst>
          </p:cNvPr>
          <p:cNvCxnSpPr>
            <a:cxnSpLocks/>
          </p:cNvCxnSpPr>
          <p:nvPr/>
        </p:nvCxnSpPr>
        <p:spPr>
          <a:xfrm>
            <a:off x="9559636" y="2311980"/>
            <a:ext cx="0" cy="246146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340373E-0F08-4B43-B988-07F8E6233877}"/>
              </a:ext>
            </a:extLst>
          </p:cNvPr>
          <p:cNvCxnSpPr>
            <a:cxnSpLocks/>
          </p:cNvCxnSpPr>
          <p:nvPr/>
        </p:nvCxnSpPr>
        <p:spPr>
          <a:xfrm>
            <a:off x="4942665" y="4028661"/>
            <a:ext cx="0" cy="164936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D49FB1-4558-5042-BCE5-F55C62B60A51}"/>
              </a:ext>
            </a:extLst>
          </p:cNvPr>
          <p:cNvCxnSpPr>
            <a:cxnSpLocks/>
          </p:cNvCxnSpPr>
          <p:nvPr/>
        </p:nvCxnSpPr>
        <p:spPr>
          <a:xfrm>
            <a:off x="1825380" y="4028661"/>
            <a:ext cx="0" cy="164936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45" name="Picture 2" descr="Meet Poly - Plantronics and Polycom Rebrand - UC Today">
            <a:extLst>
              <a:ext uri="{FF2B5EF4-FFF2-40B4-BE49-F238E27FC236}">
                <a16:creationId xmlns:a16="http://schemas.microsoft.com/office/drawing/2014/main" id="{EEDEF431-634F-4818-9041-2C65AD31FD3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847116" y="5920238"/>
            <a:ext cx="534484" cy="267242"/>
          </a:xfrm>
          <a:prstGeom prst="rect">
            <a:avLst/>
          </a:prstGeom>
          <a:solidFill>
            <a:schemeClr val="bg1"/>
          </a:solidFill>
        </p:spPr>
      </p:pic>
      <p:pic>
        <p:nvPicPr>
          <p:cNvPr id="46" name="Picture 45">
            <a:extLst>
              <a:ext uri="{FF2B5EF4-FFF2-40B4-BE49-F238E27FC236}">
                <a16:creationId xmlns:a16="http://schemas.microsoft.com/office/drawing/2014/main" id="{C62EFB5A-4FF6-43E1-AEC9-DAE4D7A502B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381600" y="5378290"/>
            <a:ext cx="636271" cy="308237"/>
          </a:xfrm>
          <a:prstGeom prst="rect">
            <a:avLst/>
          </a:prstGeom>
          <a:solidFill>
            <a:schemeClr val="bg1"/>
          </a:solidFill>
        </p:spPr>
      </p:pic>
      <p:pic>
        <p:nvPicPr>
          <p:cNvPr id="49" name="Picture 48" descr="UNESCO Logo">
            <a:extLst>
              <a:ext uri="{FF2B5EF4-FFF2-40B4-BE49-F238E27FC236}">
                <a16:creationId xmlns:a16="http://schemas.microsoft.com/office/drawing/2014/main" id="{B58AD191-07A4-4033-B811-2AF0244DBE3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62194" y="5765993"/>
            <a:ext cx="749475" cy="575732"/>
          </a:xfrm>
          <a:prstGeom prst="rect">
            <a:avLst/>
          </a:prstGeom>
          <a:solidFill>
            <a:schemeClr val="bg1"/>
          </a:solidFill>
        </p:spPr>
      </p:pic>
      <p:pic>
        <p:nvPicPr>
          <p:cNvPr id="58" name="Picture 2" descr="Restaurants Canada (anciennement la CRFA) | La voix des services  alimentaires">
            <a:extLst>
              <a:ext uri="{FF2B5EF4-FFF2-40B4-BE49-F238E27FC236}">
                <a16:creationId xmlns:a16="http://schemas.microsoft.com/office/drawing/2014/main" id="{E7EF0D81-3E7F-4F15-BCA1-9D38AFDB339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23870" y="5881092"/>
            <a:ext cx="969761" cy="367297"/>
          </a:xfrm>
          <a:prstGeom prst="rect">
            <a:avLst/>
          </a:prstGeom>
          <a:noFill/>
          <a:extLst>
            <a:ext uri="{909E8E84-426E-40DD-AFC4-6F175D3DCCD1}">
              <a14:hiddenFill xmlns:a14="http://schemas.microsoft.com/office/drawing/2010/main">
                <a:solidFill>
                  <a:srgbClr val="FFFFFF"/>
                </a:solidFill>
              </a14:hiddenFill>
            </a:ext>
          </a:extLst>
        </p:spPr>
      </p:pic>
      <p:pic>
        <p:nvPicPr>
          <p:cNvPr id="54" name="Graphic 53">
            <a:extLst>
              <a:ext uri="{FF2B5EF4-FFF2-40B4-BE49-F238E27FC236}">
                <a16:creationId xmlns:a16="http://schemas.microsoft.com/office/drawing/2014/main" id="{7CED755A-5992-47A9-A64E-AE4E58EABA5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7474457" y="4450341"/>
            <a:ext cx="1083744" cy="1250473"/>
          </a:xfrm>
          <a:prstGeom prst="rect">
            <a:avLst/>
          </a:prstGeom>
        </p:spPr>
      </p:pic>
    </p:spTree>
    <p:extLst>
      <p:ext uri="{BB962C8B-B14F-4D97-AF65-F5344CB8AC3E}">
        <p14:creationId xmlns:p14="http://schemas.microsoft.com/office/powerpoint/2010/main" val="795556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5EAE565-21AE-42DA-9EB8-F95C1C1F30D6}"/>
              </a:ext>
            </a:extLst>
          </p:cNvPr>
          <p:cNvSpPr/>
          <p:nvPr/>
        </p:nvSpPr>
        <p:spPr>
          <a:xfrm>
            <a:off x="6993846" y="2149301"/>
            <a:ext cx="4728967" cy="2924513"/>
          </a:xfrm>
          <a:prstGeom prst="roundRect">
            <a:avLst>
              <a:gd name="adj" fmla="val 758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29E31182-DAA8-4BED-A704-1FAC47E35DBE}"/>
              </a:ext>
            </a:extLst>
          </p:cNvPr>
          <p:cNvSpPr/>
          <p:nvPr/>
        </p:nvSpPr>
        <p:spPr>
          <a:xfrm>
            <a:off x="585627" y="1901501"/>
            <a:ext cx="5613044" cy="3172313"/>
          </a:xfrm>
          <a:prstGeom prst="roundRect">
            <a:avLst>
              <a:gd name="adj" fmla="val 7587"/>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4E7D8546-92EA-42FC-A588-FC393BAF5BA9}"/>
              </a:ext>
            </a:extLst>
          </p:cNvPr>
          <p:cNvSpPr/>
          <p:nvPr/>
        </p:nvSpPr>
        <p:spPr>
          <a:xfrm>
            <a:off x="0" y="1749101"/>
            <a:ext cx="12192000" cy="11854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2" name="Google Shape;162;p27"/>
          <p:cNvSpPr txBox="1"/>
          <p:nvPr/>
        </p:nvSpPr>
        <p:spPr>
          <a:xfrm>
            <a:off x="7250218" y="3530542"/>
            <a:ext cx="3966947" cy="1754326"/>
          </a:xfrm>
          <a:prstGeom prst="rect">
            <a:avLst/>
          </a:prstGeom>
          <a:noFill/>
        </p:spPr>
        <p:txBody>
          <a:bodyPr wrap="square" lIns="91440" tIns="45720" rIns="91440" bIns="45720" anchor="t">
            <a:spAutoFit/>
          </a:bodyPr>
          <a:lstStyle>
            <a:defPPr>
              <a:defRPr lang="en-US"/>
            </a:defPPr>
            <a:lvl1pPr marL="285750" indent="-285750">
              <a:buFont typeface="Arial" panose="020B0604020202020204" pitchFamily="34" charset="0"/>
              <a:buChar char="•"/>
              <a:defRPr b="1">
                <a:latin typeface="Montserrat" panose="00000500000000000000" pitchFamily="2" charset="0"/>
              </a:defRPr>
            </a:lvl1pPr>
          </a:lstStyle>
          <a:p>
            <a:r>
              <a:rPr lang="en-US">
                <a:latin typeface="Museo Sans 300"/>
              </a:rPr>
              <a:t>Jul. 2</a:t>
            </a:r>
            <a:r>
              <a:rPr lang="en-US" baseline="30000">
                <a:latin typeface="Museo Sans 300"/>
              </a:rPr>
              <a:t>nd</a:t>
            </a:r>
            <a:r>
              <a:rPr lang="en-US">
                <a:latin typeface="Museo Sans 300"/>
              </a:rPr>
              <a:t>: </a:t>
            </a:r>
            <a:r>
              <a:rPr lang="en-US" b="0">
                <a:solidFill>
                  <a:srgbClr val="0092BC"/>
                </a:solidFill>
                <a:latin typeface="Museo Sans 300"/>
              </a:rPr>
              <a:t>Nasdaq application</a:t>
            </a:r>
          </a:p>
          <a:p>
            <a:r>
              <a:rPr lang="en-US">
                <a:latin typeface="Museo Sans 300"/>
              </a:rPr>
              <a:t>Aug. 7</a:t>
            </a:r>
            <a:r>
              <a:rPr lang="en-US" baseline="30000">
                <a:latin typeface="Museo Sans 300"/>
              </a:rPr>
              <a:t>th</a:t>
            </a:r>
            <a:r>
              <a:rPr lang="en-US">
                <a:latin typeface="Museo Sans 300"/>
              </a:rPr>
              <a:t>: </a:t>
            </a:r>
            <a:r>
              <a:rPr lang="en-US" b="0">
                <a:solidFill>
                  <a:srgbClr val="0092BC"/>
                </a:solidFill>
                <a:latin typeface="Museo Sans 300"/>
              </a:rPr>
              <a:t>1st response </a:t>
            </a:r>
          </a:p>
          <a:p>
            <a:r>
              <a:rPr lang="en-US">
                <a:latin typeface="Museo Sans 300"/>
              </a:rPr>
              <a:t>Nov. 13</a:t>
            </a:r>
            <a:r>
              <a:rPr lang="en-US" baseline="30000">
                <a:latin typeface="Museo Sans 300"/>
              </a:rPr>
              <a:t>th</a:t>
            </a:r>
            <a:r>
              <a:rPr lang="en-US">
                <a:latin typeface="Museo Sans 300"/>
              </a:rPr>
              <a:t>: </a:t>
            </a:r>
            <a:r>
              <a:rPr lang="en-US" b="0">
                <a:solidFill>
                  <a:srgbClr val="0092BC"/>
                </a:solidFill>
                <a:latin typeface="Museo Sans 300"/>
              </a:rPr>
              <a:t>2nd Response </a:t>
            </a:r>
          </a:p>
          <a:p>
            <a:r>
              <a:rPr lang="en-US">
                <a:latin typeface="Arial"/>
                <a:cs typeface="Arial"/>
              </a:rPr>
              <a:t>Dec. 21st: </a:t>
            </a:r>
            <a:r>
              <a:rPr lang="en-US">
                <a:solidFill>
                  <a:srgbClr val="0092BC"/>
                </a:solidFill>
                <a:latin typeface="Arial"/>
                <a:cs typeface="Arial"/>
              </a:rPr>
              <a:t>3rd</a:t>
            </a:r>
            <a:r>
              <a:rPr lang="en-US" b="0">
                <a:solidFill>
                  <a:srgbClr val="0092BC"/>
                </a:solidFill>
                <a:latin typeface="Arial"/>
                <a:cs typeface="Arial"/>
              </a:rPr>
              <a:t> Response</a:t>
            </a:r>
            <a:endParaRPr lang="en-US" b="0">
              <a:solidFill>
                <a:srgbClr val="0092BC"/>
              </a:solidFill>
              <a:latin typeface="Museo Sans 300"/>
            </a:endParaRPr>
          </a:p>
          <a:p>
            <a:r>
              <a:rPr lang="en-US" b="0">
                <a:latin typeface="Museo Sans 300"/>
              </a:rPr>
              <a:t>STATUS: </a:t>
            </a:r>
            <a:r>
              <a:rPr lang="en-US" i="1">
                <a:latin typeface="Museo Sans 300"/>
              </a:rPr>
              <a:t>Pending approval</a:t>
            </a:r>
          </a:p>
          <a:p>
            <a:endParaRPr lang="en-US"/>
          </a:p>
        </p:txBody>
      </p:sp>
      <p:sp>
        <p:nvSpPr>
          <p:cNvPr id="3" name="Title 2">
            <a:extLst>
              <a:ext uri="{FF2B5EF4-FFF2-40B4-BE49-F238E27FC236}">
                <a16:creationId xmlns:a16="http://schemas.microsoft.com/office/drawing/2014/main" id="{749C8226-E6EC-4CCF-B4F9-2959C767D0B7}"/>
              </a:ext>
            </a:extLst>
          </p:cNvPr>
          <p:cNvSpPr>
            <a:spLocks noGrp="1"/>
          </p:cNvSpPr>
          <p:nvPr>
            <p:ph type="title"/>
          </p:nvPr>
        </p:nvSpPr>
        <p:spPr/>
        <p:txBody>
          <a:bodyPr>
            <a:normAutofit/>
          </a:bodyPr>
          <a:lstStyle/>
          <a:p>
            <a:r>
              <a:rPr lang="en-CA" sz="2800">
                <a:latin typeface="+mj-lt"/>
              </a:rPr>
              <a:t>Nasdaq Uplisting Application Filed...</a:t>
            </a:r>
          </a:p>
        </p:txBody>
      </p:sp>
      <p:pic>
        <p:nvPicPr>
          <p:cNvPr id="1030" name="Picture 6" descr="Nasdaq-Logo - AmCham Norway">
            <a:extLst>
              <a:ext uri="{FF2B5EF4-FFF2-40B4-BE49-F238E27FC236}">
                <a16:creationId xmlns:a16="http://schemas.microsoft.com/office/drawing/2014/main" id="{FE39B7FB-F35E-4652-8B5C-65EF5478E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612" y="1875912"/>
            <a:ext cx="3000615" cy="8551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095ADB-21C2-46E7-8A30-BC191BE5830F}"/>
              </a:ext>
            </a:extLst>
          </p:cNvPr>
          <p:cNvSpPr txBox="1"/>
          <p:nvPr/>
        </p:nvSpPr>
        <p:spPr>
          <a:xfrm>
            <a:off x="677634" y="3194900"/>
            <a:ext cx="5521037" cy="147732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b="1" i="0">
                <a:effectLst/>
                <a:latin typeface="Museo Sans 300"/>
              </a:rPr>
              <a:t>70+ marketplaces</a:t>
            </a:r>
            <a:r>
              <a:rPr lang="en-US" sz="1800" b="1" i="0">
                <a:solidFill>
                  <a:srgbClr val="0092BC"/>
                </a:solidFill>
                <a:effectLst/>
                <a:latin typeface="Museo Sans 300"/>
              </a:rPr>
              <a:t> </a:t>
            </a:r>
            <a:r>
              <a:rPr lang="en-US" sz="1800" b="0" i="0">
                <a:solidFill>
                  <a:srgbClr val="0092BC"/>
                </a:solidFill>
                <a:effectLst/>
                <a:latin typeface="Museo Sans 300"/>
              </a:rPr>
              <a:t>in 50 countries</a:t>
            </a:r>
          </a:p>
          <a:p>
            <a:pPr marL="285750" indent="-285750">
              <a:buFont typeface="Arial" panose="020B0604020202020204" pitchFamily="34" charset="0"/>
              <a:buChar char="•"/>
            </a:pPr>
            <a:r>
              <a:rPr lang="en-US" sz="1800" b="1" i="0">
                <a:effectLst/>
                <a:latin typeface="Museo Sans 300"/>
              </a:rPr>
              <a:t>1 in 10 </a:t>
            </a:r>
            <a:r>
              <a:rPr lang="en-US" sz="1800" b="0" i="0">
                <a:solidFill>
                  <a:srgbClr val="0092BC"/>
                </a:solidFill>
                <a:effectLst/>
                <a:latin typeface="Museo Sans 300"/>
              </a:rPr>
              <a:t>of the world's securities transactions</a:t>
            </a:r>
          </a:p>
          <a:p>
            <a:pPr marL="285750" indent="-285750">
              <a:buFont typeface="Arial" panose="020B0604020202020204" pitchFamily="34" charset="0"/>
              <a:buChar char="•"/>
            </a:pPr>
            <a:r>
              <a:rPr lang="en-US" sz="1800" b="1" i="0">
                <a:effectLst/>
                <a:latin typeface="Museo Sans 300"/>
              </a:rPr>
              <a:t>3,500</a:t>
            </a:r>
            <a:r>
              <a:rPr lang="en-US" sz="1800" b="0" i="0">
                <a:solidFill>
                  <a:srgbClr val="0092BC"/>
                </a:solidFill>
                <a:effectLst/>
                <a:latin typeface="Museo Sans 300"/>
              </a:rPr>
              <a:t> listed companies</a:t>
            </a:r>
          </a:p>
          <a:p>
            <a:pPr marL="285750" indent="-285750">
              <a:buFont typeface="Arial" panose="020B0604020202020204" pitchFamily="34" charset="0"/>
              <a:buChar char="•"/>
            </a:pPr>
            <a:r>
              <a:rPr lang="en-US" b="1">
                <a:latin typeface="Museo Sans 300"/>
              </a:rPr>
              <a:t>$9.1 trillion </a:t>
            </a:r>
            <a:r>
              <a:rPr lang="en-US" sz="1800" b="0" i="0">
                <a:solidFill>
                  <a:srgbClr val="0092BC"/>
                </a:solidFill>
                <a:effectLst/>
                <a:latin typeface="Museo Sans 300"/>
              </a:rPr>
              <a:t>market value</a:t>
            </a:r>
          </a:p>
          <a:p>
            <a:pPr marL="285750" indent="-285750">
              <a:buFont typeface="Arial" panose="020B0604020202020204" pitchFamily="34" charset="0"/>
              <a:buChar char="•"/>
            </a:pPr>
            <a:r>
              <a:rPr lang="en-US" sz="1800" b="1" i="0">
                <a:effectLst/>
                <a:latin typeface="Museo Sans 300"/>
              </a:rPr>
              <a:t>10,000+ </a:t>
            </a:r>
            <a:r>
              <a:rPr lang="en-US" sz="1800" b="0" i="0">
                <a:solidFill>
                  <a:srgbClr val="0092BC"/>
                </a:solidFill>
                <a:effectLst/>
                <a:latin typeface="Museo Sans 300"/>
              </a:rPr>
              <a:t>corporate clients.</a:t>
            </a:r>
            <a:endParaRPr lang="en-CA">
              <a:solidFill>
                <a:srgbClr val="0092BC"/>
              </a:solidFill>
              <a:latin typeface="Museo Sans 300"/>
            </a:endParaRPr>
          </a:p>
        </p:txBody>
      </p:sp>
      <p:sp>
        <p:nvSpPr>
          <p:cNvPr id="6" name="Isosceles Triangle 5">
            <a:extLst>
              <a:ext uri="{FF2B5EF4-FFF2-40B4-BE49-F238E27FC236}">
                <a16:creationId xmlns:a16="http://schemas.microsoft.com/office/drawing/2014/main" id="{23F0D289-28DB-4C04-A511-F6681A768445}"/>
              </a:ext>
            </a:extLst>
          </p:cNvPr>
          <p:cNvSpPr/>
          <p:nvPr/>
        </p:nvSpPr>
        <p:spPr>
          <a:xfrm rot="5400000">
            <a:off x="6477836" y="2472293"/>
            <a:ext cx="836330" cy="608884"/>
          </a:xfrm>
          <a:prstGeom prst="triangle">
            <a:avLst/>
          </a:prstGeom>
          <a:solidFill>
            <a:srgbClr val="0092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ontent Placeholder 1">
            <a:extLst>
              <a:ext uri="{FF2B5EF4-FFF2-40B4-BE49-F238E27FC236}">
                <a16:creationId xmlns:a16="http://schemas.microsoft.com/office/drawing/2014/main" id="{FF88E0B9-E6F7-479D-A528-94BC00883042}"/>
              </a:ext>
            </a:extLst>
          </p:cNvPr>
          <p:cNvSpPr txBox="1">
            <a:spLocks/>
          </p:cNvSpPr>
          <p:nvPr/>
        </p:nvSpPr>
        <p:spPr>
          <a:xfrm>
            <a:off x="7441550" y="3088078"/>
            <a:ext cx="3627582" cy="46831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err="1">
                <a:solidFill>
                  <a:srgbClr val="FF0000"/>
                </a:solidFill>
                <a:latin typeface="Museo Sans 500"/>
              </a:rPr>
              <a:t>Nextech</a:t>
            </a:r>
            <a:r>
              <a:rPr lang="en-CA" sz="3200">
                <a:solidFill>
                  <a:srgbClr val="FF0000"/>
                </a:solidFill>
                <a:latin typeface="Museo Sans 500"/>
              </a:rPr>
              <a:t> update:</a:t>
            </a:r>
          </a:p>
        </p:txBody>
      </p:sp>
      <p:sp>
        <p:nvSpPr>
          <p:cNvPr id="15" name="Isosceles Triangle 14">
            <a:extLst>
              <a:ext uri="{FF2B5EF4-FFF2-40B4-BE49-F238E27FC236}">
                <a16:creationId xmlns:a16="http://schemas.microsoft.com/office/drawing/2014/main" id="{C791BBC4-26A6-4B3F-BDDD-BFF160270E4B}"/>
              </a:ext>
            </a:extLst>
          </p:cNvPr>
          <p:cNvSpPr/>
          <p:nvPr/>
        </p:nvSpPr>
        <p:spPr>
          <a:xfrm rot="16200000">
            <a:off x="5710658" y="1797574"/>
            <a:ext cx="836330" cy="608884"/>
          </a:xfrm>
          <a:prstGeom prst="triangle">
            <a:avLst/>
          </a:prstGeom>
          <a:solidFill>
            <a:srgbClr val="0092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4" descr="A picture containing icon&#10;&#10;Description automatically generated">
            <a:extLst>
              <a:ext uri="{FF2B5EF4-FFF2-40B4-BE49-F238E27FC236}">
                <a16:creationId xmlns:a16="http://schemas.microsoft.com/office/drawing/2014/main" id="{F68B90C3-D51E-4350-ADBE-77E78F5DAC12}"/>
              </a:ext>
            </a:extLst>
          </p:cNvPr>
          <p:cNvPicPr>
            <a:picLocks noChangeAspect="1"/>
          </p:cNvPicPr>
          <p:nvPr/>
        </p:nvPicPr>
        <p:blipFill>
          <a:blip r:embed="rId4"/>
          <a:stretch>
            <a:fillRect/>
          </a:stretch>
        </p:blipFill>
        <p:spPr>
          <a:xfrm>
            <a:off x="8195783" y="1940404"/>
            <a:ext cx="2569216" cy="836331"/>
          </a:xfrm>
          <a:prstGeom prst="rect">
            <a:avLst/>
          </a:prstGeom>
        </p:spPr>
      </p:pic>
    </p:spTree>
    <p:extLst>
      <p:ext uri="{BB962C8B-B14F-4D97-AF65-F5344CB8AC3E}">
        <p14:creationId xmlns:p14="http://schemas.microsoft.com/office/powerpoint/2010/main" val="2292113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187B744-47A6-4B64-93D0-5DAB59E4FFC7}"/>
              </a:ext>
            </a:extLst>
          </p:cNvPr>
          <p:cNvSpPr/>
          <p:nvPr/>
        </p:nvSpPr>
        <p:spPr>
          <a:xfrm>
            <a:off x="2608262" y="3130296"/>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493B6027-3402-4E42-BA09-EBB3659EAF91}"/>
              </a:ext>
            </a:extLst>
          </p:cNvPr>
          <p:cNvSpPr/>
          <p:nvPr/>
        </p:nvSpPr>
        <p:spPr>
          <a:xfrm>
            <a:off x="6176455" y="312866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54C7EEC3-2819-4973-A160-AD284C9ACBA8}"/>
              </a:ext>
            </a:extLst>
          </p:cNvPr>
          <p:cNvSpPr/>
          <p:nvPr/>
        </p:nvSpPr>
        <p:spPr>
          <a:xfrm>
            <a:off x="765339" y="424859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F824F217-94FF-4F28-8AE0-75D4F7ABD24A}"/>
              </a:ext>
            </a:extLst>
          </p:cNvPr>
          <p:cNvSpPr/>
          <p:nvPr/>
        </p:nvSpPr>
        <p:spPr>
          <a:xfrm>
            <a:off x="7900047" y="424859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96AA8B8D-9D3A-45D2-B253-72DAB4A8B2B2}"/>
              </a:ext>
            </a:extLst>
          </p:cNvPr>
          <p:cNvSpPr/>
          <p:nvPr/>
        </p:nvSpPr>
        <p:spPr>
          <a:xfrm>
            <a:off x="4332693" y="424859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9CDD6A7A-9E11-44B5-B708-DABFA9CE815D}"/>
              </a:ext>
            </a:extLst>
          </p:cNvPr>
          <p:cNvSpPr/>
          <p:nvPr/>
        </p:nvSpPr>
        <p:spPr>
          <a:xfrm>
            <a:off x="4332694" y="201200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AFF43931-583F-4350-AA07-6E154214EACB}"/>
              </a:ext>
            </a:extLst>
          </p:cNvPr>
          <p:cNvSpPr/>
          <p:nvPr/>
        </p:nvSpPr>
        <p:spPr>
          <a:xfrm>
            <a:off x="7900049" y="201200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8979C45E-7F94-4E37-B559-DDC1E980952B}"/>
              </a:ext>
            </a:extLst>
          </p:cNvPr>
          <p:cNvSpPr/>
          <p:nvPr/>
        </p:nvSpPr>
        <p:spPr>
          <a:xfrm>
            <a:off x="765339" y="2012001"/>
            <a:ext cx="3500582" cy="10615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E3196838-1145-45BB-859A-25C259C9CC24}"/>
              </a:ext>
            </a:extLst>
          </p:cNvPr>
          <p:cNvSpPr>
            <a:spLocks noGrp="1"/>
          </p:cNvSpPr>
          <p:nvPr>
            <p:ph type="title"/>
          </p:nvPr>
        </p:nvSpPr>
        <p:spPr>
          <a:xfrm>
            <a:off x="328193" y="406785"/>
            <a:ext cx="9406727" cy="573338"/>
          </a:xfrm>
        </p:spPr>
        <p:txBody>
          <a:bodyPr>
            <a:noAutofit/>
          </a:bodyPr>
          <a:lstStyle/>
          <a:p>
            <a:r>
              <a:rPr lang="en-CA" sz="2800"/>
              <a:t>Company Is Being Led by Fortune 500 Executive Team</a:t>
            </a:r>
          </a:p>
        </p:txBody>
      </p:sp>
      <p:pic>
        <p:nvPicPr>
          <p:cNvPr id="2050" name="Picture 2" descr="Pin on SVG, yeah you know me">
            <a:extLst>
              <a:ext uri="{FF2B5EF4-FFF2-40B4-BE49-F238E27FC236}">
                <a16:creationId xmlns:a16="http://schemas.microsoft.com/office/drawing/2014/main" id="{EA291E1F-AFB2-4DAB-AFC3-4827E9852A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58" b="24913"/>
          <a:stretch/>
        </p:blipFill>
        <p:spPr bwMode="auto">
          <a:xfrm>
            <a:off x="3424454" y="3233527"/>
            <a:ext cx="1868198" cy="9421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P HANA - Wikipedia">
            <a:extLst>
              <a:ext uri="{FF2B5EF4-FFF2-40B4-BE49-F238E27FC236}">
                <a16:creationId xmlns:a16="http://schemas.microsoft.com/office/drawing/2014/main" id="{E46D7544-4128-437A-8553-CC04AAF5C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795" y="2148412"/>
            <a:ext cx="1543106" cy="7886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s | NortonLifeLock">
            <a:extLst>
              <a:ext uri="{FF2B5EF4-FFF2-40B4-BE49-F238E27FC236}">
                <a16:creationId xmlns:a16="http://schemas.microsoft.com/office/drawing/2014/main" id="{9B571F46-F2DF-4507-ADAF-BCFE46395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8" t="25158" r="10703" b="25158"/>
          <a:stretch/>
        </p:blipFill>
        <p:spPr bwMode="auto">
          <a:xfrm>
            <a:off x="863105" y="4451215"/>
            <a:ext cx="3295542" cy="6377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pple Logo | The most famous brands and company logos in the world">
            <a:extLst>
              <a:ext uri="{FF2B5EF4-FFF2-40B4-BE49-F238E27FC236}">
                <a16:creationId xmlns:a16="http://schemas.microsoft.com/office/drawing/2014/main" id="{6DCEA6D8-A7C8-4F93-87FF-82F8C8541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6327" y="2154920"/>
            <a:ext cx="1313311" cy="7387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ut ce qu'il faut savoir du dernier courriel de Microsoft">
            <a:extLst>
              <a:ext uri="{FF2B5EF4-FFF2-40B4-BE49-F238E27FC236}">
                <a16:creationId xmlns:a16="http://schemas.microsoft.com/office/drawing/2014/main" id="{19D4E0F4-E244-472E-A92F-54099FD210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346" b="13556"/>
          <a:stretch/>
        </p:blipFill>
        <p:spPr bwMode="auto">
          <a:xfrm>
            <a:off x="8478543" y="2157648"/>
            <a:ext cx="2343593" cy="82139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F500604E-7C9E-4B0C-BF8F-F2CAA7213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8086" y="4396738"/>
            <a:ext cx="2289795" cy="76522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0972CBA-2C78-46A7-AB4A-37EEC32F1A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4520" y="3489879"/>
            <a:ext cx="2343593" cy="38266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AD2AFE5-546C-44BD-815A-A0C238F0B4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9735" y="4524166"/>
            <a:ext cx="2343593" cy="51037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
            <a:extLst>
              <a:ext uri="{FF2B5EF4-FFF2-40B4-BE49-F238E27FC236}">
                <a16:creationId xmlns:a16="http://schemas.microsoft.com/office/drawing/2014/main" id="{7AB1667A-3E21-4AFC-81FA-E8C3C4D7CD53}"/>
              </a:ext>
            </a:extLst>
          </p:cNvPr>
          <p:cNvSpPr txBox="1">
            <a:spLocks/>
          </p:cNvSpPr>
          <p:nvPr/>
        </p:nvSpPr>
        <p:spPr>
          <a:xfrm>
            <a:off x="2771267" y="1447132"/>
            <a:ext cx="6810375" cy="4683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b="1">
              <a:solidFill>
                <a:srgbClr val="FF0000"/>
              </a:solidFill>
              <a:latin typeface="Montserrat" panose="00000500000000000000" pitchFamily="2" charset="0"/>
            </a:endParaRPr>
          </a:p>
          <a:p>
            <a:endParaRPr lang="en-CA" b="1">
              <a:solidFill>
                <a:srgbClr val="FF0000"/>
              </a:solidFill>
              <a:latin typeface="Montserrat" panose="00000500000000000000" pitchFamily="2" charset="0"/>
            </a:endParaRPr>
          </a:p>
        </p:txBody>
      </p:sp>
    </p:spTree>
    <p:extLst>
      <p:ext uri="{BB962C8B-B14F-4D97-AF65-F5344CB8AC3E}">
        <p14:creationId xmlns:p14="http://schemas.microsoft.com/office/powerpoint/2010/main" val="2038845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6" name="TextBox 45">
            <a:extLst>
              <a:ext uri="{FF2B5EF4-FFF2-40B4-BE49-F238E27FC236}">
                <a16:creationId xmlns:a16="http://schemas.microsoft.com/office/drawing/2014/main" id="{1355291B-2DEC-4A50-9227-B4593E24550B}"/>
              </a:ext>
            </a:extLst>
          </p:cNvPr>
          <p:cNvSpPr txBox="1"/>
          <p:nvPr/>
        </p:nvSpPr>
        <p:spPr>
          <a:xfrm>
            <a:off x="2681615" y="3271218"/>
            <a:ext cx="2272126" cy="408623"/>
          </a:xfrm>
          <a:prstGeom prst="roundRect">
            <a:avLst/>
          </a:prstGeom>
          <a:solidFill>
            <a:srgbClr val="0D0D0D"/>
          </a:solidFill>
          <a:effectLst/>
        </p:spPr>
        <p:txBody>
          <a:bodyPr wrap="square" lIns="91440" tIns="45720" rIns="91440" bIns="45720" rtlCol="0" anchor="t">
            <a:spAutoFit/>
          </a:bodyPr>
          <a:lstStyle>
            <a:defPPr>
              <a:defRPr lang="en-US"/>
            </a:defPPr>
            <a:lvl1pPr>
              <a:defRPr sz="900" b="1">
                <a:solidFill>
                  <a:schemeClr val="bg1"/>
                </a:solidFill>
                <a:latin typeface="Montserrat" panose="00000500000000000000" pitchFamily="2" charset="0"/>
              </a:defRPr>
            </a:lvl1pPr>
          </a:lstStyle>
          <a:p>
            <a:r>
              <a:rPr lang="en-CA">
                <a:latin typeface="+mj-lt"/>
              </a:rPr>
              <a:t>Paul Duffy</a:t>
            </a:r>
          </a:p>
          <a:p>
            <a:r>
              <a:rPr lang="en-CA" b="0">
                <a:latin typeface="Museo Sans 300"/>
              </a:rPr>
              <a:t>President</a:t>
            </a:r>
          </a:p>
        </p:txBody>
      </p:sp>
      <p:sp>
        <p:nvSpPr>
          <p:cNvPr id="48" name="TextBox 47">
            <a:extLst>
              <a:ext uri="{FF2B5EF4-FFF2-40B4-BE49-F238E27FC236}">
                <a16:creationId xmlns:a16="http://schemas.microsoft.com/office/drawing/2014/main" id="{4FC9F652-8BCA-4590-8280-B699450DAC6C}"/>
              </a:ext>
            </a:extLst>
          </p:cNvPr>
          <p:cNvSpPr txBox="1"/>
          <p:nvPr/>
        </p:nvSpPr>
        <p:spPr>
          <a:xfrm>
            <a:off x="5129131" y="3271218"/>
            <a:ext cx="2241255" cy="408623"/>
          </a:xfrm>
          <a:prstGeom prst="roundRect">
            <a:avLst/>
          </a:prstGeom>
          <a:solidFill>
            <a:srgbClr val="0D0D0D"/>
          </a:solidFill>
          <a:effectLst/>
        </p:spPr>
        <p:txBody>
          <a:bodyPr wrap="square" lIns="91440" tIns="45720" rIns="91440" bIns="45720" rtlCol="0" anchor="t">
            <a:spAutoFit/>
          </a:bodyPr>
          <a:lstStyle>
            <a:defPPr>
              <a:defRPr lang="en-US"/>
            </a:defPPr>
            <a:lvl1pPr>
              <a:defRPr sz="900" b="1">
                <a:solidFill>
                  <a:schemeClr val="bg1"/>
                </a:solidFill>
                <a:latin typeface="Montserrat" panose="00000500000000000000" pitchFamily="2" charset="0"/>
              </a:defRPr>
            </a:lvl1pPr>
          </a:lstStyle>
          <a:p>
            <a:r>
              <a:rPr lang="en-CA">
                <a:latin typeface="+mj-lt"/>
              </a:rPr>
              <a:t>Eugen Winschel</a:t>
            </a:r>
          </a:p>
          <a:p>
            <a:r>
              <a:rPr lang="en-CA" b="0">
                <a:latin typeface="Museo Sans 300"/>
              </a:rPr>
              <a:t>COO</a:t>
            </a:r>
          </a:p>
        </p:txBody>
      </p:sp>
      <p:sp>
        <p:nvSpPr>
          <p:cNvPr id="5" name="TextBox 4">
            <a:extLst>
              <a:ext uri="{FF2B5EF4-FFF2-40B4-BE49-F238E27FC236}">
                <a16:creationId xmlns:a16="http://schemas.microsoft.com/office/drawing/2014/main" id="{96BB46D7-6BE4-4294-A589-1FA5A5014E4C}"/>
              </a:ext>
            </a:extLst>
          </p:cNvPr>
          <p:cNvSpPr txBox="1"/>
          <p:nvPr/>
        </p:nvSpPr>
        <p:spPr>
          <a:xfrm>
            <a:off x="230850" y="3271218"/>
            <a:ext cx="2275375" cy="408623"/>
          </a:xfrm>
          <a:prstGeom prst="roundRect">
            <a:avLst/>
          </a:prstGeom>
          <a:solidFill>
            <a:srgbClr val="0D0D0D"/>
          </a:solidFill>
          <a:effectLst/>
        </p:spPr>
        <p:txBody>
          <a:bodyPr wrap="square" lIns="91440" tIns="45720" rIns="91440" bIns="45720" rtlCol="0" anchor="t">
            <a:spAutoFit/>
          </a:bodyPr>
          <a:lstStyle/>
          <a:p>
            <a:r>
              <a:rPr lang="en-CA" sz="900" b="1">
                <a:solidFill>
                  <a:schemeClr val="bg1"/>
                </a:solidFill>
                <a:latin typeface="+mj-lt"/>
              </a:rPr>
              <a:t>Evan Gappelberg</a:t>
            </a:r>
          </a:p>
          <a:p>
            <a:r>
              <a:rPr lang="en-CA" sz="900">
                <a:solidFill>
                  <a:schemeClr val="bg1"/>
                </a:solidFill>
                <a:latin typeface="Museo Sans 300"/>
              </a:rPr>
              <a:t>CEO and Founder</a:t>
            </a:r>
          </a:p>
        </p:txBody>
      </p:sp>
      <p:sp>
        <p:nvSpPr>
          <p:cNvPr id="6" name="Title 5">
            <a:extLst>
              <a:ext uri="{FF2B5EF4-FFF2-40B4-BE49-F238E27FC236}">
                <a16:creationId xmlns:a16="http://schemas.microsoft.com/office/drawing/2014/main" id="{27B94618-A4C4-40F8-A912-A529A339D69B}"/>
              </a:ext>
            </a:extLst>
          </p:cNvPr>
          <p:cNvSpPr>
            <a:spLocks noGrp="1"/>
          </p:cNvSpPr>
          <p:nvPr>
            <p:ph type="title"/>
          </p:nvPr>
        </p:nvSpPr>
        <p:spPr/>
        <p:txBody>
          <a:bodyPr>
            <a:normAutofit/>
          </a:bodyPr>
          <a:lstStyle/>
          <a:p>
            <a:r>
              <a:rPr lang="en-US" sz="2800">
                <a:solidFill>
                  <a:srgbClr val="FF0000"/>
                </a:solidFill>
                <a:latin typeface="Museo Sans 700"/>
              </a:rPr>
              <a:t>Leadership Team + 235 talents and growing </a:t>
            </a:r>
            <a:endParaRPr lang="en-CA" sz="2800">
              <a:latin typeface="Museo Sans 700"/>
            </a:endParaRPr>
          </a:p>
        </p:txBody>
      </p:sp>
      <p:sp>
        <p:nvSpPr>
          <p:cNvPr id="3" name="TextBox 2">
            <a:extLst>
              <a:ext uri="{FF2B5EF4-FFF2-40B4-BE49-F238E27FC236}">
                <a16:creationId xmlns:a16="http://schemas.microsoft.com/office/drawing/2014/main" id="{13EB6C50-621B-451F-B431-A99B6A1936E5}"/>
              </a:ext>
            </a:extLst>
          </p:cNvPr>
          <p:cNvSpPr txBox="1"/>
          <p:nvPr/>
        </p:nvSpPr>
        <p:spPr>
          <a:xfrm>
            <a:off x="258730" y="3742241"/>
            <a:ext cx="2194128" cy="22574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200">
                <a:latin typeface="Museo Sans 300"/>
                <a:cs typeface="Calibri"/>
              </a:rPr>
              <a:t>Expertise</a:t>
            </a:r>
            <a:r>
              <a:rPr lang="en-US" sz="1200">
                <a:latin typeface="Museo Sans 300"/>
                <a:ea typeface="+mn-lt"/>
                <a:cs typeface="+mn-lt"/>
              </a:rPr>
              <a:t> in creating, funding and running hyper-growth startups both public and private. He</a:t>
            </a:r>
            <a:r>
              <a:rPr lang="en-US" sz="1200" b="1">
                <a:latin typeface="Museo Sans 300"/>
                <a:ea typeface="+mn-lt"/>
                <a:cs typeface="+mn-lt"/>
              </a:rPr>
              <a:t> took TTWO public </a:t>
            </a:r>
            <a:r>
              <a:rPr lang="en-US" sz="1200">
                <a:latin typeface="Museo Sans 300"/>
                <a:ea typeface="+mn-lt"/>
                <a:cs typeface="+mn-lt"/>
              </a:rPr>
              <a:t>$30mill MKT Cap now $14 billion. Extensive experience both as a hands-on operating executive and as a public market’s professional.</a:t>
            </a:r>
            <a:r>
              <a:rPr lang="en-US" sz="1200">
                <a:latin typeface="Montserrat"/>
                <a:ea typeface="+mn-lt"/>
                <a:cs typeface="+mn-lt"/>
              </a:rPr>
              <a:t> </a:t>
            </a:r>
            <a:endParaRPr lang="en-US" sz="1400">
              <a:latin typeface="Montserrat"/>
              <a:cs typeface="Calibri"/>
            </a:endParaRPr>
          </a:p>
        </p:txBody>
      </p:sp>
      <p:sp>
        <p:nvSpPr>
          <p:cNvPr id="17" name="TextBox 16">
            <a:extLst>
              <a:ext uri="{FF2B5EF4-FFF2-40B4-BE49-F238E27FC236}">
                <a16:creationId xmlns:a16="http://schemas.microsoft.com/office/drawing/2014/main" id="{7355B4CD-D13D-4BD9-9B3C-A9963F4AB2B9}"/>
              </a:ext>
            </a:extLst>
          </p:cNvPr>
          <p:cNvSpPr txBox="1"/>
          <p:nvPr/>
        </p:nvSpPr>
        <p:spPr>
          <a:xfrm>
            <a:off x="2658700" y="3741758"/>
            <a:ext cx="2194128" cy="2701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200">
                <a:latin typeface="Museo Sans 300"/>
                <a:ea typeface="+mn-lt"/>
                <a:cs typeface="+mn-lt"/>
              </a:rPr>
              <a:t>Creator of the </a:t>
            </a:r>
            <a:r>
              <a:rPr lang="en-US" sz="1200" err="1">
                <a:latin typeface="Museo Sans 300"/>
                <a:ea typeface="+mn-lt"/>
                <a:cs typeface="+mn-lt"/>
              </a:rPr>
              <a:t>HumaGram</a:t>
            </a:r>
            <a:r>
              <a:rPr lang="en-US" sz="1200">
                <a:latin typeface="Museo Sans 300"/>
                <a:ea typeface="+mn-lt"/>
                <a:cs typeface="+mn-lt"/>
              </a:rPr>
              <a:t> and </a:t>
            </a:r>
            <a:r>
              <a:rPr lang="en-US" sz="1200" b="1">
                <a:latin typeface="Museo Sans 300"/>
                <a:ea typeface="+mn-lt"/>
                <a:cs typeface="+mn-lt"/>
              </a:rPr>
              <a:t>inventor of the patent for Holographic Telepresence over the Internet (TOIP),</a:t>
            </a:r>
            <a:r>
              <a:rPr lang="en-US" sz="1200">
                <a:latin typeface="Museo Sans 300"/>
                <a:ea typeface="+mn-lt"/>
                <a:cs typeface="+mn-lt"/>
              </a:rPr>
              <a:t> Mr. Duffy is a serial entrepreneur with over 25 years of experience in successfully starting, expanding, diversifying and selling global technology companies.</a:t>
            </a:r>
            <a:endParaRPr lang="en-US" sz="1200">
              <a:latin typeface="Museo Sans 300"/>
            </a:endParaRPr>
          </a:p>
          <a:p>
            <a:pPr>
              <a:lnSpc>
                <a:spcPts val="1700"/>
              </a:lnSpc>
            </a:pPr>
            <a:br>
              <a:rPr lang="en-US" sz="1400">
                <a:latin typeface="Montserrat" panose="00000500000000000000" pitchFamily="2" charset="0"/>
              </a:rPr>
            </a:br>
            <a:br>
              <a:rPr lang="en-US" sz="1400">
                <a:latin typeface="Montserrat" panose="00000500000000000000" pitchFamily="2" charset="0"/>
              </a:rPr>
            </a:br>
            <a:endParaRPr lang="en-US" sz="1400">
              <a:latin typeface="Montserrat" panose="00000500000000000000" pitchFamily="2" charset="0"/>
            </a:endParaRPr>
          </a:p>
        </p:txBody>
      </p:sp>
      <p:sp>
        <p:nvSpPr>
          <p:cNvPr id="18" name="TextBox 17">
            <a:extLst>
              <a:ext uri="{FF2B5EF4-FFF2-40B4-BE49-F238E27FC236}">
                <a16:creationId xmlns:a16="http://schemas.microsoft.com/office/drawing/2014/main" id="{2930D346-72C4-4413-95B9-57CE3B73FA95}"/>
              </a:ext>
            </a:extLst>
          </p:cNvPr>
          <p:cNvSpPr txBox="1"/>
          <p:nvPr/>
        </p:nvSpPr>
        <p:spPr>
          <a:xfrm>
            <a:off x="5110590" y="3762506"/>
            <a:ext cx="2259796" cy="2265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200">
                <a:latin typeface="Museo Sans 300"/>
              </a:rPr>
              <a:t>An </a:t>
            </a:r>
            <a:r>
              <a:rPr lang="en-US" sz="1200" b="1">
                <a:latin typeface="Museo Sans 300"/>
              </a:rPr>
              <a:t>18-year SAP executive:</a:t>
            </a:r>
            <a:r>
              <a:rPr lang="en-US" sz="1200">
                <a:latin typeface="Museo Sans 300"/>
                <a:ea typeface="+mn-lt"/>
                <a:cs typeface="+mn-lt"/>
              </a:rPr>
              <a:t> Over 20 years of leadership experience in the areas of business management, business operations, marketing, product management, digital business, and enterprise artificial intelligence.</a:t>
            </a:r>
            <a:br>
              <a:rPr lang="en-US" sz="1200">
                <a:latin typeface="Montserrat" panose="00000500000000000000" pitchFamily="2" charset="0"/>
                <a:ea typeface="+mn-lt"/>
                <a:cs typeface="+mn-lt"/>
              </a:rPr>
            </a:br>
            <a:endParaRPr lang="en-US" sz="1400">
              <a:latin typeface="Montserrat" panose="00000500000000000000" pitchFamily="2" charset="0"/>
              <a:cs typeface="Calibri"/>
            </a:endParaRPr>
          </a:p>
        </p:txBody>
      </p:sp>
      <p:pic>
        <p:nvPicPr>
          <p:cNvPr id="2" name="Picture 1" descr="A person standing in front of a window&#10;&#10;Description automatically generated">
            <a:extLst>
              <a:ext uri="{FF2B5EF4-FFF2-40B4-BE49-F238E27FC236}">
                <a16:creationId xmlns:a16="http://schemas.microsoft.com/office/drawing/2014/main" id="{C0223025-A049-4F31-A403-65462E769F34}"/>
              </a:ext>
            </a:extLst>
          </p:cNvPr>
          <p:cNvPicPr>
            <a:picLocks noChangeAspect="1"/>
          </p:cNvPicPr>
          <p:nvPr/>
        </p:nvPicPr>
        <p:blipFill rotWithShape="1">
          <a:blip r:embed="rId3">
            <a:extLst>
              <a:ext uri="{28A0092B-C50C-407E-A947-70E740481C1C}">
                <a14:useLocalDpi xmlns:a14="http://schemas.microsoft.com/office/drawing/2010/main" val="0"/>
              </a:ext>
            </a:extLst>
          </a:blip>
          <a:srcRect l="11764" t="10772" r="13990" b="38992"/>
          <a:stretch/>
        </p:blipFill>
        <p:spPr>
          <a:xfrm>
            <a:off x="7628610" y="1277833"/>
            <a:ext cx="1860887" cy="1860887"/>
          </a:xfrm>
          <a:prstGeom prst="ellipse">
            <a:avLst/>
          </a:prstGeom>
          <a:ln>
            <a:noFill/>
          </a:ln>
          <a:effectLst/>
        </p:spPr>
      </p:pic>
      <p:sp>
        <p:nvSpPr>
          <p:cNvPr id="10" name="TextBox 9">
            <a:extLst>
              <a:ext uri="{FF2B5EF4-FFF2-40B4-BE49-F238E27FC236}">
                <a16:creationId xmlns:a16="http://schemas.microsoft.com/office/drawing/2014/main" id="{637AE0D0-94C7-4506-82E0-460AE29A6050}"/>
              </a:ext>
            </a:extLst>
          </p:cNvPr>
          <p:cNvSpPr txBox="1"/>
          <p:nvPr/>
        </p:nvSpPr>
        <p:spPr>
          <a:xfrm>
            <a:off x="7545776" y="3271218"/>
            <a:ext cx="2090696" cy="408623"/>
          </a:xfrm>
          <a:prstGeom prst="roundRect">
            <a:avLst/>
          </a:prstGeom>
          <a:solidFill>
            <a:srgbClr val="0D0D0D"/>
          </a:solidFill>
          <a:effectLst/>
        </p:spPr>
        <p:txBody>
          <a:bodyPr wrap="square" lIns="91440" tIns="45720" rIns="91440" bIns="45720" rtlCol="0" anchor="t">
            <a:spAutoFit/>
          </a:bodyPr>
          <a:lstStyle>
            <a:defPPr>
              <a:defRPr lang="en-US"/>
            </a:defPPr>
            <a:lvl1pPr>
              <a:defRPr sz="900" b="1">
                <a:solidFill>
                  <a:schemeClr val="bg1"/>
                </a:solidFill>
                <a:latin typeface="Montserrat" panose="00000500000000000000" pitchFamily="2" charset="0"/>
              </a:defRPr>
            </a:lvl1pPr>
          </a:lstStyle>
          <a:p>
            <a:r>
              <a:rPr lang="en-CA">
                <a:latin typeface="+mj-lt"/>
              </a:rPr>
              <a:t>Kashif Malik, CPA, CA</a:t>
            </a:r>
          </a:p>
          <a:p>
            <a:r>
              <a:rPr lang="en-CA" b="0">
                <a:latin typeface="Museo Sans 300"/>
              </a:rPr>
              <a:t>CFO</a:t>
            </a:r>
          </a:p>
        </p:txBody>
      </p:sp>
      <p:sp>
        <p:nvSpPr>
          <p:cNvPr id="11" name="TextBox 10">
            <a:extLst>
              <a:ext uri="{FF2B5EF4-FFF2-40B4-BE49-F238E27FC236}">
                <a16:creationId xmlns:a16="http://schemas.microsoft.com/office/drawing/2014/main" id="{39F5F661-9336-4B1D-8B33-6299D92AD127}"/>
              </a:ext>
            </a:extLst>
          </p:cNvPr>
          <p:cNvSpPr txBox="1"/>
          <p:nvPr/>
        </p:nvSpPr>
        <p:spPr>
          <a:xfrm>
            <a:off x="7508285" y="3734662"/>
            <a:ext cx="2143715" cy="269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200">
                <a:latin typeface="Museo Sans 300"/>
                <a:ea typeface="+mn-lt"/>
                <a:cs typeface="+mn-lt"/>
              </a:rPr>
              <a:t>Over 15 years of experience of financial experience spanning from IPOs, M&amp;A, restructuring and raising capital. Kashif has worked globally with public and private companies including </a:t>
            </a:r>
            <a:r>
              <a:rPr lang="en-US" sz="1200">
                <a:latin typeface="Museo Sans 300"/>
                <a:ea typeface="+mn-lt"/>
                <a:cs typeface="+mn-lt"/>
                <a:hlinkClick r:id="rId4">
                  <a:extLst>
                    <a:ext uri="{A12FA001-AC4F-418D-AE19-62706E023703}">
                      <ahyp:hlinkClr xmlns:ahyp="http://schemas.microsoft.com/office/drawing/2018/hyperlinkcolor" val="tx"/>
                    </a:ext>
                  </a:extLst>
                </a:hlinkClick>
              </a:rPr>
              <a:t>NYSE: MRK</a:t>
            </a:r>
            <a:r>
              <a:rPr lang="en-US" sz="1200">
                <a:latin typeface="Museo Sans 300"/>
                <a:ea typeface="+mn-lt"/>
                <a:cs typeface="+mn-lt"/>
              </a:rPr>
              <a:t> </a:t>
            </a:r>
            <a:r>
              <a:rPr lang="en-US" sz="1200">
                <a:latin typeface="Museo Sans 300"/>
                <a:ea typeface="+mn-lt"/>
                <a:cs typeface="+mn-lt"/>
                <a:hlinkClick r:id="rId5">
                  <a:extLst>
                    <a:ext uri="{A12FA001-AC4F-418D-AE19-62706E023703}">
                      <ahyp:hlinkClr xmlns:ahyp="http://schemas.microsoft.com/office/drawing/2018/hyperlinkcolor" val="tx"/>
                    </a:ext>
                  </a:extLst>
                </a:hlinkClick>
              </a:rPr>
              <a:t>TSE: REAL</a:t>
            </a:r>
            <a:r>
              <a:rPr lang="en-US" sz="1200">
                <a:latin typeface="Museo Sans 300"/>
                <a:ea typeface="+mn-lt"/>
                <a:cs typeface="+mn-lt"/>
              </a:rPr>
              <a:t>  </a:t>
            </a:r>
            <a:r>
              <a:rPr lang="en-US" sz="1200">
                <a:latin typeface="Museo Sans 300"/>
                <a:ea typeface="+mn-lt"/>
                <a:cs typeface="+mn-lt"/>
                <a:hlinkClick r:id="rId6">
                  <a:extLst>
                    <a:ext uri="{A12FA001-AC4F-418D-AE19-62706E023703}">
                      <ahyp:hlinkClr xmlns:ahyp="http://schemas.microsoft.com/office/drawing/2018/hyperlinkcolor" val="tx"/>
                    </a:ext>
                  </a:extLst>
                </a:hlinkClick>
              </a:rPr>
              <a:t>TSE: CSU</a:t>
            </a:r>
            <a:r>
              <a:rPr lang="en-US" sz="1200">
                <a:latin typeface="Museo Sans 300"/>
                <a:ea typeface="+mn-lt"/>
                <a:cs typeface="+mn-lt"/>
              </a:rPr>
              <a:t>. Kashif obtained this Chartered </a:t>
            </a:r>
            <a:r>
              <a:rPr lang="en-US" sz="1200" b="1">
                <a:latin typeface="Museo Sans 300"/>
                <a:ea typeface="+mn-lt"/>
                <a:cs typeface="+mn-lt"/>
              </a:rPr>
              <a:t>Accountant designation while working at </a:t>
            </a:r>
            <a:r>
              <a:rPr lang="en-US" sz="1200" b="1">
                <a:latin typeface="Museo Sans 300"/>
                <a:ea typeface="+mn-lt"/>
                <a:cs typeface="+mn-lt"/>
                <a:hlinkClick r:id="rId7">
                  <a:extLst>
                    <a:ext uri="{A12FA001-AC4F-418D-AE19-62706E023703}">
                      <ahyp:hlinkClr xmlns:ahyp="http://schemas.microsoft.com/office/drawing/2018/hyperlinkcolor" val="tx"/>
                    </a:ext>
                  </a:extLst>
                </a:hlinkClick>
              </a:rPr>
              <a:t>Deloitte</a:t>
            </a:r>
            <a:r>
              <a:rPr lang="en-US" sz="1200" b="1">
                <a:latin typeface="Museo Sans 300"/>
                <a:ea typeface="+mn-lt"/>
                <a:cs typeface="+mn-lt"/>
              </a:rPr>
              <a:t>.</a:t>
            </a:r>
            <a:endParaRPr lang="en-US" sz="1200" b="1">
              <a:latin typeface="Museo Sans 300"/>
              <a:cs typeface="Calibri"/>
            </a:endParaRPr>
          </a:p>
        </p:txBody>
      </p:sp>
      <p:sp>
        <p:nvSpPr>
          <p:cNvPr id="22" name="TextBox 21">
            <a:extLst>
              <a:ext uri="{FF2B5EF4-FFF2-40B4-BE49-F238E27FC236}">
                <a16:creationId xmlns:a16="http://schemas.microsoft.com/office/drawing/2014/main" id="{30B3BB2B-9A92-467C-824F-6431EE775491}"/>
              </a:ext>
            </a:extLst>
          </p:cNvPr>
          <p:cNvSpPr txBox="1"/>
          <p:nvPr/>
        </p:nvSpPr>
        <p:spPr>
          <a:xfrm>
            <a:off x="9811861" y="3271218"/>
            <a:ext cx="2194128" cy="408623"/>
          </a:xfrm>
          <a:prstGeom prst="roundRect">
            <a:avLst/>
          </a:prstGeom>
          <a:solidFill>
            <a:srgbClr val="0D0D0D"/>
          </a:solidFill>
          <a:effectLst/>
        </p:spPr>
        <p:txBody>
          <a:bodyPr wrap="square" lIns="91440" tIns="45720" rIns="91440" bIns="45720" rtlCol="0" anchor="t">
            <a:spAutoFit/>
          </a:bodyPr>
          <a:lstStyle>
            <a:defPPr>
              <a:defRPr lang="en-US"/>
            </a:defPPr>
            <a:lvl1pPr>
              <a:defRPr sz="900" b="1">
                <a:solidFill>
                  <a:schemeClr val="bg1"/>
                </a:solidFill>
                <a:latin typeface="Montserrat" panose="00000500000000000000" pitchFamily="2" charset="0"/>
              </a:defRPr>
            </a:lvl1pPr>
          </a:lstStyle>
          <a:p>
            <a:r>
              <a:rPr lang="en-CA">
                <a:latin typeface="+mj-lt"/>
              </a:rPr>
              <a:t>Hareesh Achi</a:t>
            </a:r>
          </a:p>
          <a:p>
            <a:r>
              <a:rPr lang="en-CA" b="0">
                <a:latin typeface="Montserrat"/>
              </a:rPr>
              <a:t>President of 3D/AR Advertising </a:t>
            </a:r>
            <a:endParaRPr lang="en-CA" b="0"/>
          </a:p>
        </p:txBody>
      </p:sp>
      <p:sp>
        <p:nvSpPr>
          <p:cNvPr id="4" name="TextBox 3">
            <a:extLst>
              <a:ext uri="{FF2B5EF4-FFF2-40B4-BE49-F238E27FC236}">
                <a16:creationId xmlns:a16="http://schemas.microsoft.com/office/drawing/2014/main" id="{8B059758-769C-47B7-8DB4-BDCA93BA3F20}"/>
              </a:ext>
            </a:extLst>
          </p:cNvPr>
          <p:cNvSpPr txBox="1"/>
          <p:nvPr/>
        </p:nvSpPr>
        <p:spPr>
          <a:xfrm>
            <a:off x="9848553" y="3742244"/>
            <a:ext cx="1823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9" name="Picture 14" descr="Profile photo of Eugen Winschel">
            <a:extLst>
              <a:ext uri="{FF2B5EF4-FFF2-40B4-BE49-F238E27FC236}">
                <a16:creationId xmlns:a16="http://schemas.microsoft.com/office/drawing/2014/main" id="{723AC6D9-4A88-4521-9669-FE55B18422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2697" y="1277834"/>
            <a:ext cx="1860887" cy="1860887"/>
          </a:xfrm>
          <a:prstGeom prst="ellipse">
            <a:avLst/>
          </a:prstGeom>
          <a:extLst>
            <a:ext uri="{909E8E84-426E-40DD-AFC4-6F175D3DCCD1}">
              <a14:hiddenFill xmlns:a14="http://schemas.microsoft.com/office/drawing/2010/main">
                <a:solidFill>
                  <a:srgbClr val="FFFFFF"/>
                </a:solidFill>
              </a14:hiddenFill>
            </a:ext>
          </a:extLst>
        </p:spPr>
      </p:pic>
      <p:pic>
        <p:nvPicPr>
          <p:cNvPr id="21" name="Picture 20" descr="A person smiling for the camera&#10;&#10;Description automatically generated with medium confidence">
            <a:extLst>
              <a:ext uri="{FF2B5EF4-FFF2-40B4-BE49-F238E27FC236}">
                <a16:creationId xmlns:a16="http://schemas.microsoft.com/office/drawing/2014/main" id="{AA3085F4-135B-4A51-9B63-AACC24FD5C9E}"/>
              </a:ext>
            </a:extLst>
          </p:cNvPr>
          <p:cNvPicPr>
            <a:picLocks noChangeAspect="1"/>
          </p:cNvPicPr>
          <p:nvPr/>
        </p:nvPicPr>
        <p:blipFill rotWithShape="1">
          <a:blip r:embed="rId9">
            <a:extLst>
              <a:ext uri="{28A0092B-C50C-407E-A947-70E740481C1C}">
                <a14:useLocalDpi xmlns:a14="http://schemas.microsoft.com/office/drawing/2010/main" val="0"/>
              </a:ext>
            </a:extLst>
          </a:blip>
          <a:srcRect l="22407" t="1686" r="14939" b="4362"/>
          <a:stretch/>
        </p:blipFill>
        <p:spPr>
          <a:xfrm>
            <a:off x="2736783" y="1277834"/>
            <a:ext cx="1857326" cy="1856803"/>
          </a:xfrm>
          <a:prstGeom prst="ellipse">
            <a:avLst/>
          </a:prstGeom>
        </p:spPr>
      </p:pic>
      <p:sp>
        <p:nvSpPr>
          <p:cNvPr id="27" name="TextBox 26">
            <a:extLst>
              <a:ext uri="{FF2B5EF4-FFF2-40B4-BE49-F238E27FC236}">
                <a16:creationId xmlns:a16="http://schemas.microsoft.com/office/drawing/2014/main" id="{702EF05C-0487-4B6A-A3AA-0D93724B7EF9}"/>
              </a:ext>
            </a:extLst>
          </p:cNvPr>
          <p:cNvSpPr txBox="1"/>
          <p:nvPr/>
        </p:nvSpPr>
        <p:spPr>
          <a:xfrm>
            <a:off x="9851197" y="3734662"/>
            <a:ext cx="2128186" cy="16039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ts val="1700"/>
              </a:lnSpc>
              <a:defRPr sz="1200">
                <a:latin typeface="Museo Sans 300"/>
                <a:ea typeface="+mn-lt"/>
                <a:cs typeface="+mn-lt"/>
              </a:defRPr>
            </a:lvl1pPr>
          </a:lstStyle>
          <a:p>
            <a:r>
              <a:rPr lang="en-US" b="1"/>
              <a:t>A 20-year MSFT </a:t>
            </a:r>
            <a:r>
              <a:rPr lang="en-US"/>
              <a:t>technology veteran with experience in leading digital transformation and scaling businesses across advertising industry and enterprise organizations.</a:t>
            </a:r>
            <a:endParaRPr lang="en-CA"/>
          </a:p>
        </p:txBody>
      </p:sp>
      <p:pic>
        <p:nvPicPr>
          <p:cNvPr id="26" name="Picture 25">
            <a:extLst>
              <a:ext uri="{FF2B5EF4-FFF2-40B4-BE49-F238E27FC236}">
                <a16:creationId xmlns:a16="http://schemas.microsoft.com/office/drawing/2014/main" id="{64AE9616-61A8-4FDD-801D-4DE41F13D513}"/>
              </a:ext>
            </a:extLst>
          </p:cNvPr>
          <p:cNvPicPr>
            <a:picLocks noChangeAspect="1"/>
          </p:cNvPicPr>
          <p:nvPr/>
        </p:nvPicPr>
        <p:blipFill rotWithShape="1">
          <a:blip r:embed="rId10"/>
          <a:srcRect l="39497" t="5134" r="28461" b="48450"/>
          <a:stretch/>
        </p:blipFill>
        <p:spPr>
          <a:xfrm>
            <a:off x="10081332" y="1277833"/>
            <a:ext cx="1860887" cy="1866395"/>
          </a:xfrm>
          <a:prstGeom prst="ellipse">
            <a:avLst/>
          </a:prstGeom>
        </p:spPr>
      </p:pic>
      <p:pic>
        <p:nvPicPr>
          <p:cNvPr id="8" name="Picture 7" descr="A picture containing person, person, suit&#10;&#10;Description automatically generated">
            <a:extLst>
              <a:ext uri="{FF2B5EF4-FFF2-40B4-BE49-F238E27FC236}">
                <a16:creationId xmlns:a16="http://schemas.microsoft.com/office/drawing/2014/main" id="{047FEFD7-DA5A-4671-8319-ABA8C4896D00}"/>
              </a:ext>
            </a:extLst>
          </p:cNvPr>
          <p:cNvPicPr>
            <a:picLocks noChangeAspect="1"/>
          </p:cNvPicPr>
          <p:nvPr/>
        </p:nvPicPr>
        <p:blipFill rotWithShape="1">
          <a:blip r:embed="rId11">
            <a:extLst>
              <a:ext uri="{28A0092B-C50C-407E-A947-70E740481C1C}">
                <a14:useLocalDpi xmlns:a14="http://schemas.microsoft.com/office/drawing/2010/main" val="0"/>
              </a:ext>
            </a:extLst>
          </a:blip>
          <a:srcRect l="-374" t="5567" r="962" b="29676"/>
          <a:stretch/>
        </p:blipFill>
        <p:spPr>
          <a:xfrm>
            <a:off x="258730" y="1287425"/>
            <a:ext cx="1857326" cy="1856803"/>
          </a:xfrm>
          <a:prstGeom prst="ellipse">
            <a:avLst/>
          </a:prstGeom>
        </p:spPr>
      </p:pic>
    </p:spTree>
    <p:extLst>
      <p:ext uri="{BB962C8B-B14F-4D97-AF65-F5344CB8AC3E}">
        <p14:creationId xmlns:p14="http://schemas.microsoft.com/office/powerpoint/2010/main" val="2669865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 person who is smiling and looking at the camera&#10;&#10;Description automatically generated">
            <a:extLst>
              <a:ext uri="{FF2B5EF4-FFF2-40B4-BE49-F238E27FC236}">
                <a16:creationId xmlns:a16="http://schemas.microsoft.com/office/drawing/2014/main" id="{DAFA29FE-A6DF-465B-BCC9-E27DA29028C8}"/>
              </a:ext>
            </a:extLst>
          </p:cNvPr>
          <p:cNvPicPr>
            <a:picLocks noChangeAspect="1"/>
          </p:cNvPicPr>
          <p:nvPr/>
        </p:nvPicPr>
        <p:blipFill rotWithShape="1">
          <a:blip r:embed="rId2"/>
          <a:srcRect l="14980" t="149" r="18805" b="-149"/>
          <a:stretch/>
        </p:blipFill>
        <p:spPr>
          <a:xfrm>
            <a:off x="665723" y="988048"/>
            <a:ext cx="1895807" cy="1903604"/>
          </a:xfrm>
          <a:prstGeom prst="ellipse">
            <a:avLst/>
          </a:prstGeom>
        </p:spPr>
      </p:pic>
      <p:sp>
        <p:nvSpPr>
          <p:cNvPr id="6" name="TextBox 5">
            <a:extLst>
              <a:ext uri="{FF2B5EF4-FFF2-40B4-BE49-F238E27FC236}">
                <a16:creationId xmlns:a16="http://schemas.microsoft.com/office/drawing/2014/main" id="{5C8516E5-0DD0-49BA-B71D-FBDE6666F1CE}"/>
              </a:ext>
            </a:extLst>
          </p:cNvPr>
          <p:cNvSpPr txBox="1"/>
          <p:nvPr/>
        </p:nvSpPr>
        <p:spPr>
          <a:xfrm>
            <a:off x="493487" y="3548979"/>
            <a:ext cx="2381196" cy="2030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ts val="1700"/>
              </a:lnSpc>
              <a:defRPr sz="1200">
                <a:latin typeface="Montserrat"/>
                <a:ea typeface="+mn-lt"/>
                <a:cs typeface="+mn-lt"/>
              </a:defRPr>
            </a:lvl1pPr>
          </a:lstStyle>
          <a:p>
            <a:r>
              <a:rPr lang="en-US">
                <a:latin typeface="Museo Sans 300"/>
              </a:rPr>
              <a:t>Vivian Chan is a technology executive who has been involved in launch, monetization, sales and marketing for 3 waves of disruptive technology: Analytics; Cloud and </a:t>
            </a:r>
            <a:r>
              <a:rPr lang="en-US" b="1">
                <a:latin typeface="Museo Sans 300"/>
              </a:rPr>
              <a:t>Computer Visioning - the intersection of 3D and AI.</a:t>
            </a:r>
          </a:p>
        </p:txBody>
      </p:sp>
      <p:sp>
        <p:nvSpPr>
          <p:cNvPr id="10" name="TextBox 9">
            <a:extLst>
              <a:ext uri="{FF2B5EF4-FFF2-40B4-BE49-F238E27FC236}">
                <a16:creationId xmlns:a16="http://schemas.microsoft.com/office/drawing/2014/main" id="{A5D9926A-0F64-43CD-A0D7-50C6A03AAC0F}"/>
              </a:ext>
            </a:extLst>
          </p:cNvPr>
          <p:cNvSpPr txBox="1"/>
          <p:nvPr/>
        </p:nvSpPr>
        <p:spPr>
          <a:xfrm>
            <a:off x="9070261" y="3510202"/>
            <a:ext cx="2348720" cy="2257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ts val="1700"/>
              </a:lnSpc>
              <a:defRPr sz="1200">
                <a:latin typeface="Montserrat"/>
                <a:ea typeface="+mn-lt"/>
                <a:cs typeface="+mn-lt"/>
              </a:defRPr>
            </a:lvl1pPr>
          </a:lstStyle>
          <a:p>
            <a:r>
              <a:rPr lang="en-US" b="1">
                <a:latin typeface="Museo Sans 300"/>
              </a:rPr>
              <a:t>17+ years-experience in Tech Industry, incl. Apple (</a:t>
            </a:r>
            <a:r>
              <a:rPr lang="en-CA" b="1">
                <a:latin typeface="Museo Sans 300"/>
              </a:rPr>
              <a:t>NASDAQ: AAPL)</a:t>
            </a:r>
            <a:r>
              <a:rPr lang="en-US" b="1">
                <a:latin typeface="Museo Sans 300"/>
              </a:rPr>
              <a:t>, Microsoft (</a:t>
            </a:r>
            <a:r>
              <a:rPr lang="en-CA" b="1">
                <a:latin typeface="Museo Sans 300"/>
              </a:rPr>
              <a:t>NASDAQ: MSFT</a:t>
            </a:r>
            <a:r>
              <a:rPr lang="en-US" b="1">
                <a:latin typeface="Museo Sans 300"/>
              </a:rPr>
              <a:t>, Norton-LifeLock (NASDAQ: NLOK)</a:t>
            </a:r>
            <a:r>
              <a:rPr lang="en-US">
                <a:latin typeface="Museo Sans 300"/>
              </a:rPr>
              <a:t>. In depth Digital Marketing experience, specialized in global multi–channel campaigns and online advertising.</a:t>
            </a:r>
          </a:p>
        </p:txBody>
      </p:sp>
      <p:sp>
        <p:nvSpPr>
          <p:cNvPr id="12" name="TextBox 11">
            <a:extLst>
              <a:ext uri="{FF2B5EF4-FFF2-40B4-BE49-F238E27FC236}">
                <a16:creationId xmlns:a16="http://schemas.microsoft.com/office/drawing/2014/main" id="{0B711844-EF38-4C35-9C02-93846D7E8E27}"/>
              </a:ext>
            </a:extLst>
          </p:cNvPr>
          <p:cNvSpPr txBox="1"/>
          <p:nvPr/>
        </p:nvSpPr>
        <p:spPr>
          <a:xfrm>
            <a:off x="495301" y="3010664"/>
            <a:ext cx="2381196" cy="432000"/>
          </a:xfrm>
          <a:prstGeom prst="roundRect">
            <a:avLst/>
          </a:prstGeom>
          <a:solidFill>
            <a:srgbClr val="0D0D0D"/>
          </a:solidFill>
          <a:effectLst/>
        </p:spPr>
        <p:txBody>
          <a:bodyPr wrap="square" lIns="91440" tIns="45720" rIns="91440" bIns="45720" rtlCol="0" anchor="t">
            <a:noAutofit/>
          </a:bodyPr>
          <a:lstStyle>
            <a:defPPr>
              <a:defRPr lang="en-US"/>
            </a:defPPr>
            <a:lvl1pPr>
              <a:defRPr sz="900" b="1">
                <a:solidFill>
                  <a:schemeClr val="bg1"/>
                </a:solidFill>
                <a:latin typeface="Montserrat"/>
              </a:defRPr>
            </a:lvl1pPr>
          </a:lstStyle>
          <a:p>
            <a:r>
              <a:rPr lang="en-CA">
                <a:latin typeface="+mj-lt"/>
              </a:rPr>
              <a:t>Vivian Chan</a:t>
            </a:r>
          </a:p>
          <a:p>
            <a:r>
              <a:rPr lang="en-CA" b="0">
                <a:latin typeface="Museo Sans 300"/>
              </a:rPr>
              <a:t>Chief Channel Officer-Head of NA Sales</a:t>
            </a:r>
          </a:p>
        </p:txBody>
      </p:sp>
      <p:sp>
        <p:nvSpPr>
          <p:cNvPr id="14" name="TextBox 13">
            <a:extLst>
              <a:ext uri="{FF2B5EF4-FFF2-40B4-BE49-F238E27FC236}">
                <a16:creationId xmlns:a16="http://schemas.microsoft.com/office/drawing/2014/main" id="{2C937ECC-0CE8-40EB-8476-34BD80B6A050}"/>
              </a:ext>
            </a:extLst>
          </p:cNvPr>
          <p:cNvSpPr txBox="1"/>
          <p:nvPr/>
        </p:nvSpPr>
        <p:spPr>
          <a:xfrm>
            <a:off x="9070261" y="3010664"/>
            <a:ext cx="2381196" cy="432000"/>
          </a:xfrm>
          <a:prstGeom prst="roundRect">
            <a:avLst/>
          </a:prstGeom>
          <a:solidFill>
            <a:srgbClr val="0D0D0D"/>
          </a:solidFill>
          <a:effectLst/>
        </p:spPr>
        <p:txBody>
          <a:bodyPr wrap="square" lIns="91440" tIns="45720" rIns="91440" bIns="45720" rtlCol="0" anchor="t">
            <a:noAutofit/>
          </a:bodyPr>
          <a:lstStyle>
            <a:defPPr>
              <a:defRPr lang="en-US"/>
            </a:defPPr>
            <a:lvl1pPr>
              <a:defRPr sz="900" b="1">
                <a:solidFill>
                  <a:schemeClr val="bg1"/>
                </a:solidFill>
                <a:latin typeface="Montserrat" panose="00000500000000000000" pitchFamily="2" charset="0"/>
              </a:defRPr>
            </a:lvl1pPr>
          </a:lstStyle>
          <a:p>
            <a:r>
              <a:rPr lang="en-CA">
                <a:latin typeface="+mj-lt"/>
              </a:rPr>
              <a:t>Guillaume Pascual</a:t>
            </a:r>
          </a:p>
          <a:p>
            <a:r>
              <a:rPr lang="en-CA" b="0">
                <a:latin typeface="Museo Sans 300"/>
              </a:rPr>
              <a:t>Chief Marketing Officer</a:t>
            </a:r>
          </a:p>
        </p:txBody>
      </p:sp>
      <p:sp>
        <p:nvSpPr>
          <p:cNvPr id="20" name="TextBox 19">
            <a:extLst>
              <a:ext uri="{FF2B5EF4-FFF2-40B4-BE49-F238E27FC236}">
                <a16:creationId xmlns:a16="http://schemas.microsoft.com/office/drawing/2014/main" id="{7BF709F3-08BA-42B3-8647-F37829319971}"/>
              </a:ext>
            </a:extLst>
          </p:cNvPr>
          <p:cNvSpPr txBox="1"/>
          <p:nvPr/>
        </p:nvSpPr>
        <p:spPr>
          <a:xfrm>
            <a:off x="3425819" y="3010664"/>
            <a:ext cx="2265938" cy="432000"/>
          </a:xfrm>
          <a:prstGeom prst="roundRect">
            <a:avLst/>
          </a:prstGeom>
          <a:solidFill>
            <a:srgbClr val="0D0D0D"/>
          </a:solidFill>
          <a:effectLst/>
        </p:spPr>
        <p:txBody>
          <a:bodyPr wrap="square" lIns="91440" tIns="45720" rIns="91440" bIns="45720" rtlCol="0" anchor="t">
            <a:noAutofit/>
          </a:bodyPr>
          <a:lstStyle>
            <a:defPPr>
              <a:defRPr lang="en-US"/>
            </a:defPPr>
            <a:lvl1pPr>
              <a:defRPr sz="900" b="1">
                <a:solidFill>
                  <a:schemeClr val="bg1"/>
                </a:solidFill>
                <a:latin typeface="Montserrat" panose="00000500000000000000" pitchFamily="2" charset="0"/>
              </a:defRPr>
            </a:lvl1pPr>
          </a:lstStyle>
          <a:p>
            <a:r>
              <a:rPr lang="en-CA">
                <a:latin typeface="+mj-lt"/>
              </a:rPr>
              <a:t>Yau Boon Lim</a:t>
            </a:r>
          </a:p>
          <a:p>
            <a:r>
              <a:rPr lang="en-CA" sz="800" b="0">
                <a:latin typeface="Museo Sans 300"/>
              </a:rPr>
              <a:t>President &amp; Managing Director Asia-Pacific</a:t>
            </a:r>
            <a:endParaRPr lang="en-CA" sz="800">
              <a:latin typeface="Museo Sans 300"/>
            </a:endParaRPr>
          </a:p>
        </p:txBody>
      </p:sp>
      <p:sp>
        <p:nvSpPr>
          <p:cNvPr id="22" name="TextBox 21">
            <a:extLst>
              <a:ext uri="{FF2B5EF4-FFF2-40B4-BE49-F238E27FC236}">
                <a16:creationId xmlns:a16="http://schemas.microsoft.com/office/drawing/2014/main" id="{543DC6D3-DBBE-483E-9C6D-CFF0D599E5CF}"/>
              </a:ext>
            </a:extLst>
          </p:cNvPr>
          <p:cNvSpPr txBox="1"/>
          <p:nvPr/>
        </p:nvSpPr>
        <p:spPr>
          <a:xfrm>
            <a:off x="3424005" y="3548979"/>
            <a:ext cx="2267752" cy="22574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ts val="1700"/>
              </a:lnSpc>
              <a:defRPr sz="1200">
                <a:latin typeface="Montserrat"/>
                <a:ea typeface="+mn-lt"/>
                <a:cs typeface="+mn-lt"/>
              </a:defRPr>
            </a:lvl1pPr>
          </a:lstStyle>
          <a:p>
            <a:r>
              <a:rPr lang="en-US">
                <a:latin typeface="Museo Sans 300"/>
              </a:rPr>
              <a:t>Previously, the Vice President of</a:t>
            </a:r>
            <a:r>
              <a:rPr lang="en-US"/>
              <a:t> </a:t>
            </a:r>
            <a:r>
              <a:rPr lang="en-US">
                <a:latin typeface="Museo Sans 300"/>
              </a:rPr>
              <a:t>Marketing &amp; Strategy, for </a:t>
            </a:r>
            <a:r>
              <a:rPr lang="en-US" b="1">
                <a:latin typeface="Museo Sans 300"/>
              </a:rPr>
              <a:t>SAP Asia Pacific.</a:t>
            </a:r>
            <a:r>
              <a:rPr lang="en-US">
                <a:latin typeface="Museo Sans 300"/>
              </a:rPr>
              <a:t> Yau Boon Lim has more than 25-years' experience in strategy, planning, marketing, operation and business management across multiple industries in the Asia Pacific. IBM, MOT, SAP</a:t>
            </a:r>
            <a:r>
              <a:rPr lang="en-US"/>
              <a:t> </a:t>
            </a:r>
          </a:p>
        </p:txBody>
      </p:sp>
      <p:pic>
        <p:nvPicPr>
          <p:cNvPr id="13" name="Picture 12">
            <a:extLst>
              <a:ext uri="{FF2B5EF4-FFF2-40B4-BE49-F238E27FC236}">
                <a16:creationId xmlns:a16="http://schemas.microsoft.com/office/drawing/2014/main" id="{BC1B6521-765E-454A-BBDF-C6B5A1ECED34}"/>
              </a:ext>
            </a:extLst>
          </p:cNvPr>
          <p:cNvPicPr>
            <a:picLocks noChangeAspect="1"/>
          </p:cNvPicPr>
          <p:nvPr/>
        </p:nvPicPr>
        <p:blipFill rotWithShape="1">
          <a:blip r:embed="rId3"/>
          <a:srcRect l="26768" t="110" r="6726" b="-110"/>
          <a:stretch/>
        </p:blipFill>
        <p:spPr>
          <a:xfrm>
            <a:off x="9292819" y="1003228"/>
            <a:ext cx="1903604" cy="1895807"/>
          </a:xfrm>
          <a:prstGeom prst="ellipse">
            <a:avLst/>
          </a:prstGeom>
        </p:spPr>
      </p:pic>
      <p:pic>
        <p:nvPicPr>
          <p:cNvPr id="15" name="Picture 4" descr="Profile photo of Yau Boon Lim">
            <a:extLst>
              <a:ext uri="{FF2B5EF4-FFF2-40B4-BE49-F238E27FC236}">
                <a16:creationId xmlns:a16="http://schemas.microsoft.com/office/drawing/2014/main" id="{E3714A43-F8F4-4534-AC2D-F6EB28F95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698" y="988048"/>
            <a:ext cx="1903604" cy="1903604"/>
          </a:xfrm>
          <a:prstGeom prst="ellipse">
            <a:avLst/>
          </a:prstGeom>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6411078-4364-4ECF-8BF6-B6FFCD65D761}"/>
              </a:ext>
            </a:extLst>
          </p:cNvPr>
          <p:cNvSpPr txBox="1"/>
          <p:nvPr/>
        </p:nvSpPr>
        <p:spPr>
          <a:xfrm>
            <a:off x="6241079" y="3548979"/>
            <a:ext cx="2279860" cy="1385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nSpc>
                <a:spcPts val="1700"/>
              </a:lnSpc>
              <a:defRPr sz="1200">
                <a:latin typeface="Montserrat"/>
                <a:ea typeface="+mn-lt"/>
                <a:cs typeface="+mn-lt"/>
              </a:defRPr>
            </a:lvl1pPr>
          </a:lstStyle>
          <a:p>
            <a:r>
              <a:rPr lang="en-US" b="1">
                <a:latin typeface="Museo Sans 300"/>
              </a:rPr>
              <a:t>Full Stack Developer-Code cracker</a:t>
            </a:r>
            <a:r>
              <a:rPr lang="en-US">
                <a:latin typeface="Museo Sans 300"/>
              </a:rPr>
              <a:t>-expert in technical problem solving and rapid prototyping for experimental technologies as well as innovating existing tech.</a:t>
            </a:r>
          </a:p>
        </p:txBody>
      </p:sp>
      <p:sp>
        <p:nvSpPr>
          <p:cNvPr id="18" name="TextBox 17">
            <a:extLst>
              <a:ext uri="{FF2B5EF4-FFF2-40B4-BE49-F238E27FC236}">
                <a16:creationId xmlns:a16="http://schemas.microsoft.com/office/drawing/2014/main" id="{676232C7-83CA-4FC2-AF4F-A2A21B936329}"/>
              </a:ext>
            </a:extLst>
          </p:cNvPr>
          <p:cNvSpPr txBox="1"/>
          <p:nvPr/>
        </p:nvSpPr>
        <p:spPr>
          <a:xfrm>
            <a:off x="6241079" y="3010664"/>
            <a:ext cx="2279860" cy="432000"/>
          </a:xfrm>
          <a:prstGeom prst="roundRect">
            <a:avLst/>
          </a:prstGeom>
          <a:solidFill>
            <a:srgbClr val="0D0D0D"/>
          </a:solidFill>
          <a:effectLst/>
        </p:spPr>
        <p:txBody>
          <a:bodyPr wrap="square" lIns="91440" tIns="45720" rIns="91440" bIns="45720" rtlCol="0" anchor="t">
            <a:noAutofit/>
          </a:bodyPr>
          <a:lstStyle>
            <a:defPPr>
              <a:defRPr lang="en-US"/>
            </a:defPPr>
            <a:lvl1pPr>
              <a:defRPr sz="900" b="1">
                <a:solidFill>
                  <a:schemeClr val="bg1"/>
                </a:solidFill>
                <a:latin typeface="+mj-lt"/>
              </a:defRPr>
            </a:lvl1pPr>
          </a:lstStyle>
          <a:p>
            <a:r>
              <a:rPr lang="en-CA"/>
              <a:t>Rob Christie</a:t>
            </a:r>
          </a:p>
          <a:p>
            <a:r>
              <a:rPr lang="en-CA" b="0">
                <a:latin typeface="Museo Sans 300"/>
              </a:rPr>
              <a:t>VP</a:t>
            </a:r>
            <a:r>
              <a:rPr lang="en-CA"/>
              <a:t> </a:t>
            </a:r>
            <a:r>
              <a:rPr lang="en-CA" b="0">
                <a:latin typeface="Museo Sans 300"/>
              </a:rPr>
              <a:t>Product Development</a:t>
            </a:r>
          </a:p>
        </p:txBody>
      </p:sp>
      <p:pic>
        <p:nvPicPr>
          <p:cNvPr id="19" name="Picture 18" descr="A person with a beard&#10;&#10;Description automatically generated with medium confidence">
            <a:extLst>
              <a:ext uri="{FF2B5EF4-FFF2-40B4-BE49-F238E27FC236}">
                <a16:creationId xmlns:a16="http://schemas.microsoft.com/office/drawing/2014/main" id="{009604B4-B206-4B25-9C63-71CBD21AC842}"/>
              </a:ext>
            </a:extLst>
          </p:cNvPr>
          <p:cNvPicPr>
            <a:picLocks noChangeAspect="1"/>
          </p:cNvPicPr>
          <p:nvPr/>
        </p:nvPicPr>
        <p:blipFill rotWithShape="1">
          <a:blip r:embed="rId5">
            <a:extLst>
              <a:ext uri="{28A0092B-C50C-407E-A947-70E740481C1C}">
                <a14:useLocalDpi xmlns:a14="http://schemas.microsoft.com/office/drawing/2010/main" val="0"/>
              </a:ext>
            </a:extLst>
          </a:blip>
          <a:srcRect l="28931" t="1687" r="1114"/>
          <a:stretch/>
        </p:blipFill>
        <p:spPr>
          <a:xfrm>
            <a:off x="6397275" y="973283"/>
            <a:ext cx="1895807" cy="1918369"/>
          </a:xfrm>
          <a:prstGeom prst="ellipse">
            <a:avLst/>
          </a:prstGeom>
        </p:spPr>
      </p:pic>
      <p:sp>
        <p:nvSpPr>
          <p:cNvPr id="21" name="Title 5">
            <a:extLst>
              <a:ext uri="{FF2B5EF4-FFF2-40B4-BE49-F238E27FC236}">
                <a16:creationId xmlns:a16="http://schemas.microsoft.com/office/drawing/2014/main" id="{A5573D6E-E660-41A1-94E2-70C910E15E2C}"/>
              </a:ext>
            </a:extLst>
          </p:cNvPr>
          <p:cNvSpPr txBox="1">
            <a:spLocks/>
          </p:cNvSpPr>
          <p:nvPr/>
        </p:nvSpPr>
        <p:spPr>
          <a:xfrm>
            <a:off x="493487" y="229014"/>
            <a:ext cx="9406727" cy="573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Museo Sans 700 (Body)"/>
                <a:ea typeface="+mj-ea"/>
                <a:cs typeface="+mj-cs"/>
              </a:defRPr>
            </a:lvl1pPr>
          </a:lstStyle>
          <a:p>
            <a:r>
              <a:rPr lang="en-US" sz="2800">
                <a:solidFill>
                  <a:srgbClr val="FF0000"/>
                </a:solidFill>
                <a:latin typeface="Museo Sans 700"/>
              </a:rPr>
              <a:t>Leadership Team + 235 talents and growing </a:t>
            </a:r>
            <a:endParaRPr lang="en-CA" sz="2800">
              <a:latin typeface="Museo Sans 700"/>
            </a:endParaRPr>
          </a:p>
        </p:txBody>
      </p:sp>
    </p:spTree>
    <p:extLst>
      <p:ext uri="{BB962C8B-B14F-4D97-AF65-F5344CB8AC3E}">
        <p14:creationId xmlns:p14="http://schemas.microsoft.com/office/powerpoint/2010/main" val="300597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AF8A42-3C50-DA4A-A371-BEDEF11560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2" name="Lundi-inc.com">
            <a:extLst>
              <a:ext uri="{FF2B5EF4-FFF2-40B4-BE49-F238E27FC236}">
                <a16:creationId xmlns:a16="http://schemas.microsoft.com/office/drawing/2014/main" id="{B325E156-1E84-244C-ADB2-8E7C7765BAAE}"/>
              </a:ext>
            </a:extLst>
          </p:cNvPr>
          <p:cNvSpPr txBox="1"/>
          <p:nvPr/>
        </p:nvSpPr>
        <p:spPr>
          <a:xfrm>
            <a:off x="4404905" y="6144488"/>
            <a:ext cx="5769208" cy="309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3500">
                <a:latin typeface="Fira Sans Light"/>
                <a:ea typeface="Fira Sans Light"/>
                <a:cs typeface="Fira Sans Light"/>
                <a:sym typeface="Fira Sans Light"/>
              </a:defRPr>
            </a:lvl1pPr>
          </a:lstStyle>
          <a:p>
            <a:pPr marL="0" marR="0" lvl="0" indent="0" algn="l" defTabSz="1218911" rtl="0" eaLnBrk="1" fontAlgn="auto" latinLnBrk="0" hangingPunct="0">
              <a:lnSpc>
                <a:spcPct val="90000"/>
              </a:lnSpc>
              <a:spcBef>
                <a:spcPts val="2251"/>
              </a:spcBef>
              <a:spcAft>
                <a:spcPts val="0"/>
              </a:spcAft>
              <a:buClrTx/>
              <a:buSzTx/>
              <a:buFontTx/>
              <a:buNone/>
              <a:tabLst/>
              <a:defRPr/>
            </a:pPr>
            <a:r>
              <a:rPr lang="en-US" sz="900" b="0" i="0" err="1">
                <a:solidFill>
                  <a:schemeClr val="tx2"/>
                </a:solidFill>
                <a:latin typeface="Montserrat Light" pitchFamily="2" charset="77"/>
              </a:rPr>
              <a:t>NexTechAR</a:t>
            </a:r>
            <a:r>
              <a:rPr sz="900" b="0" i="0" err="1">
                <a:solidFill>
                  <a:schemeClr val="tx2"/>
                </a:solidFill>
                <a:latin typeface="Montserrat Light" pitchFamily="2" charset="77"/>
              </a:rPr>
              <a:t>.com</a:t>
            </a:r>
            <a:r>
              <a:rPr lang="en-US" sz="900" b="0" i="0">
                <a:solidFill>
                  <a:schemeClr val="tx2"/>
                </a:solidFill>
                <a:latin typeface="Montserrat Light" pitchFamily="2" charset="77"/>
              </a:rPr>
              <a:t>  | </a:t>
            </a:r>
            <a:r>
              <a:rPr lang="en-US" sz="900" b="0" i="0">
                <a:solidFill>
                  <a:schemeClr val="tx2"/>
                </a:solidFill>
                <a:latin typeface="Montserrat Light" pitchFamily="2" charset="77"/>
                <a:cs typeface="Gotham Medium" pitchFamily="2" charset="0"/>
              </a:rPr>
              <a:t>NexTech AR Solutions Inc. © 2020 | All Rights Reserved | (CSE: NTAR) (OTC: NEXCF)</a:t>
            </a:r>
          </a:p>
          <a:p>
            <a:endParaRPr sz="1200" b="0" i="0">
              <a:latin typeface="Montserrat Light" pitchFamily="2" charset="77"/>
            </a:endParaRPr>
          </a:p>
        </p:txBody>
      </p:sp>
      <p:sp>
        <p:nvSpPr>
          <p:cNvPr id="24" name="Slide Number">
            <a:extLst>
              <a:ext uri="{FF2B5EF4-FFF2-40B4-BE49-F238E27FC236}">
                <a16:creationId xmlns:a16="http://schemas.microsoft.com/office/drawing/2014/main" id="{E9D401A6-1E0E-2242-9BF4-457EA5497A71}"/>
              </a:ext>
            </a:extLst>
          </p:cNvPr>
          <p:cNvSpPr txBox="1">
            <a:spLocks/>
          </p:cNvSpPr>
          <p:nvPr/>
        </p:nvSpPr>
        <p:spPr>
          <a:xfrm>
            <a:off x="11374418" y="6054248"/>
            <a:ext cx="250068" cy="241092"/>
          </a:xfrm>
          <a:prstGeom prst="rect">
            <a:avLst/>
          </a:prstGeom>
          <a:solidFill>
            <a:srgbClr val="1E4EFF"/>
          </a:solidFill>
          <a:ln w="12700">
            <a:miter lim="400000"/>
          </a:ln>
        </p:spPr>
        <p:txBody>
          <a:bodyPr wrap="none" lIns="50800" tIns="50800" rIns="50800" bIns="50800" anchor="b">
            <a:spAutoFit/>
          </a:bodyPr>
          <a:lstStyle>
            <a:defPPr>
              <a:defRPr lang="en-US"/>
            </a:defPPr>
            <a:lvl1pPr marL="0" algn="ctr" defTabSz="292045" rtl="0" eaLnBrk="1" latinLnBrk="0" hangingPunct="1">
              <a:lnSpc>
                <a:spcPct val="100000"/>
              </a:lnSpc>
              <a:spcBef>
                <a:spcPts val="0"/>
              </a:spcBef>
              <a:defRPr sz="900" b="0" i="0" kern="1200">
                <a:solidFill>
                  <a:srgbClr val="FFFFFF"/>
                </a:solidFill>
                <a:latin typeface="Montserrat Ligh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pPr/>
              <a:t>54</a:t>
            </a:fld>
            <a:endParaRPr lang="en-US" sz="900"/>
          </a:p>
        </p:txBody>
      </p:sp>
      <p:sp>
        <p:nvSpPr>
          <p:cNvPr id="27" name="Content Placeholder 13">
            <a:extLst>
              <a:ext uri="{FF2B5EF4-FFF2-40B4-BE49-F238E27FC236}">
                <a16:creationId xmlns:a16="http://schemas.microsoft.com/office/drawing/2014/main" id="{B7979E32-97FD-B84E-A4C0-3CF5F2D7FEA8}"/>
              </a:ext>
            </a:extLst>
          </p:cNvPr>
          <p:cNvSpPr txBox="1">
            <a:spLocks/>
          </p:cNvSpPr>
          <p:nvPr/>
        </p:nvSpPr>
        <p:spPr>
          <a:xfrm>
            <a:off x="555695" y="404197"/>
            <a:ext cx="8429422" cy="468313"/>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800">
                <a:solidFill>
                  <a:srgbClr val="FF0000"/>
                </a:solidFill>
                <a:latin typeface="Museo Sans 700"/>
              </a:rPr>
              <a:t>We Have a Global Sales Footprint</a:t>
            </a:r>
          </a:p>
        </p:txBody>
      </p:sp>
      <p:pic>
        <p:nvPicPr>
          <p:cNvPr id="2" name="Picture 5" descr="Logo, company name&#10;&#10;Description automatically generated">
            <a:extLst>
              <a:ext uri="{FF2B5EF4-FFF2-40B4-BE49-F238E27FC236}">
                <a16:creationId xmlns:a16="http://schemas.microsoft.com/office/drawing/2014/main" id="{B2881676-3DEF-4155-9AFB-C94EFC7665F6}"/>
              </a:ext>
            </a:extLst>
          </p:cNvPr>
          <p:cNvPicPr>
            <a:picLocks noChangeAspect="1"/>
          </p:cNvPicPr>
          <p:nvPr/>
        </p:nvPicPr>
        <p:blipFill rotWithShape="1">
          <a:blip r:embed="rId3"/>
          <a:srcRect t="493" r="-505" b="31183"/>
          <a:stretch/>
        </p:blipFill>
        <p:spPr>
          <a:xfrm>
            <a:off x="10811107" y="102219"/>
            <a:ext cx="1432943" cy="923104"/>
          </a:xfrm>
          <a:prstGeom prst="rect">
            <a:avLst/>
          </a:prstGeom>
        </p:spPr>
      </p:pic>
    </p:spTree>
    <p:extLst>
      <p:ext uri="{BB962C8B-B14F-4D97-AF65-F5344CB8AC3E}">
        <p14:creationId xmlns:p14="http://schemas.microsoft.com/office/powerpoint/2010/main" val="2252289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a:extLst>
              <a:ext uri="{FF2B5EF4-FFF2-40B4-BE49-F238E27FC236}">
                <a16:creationId xmlns:a16="http://schemas.microsoft.com/office/drawing/2014/main" id="{F0B10D30-C128-D84C-AB33-708A927D03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7597"/>
            <a:ext cx="12192000" cy="6858000"/>
          </a:xfrm>
          <a:prstGeom prst="rect">
            <a:avLst/>
          </a:prstGeom>
        </p:spPr>
      </p:pic>
      <p:sp>
        <p:nvSpPr>
          <p:cNvPr id="27" name="Content Placeholder 13">
            <a:extLst>
              <a:ext uri="{FF2B5EF4-FFF2-40B4-BE49-F238E27FC236}">
                <a16:creationId xmlns:a16="http://schemas.microsoft.com/office/drawing/2014/main" id="{B7979E32-97FD-B84E-A4C0-3CF5F2D7FEA8}"/>
              </a:ext>
            </a:extLst>
          </p:cNvPr>
          <p:cNvSpPr txBox="1">
            <a:spLocks/>
          </p:cNvSpPr>
          <p:nvPr/>
        </p:nvSpPr>
        <p:spPr>
          <a:xfrm>
            <a:off x="749659" y="329614"/>
            <a:ext cx="8429422" cy="468313"/>
          </a:xfrm>
          <a:prstGeom prst="rect">
            <a:avLst/>
          </a:prstGeom>
        </p:spPr>
        <p:txBody>
          <a:bodyPr vert="horz" lIns="91440" tIns="45720" rIns="91440" bIns="45720" rtlCol="0" anchor="ctr">
            <a:noAutofit/>
          </a:bodyPr>
          <a:lstStyle>
            <a:lvl1pPr>
              <a:lnSpc>
                <a:spcPct val="90000"/>
              </a:lnSpc>
              <a:spcBef>
                <a:spcPct val="0"/>
              </a:spcBef>
              <a:buNone/>
              <a:defRPr sz="2800">
                <a:latin typeface="Museo Sans 700 (Body)"/>
                <a:ea typeface="+mj-ea"/>
                <a:cs typeface="+mj-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Positioned for Exponential Growth​</a:t>
            </a:r>
          </a:p>
        </p:txBody>
      </p:sp>
      <p:pic>
        <p:nvPicPr>
          <p:cNvPr id="2" name="Picture 5" descr="Logo, company name&#10;&#10;Description automatically generated">
            <a:extLst>
              <a:ext uri="{FF2B5EF4-FFF2-40B4-BE49-F238E27FC236}">
                <a16:creationId xmlns:a16="http://schemas.microsoft.com/office/drawing/2014/main" id="{6F45A895-327C-4B81-A0C3-49A878B23400}"/>
              </a:ext>
            </a:extLst>
          </p:cNvPr>
          <p:cNvPicPr>
            <a:picLocks noChangeAspect="1"/>
          </p:cNvPicPr>
          <p:nvPr/>
        </p:nvPicPr>
        <p:blipFill rotWithShape="1">
          <a:blip r:embed="rId3"/>
          <a:srcRect t="493" r="-505" b="31183"/>
          <a:stretch/>
        </p:blipFill>
        <p:spPr>
          <a:xfrm>
            <a:off x="10848278" y="102219"/>
            <a:ext cx="1432943" cy="923104"/>
          </a:xfrm>
          <a:prstGeom prst="rect">
            <a:avLst/>
          </a:prstGeom>
        </p:spPr>
      </p:pic>
    </p:spTree>
    <p:extLst>
      <p:ext uri="{BB962C8B-B14F-4D97-AF65-F5344CB8AC3E}">
        <p14:creationId xmlns:p14="http://schemas.microsoft.com/office/powerpoint/2010/main" val="42176369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lat screen television&#10;&#10;Description automatically generated">
            <a:extLst>
              <a:ext uri="{FF2B5EF4-FFF2-40B4-BE49-F238E27FC236}">
                <a16:creationId xmlns:a16="http://schemas.microsoft.com/office/drawing/2014/main" id="{CC430A96-CC7E-4258-BAB3-9798C8A1E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601" y="1046676"/>
            <a:ext cx="7977640" cy="5046596"/>
          </a:xfrm>
          <a:prstGeom prst="rect">
            <a:avLst/>
          </a:prstGeom>
          <a:effectLst>
            <a:outerShdw blurRad="76200" dir="18900000" sy="23000" kx="-1200000" algn="bl" rotWithShape="0">
              <a:prstClr val="black">
                <a:alpha val="20000"/>
              </a:prstClr>
            </a:outerShdw>
          </a:effectLst>
        </p:spPr>
      </p:pic>
      <p:sp>
        <p:nvSpPr>
          <p:cNvPr id="2" name="Content Placeholder 1">
            <a:extLst>
              <a:ext uri="{FF2B5EF4-FFF2-40B4-BE49-F238E27FC236}">
                <a16:creationId xmlns:a16="http://schemas.microsoft.com/office/drawing/2014/main" id="{22DA9495-243E-4833-B2FE-EA4FF2B748EF}"/>
              </a:ext>
            </a:extLst>
          </p:cNvPr>
          <p:cNvSpPr>
            <a:spLocks noGrp="1"/>
          </p:cNvSpPr>
          <p:nvPr>
            <p:ph sz="quarter" idx="4294967295"/>
          </p:nvPr>
        </p:nvSpPr>
        <p:spPr>
          <a:xfrm>
            <a:off x="397163" y="296415"/>
            <a:ext cx="6810375" cy="468313"/>
          </a:xfrm>
        </p:spPr>
        <p:txBody>
          <a:bodyPr vert="horz" lIns="91440" tIns="45720" rIns="91440" bIns="45720" rtlCol="0" anchor="ctr">
            <a:noAutofit/>
          </a:bodyPr>
          <a:lstStyle/>
          <a:p>
            <a:pPr marL="0">
              <a:spcBef>
                <a:spcPct val="0"/>
              </a:spcBef>
              <a:buNone/>
            </a:pPr>
            <a:r>
              <a:rPr lang="en-CA">
                <a:latin typeface="Museo Sans 700 (Body)"/>
                <a:ea typeface="+mj-ea"/>
                <a:cs typeface="+mj-cs"/>
              </a:rPr>
              <a:t>What’s Next?</a:t>
            </a:r>
          </a:p>
        </p:txBody>
      </p:sp>
      <p:pic>
        <p:nvPicPr>
          <p:cNvPr id="3" name="Online Media 2" title="Introducing iGlass- Apple Glass Concept Trailer 2020-BD TECH">
            <a:hlinkClick r:id="" action="ppaction://media"/>
            <a:extLst>
              <a:ext uri="{FF2B5EF4-FFF2-40B4-BE49-F238E27FC236}">
                <a16:creationId xmlns:a16="http://schemas.microsoft.com/office/drawing/2014/main" id="{3A11B261-1829-4D21-839C-31D8BAFEA985}"/>
              </a:ext>
            </a:extLst>
          </p:cNvPr>
          <p:cNvPicPr>
            <a:picLocks noRot="1" noChangeAspect="1"/>
          </p:cNvPicPr>
          <p:nvPr>
            <a:videoFile r:link="rId1"/>
          </p:nvPr>
        </p:nvPicPr>
        <p:blipFill>
          <a:blip r:embed="rId4"/>
          <a:stretch>
            <a:fillRect/>
          </a:stretch>
        </p:blipFill>
        <p:spPr>
          <a:xfrm>
            <a:off x="2235009" y="1167953"/>
            <a:ext cx="7506121" cy="4222193"/>
          </a:xfrm>
          <a:prstGeom prst="rect">
            <a:avLst/>
          </a:prstGeom>
        </p:spPr>
      </p:pic>
    </p:spTree>
    <p:extLst>
      <p:ext uri="{BB962C8B-B14F-4D97-AF65-F5344CB8AC3E}">
        <p14:creationId xmlns:p14="http://schemas.microsoft.com/office/powerpoint/2010/main" val="326295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51B3-EE17-4B42-8145-1041EC8C4FAA}"/>
              </a:ext>
            </a:extLst>
          </p:cNvPr>
          <p:cNvSpPr>
            <a:spLocks noGrp="1"/>
          </p:cNvSpPr>
          <p:nvPr>
            <p:ph type="title"/>
          </p:nvPr>
        </p:nvSpPr>
        <p:spPr>
          <a:xfrm>
            <a:off x="218238" y="330164"/>
            <a:ext cx="10298613" cy="573338"/>
          </a:xfrm>
        </p:spPr>
        <p:txBody>
          <a:bodyPr>
            <a:normAutofit fontScale="90000"/>
          </a:bodyPr>
          <a:lstStyle/>
          <a:p>
            <a:r>
              <a:rPr lang="en-US" sz="2800"/>
              <a:t>Our businesses are at the heart of the Digital Transformation  </a:t>
            </a:r>
          </a:p>
        </p:txBody>
      </p:sp>
      <p:pic>
        <p:nvPicPr>
          <p:cNvPr id="3" name="Picture 3" descr="A group of people sitting at a table in front of a television&#10;&#10;Description automatically generated">
            <a:extLst>
              <a:ext uri="{FF2B5EF4-FFF2-40B4-BE49-F238E27FC236}">
                <a16:creationId xmlns:a16="http://schemas.microsoft.com/office/drawing/2014/main" id="{37335840-0586-4FA5-8DBD-A3071406F68D}"/>
              </a:ext>
            </a:extLst>
          </p:cNvPr>
          <p:cNvPicPr>
            <a:picLocks noChangeAspect="1"/>
          </p:cNvPicPr>
          <p:nvPr/>
        </p:nvPicPr>
        <p:blipFill>
          <a:blip r:embed="rId2"/>
          <a:stretch>
            <a:fillRect/>
          </a:stretch>
        </p:blipFill>
        <p:spPr>
          <a:xfrm>
            <a:off x="-2641" y="2460960"/>
            <a:ext cx="12184565" cy="4438350"/>
          </a:xfrm>
          <a:prstGeom prst="rect">
            <a:avLst/>
          </a:prstGeom>
        </p:spPr>
      </p:pic>
      <p:sp>
        <p:nvSpPr>
          <p:cNvPr id="4" name="TextBox 1">
            <a:extLst>
              <a:ext uri="{FF2B5EF4-FFF2-40B4-BE49-F238E27FC236}">
                <a16:creationId xmlns:a16="http://schemas.microsoft.com/office/drawing/2014/main" id="{0B85EBA9-FB96-4A11-B9E2-3A45256ACFAE}"/>
              </a:ext>
            </a:extLst>
          </p:cNvPr>
          <p:cNvSpPr txBox="1"/>
          <p:nvPr/>
        </p:nvSpPr>
        <p:spPr>
          <a:xfrm>
            <a:off x="302676" y="1828505"/>
            <a:ext cx="3297227" cy="749141"/>
          </a:xfrm>
          <a:prstGeom prst="roundRect">
            <a:avLst/>
          </a:prstGeom>
          <a:solidFill>
            <a:srgbClr val="1E4EFF"/>
          </a:solidFill>
          <a:effectLst>
            <a:outerShdw blurRad="190500" sx="102000" sy="102000" algn="tl" rotWithShape="0">
              <a:prstClr val="black">
                <a:alpha val="40000"/>
              </a:prstClr>
            </a:outerShdw>
          </a:effectLst>
        </p:spPr>
        <p:txBody>
          <a:bodyPr vert="horz" wrap="square" lIns="0" tIns="182880" rIns="0" bIns="18288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000">
                <a:solidFill>
                  <a:schemeClr val="bg1"/>
                </a:solidFill>
                <a:latin typeface="Museo Sans 700"/>
              </a:rPr>
              <a:t>Work From Home​</a:t>
            </a:r>
            <a:endParaRPr lang="en-US" sz="2000">
              <a:solidFill>
                <a:schemeClr val="bg1"/>
              </a:solidFill>
              <a:latin typeface="Museo Sans 700"/>
            </a:endParaRPr>
          </a:p>
        </p:txBody>
      </p:sp>
      <p:sp>
        <p:nvSpPr>
          <p:cNvPr id="6" name="TextBox 1">
            <a:extLst>
              <a:ext uri="{FF2B5EF4-FFF2-40B4-BE49-F238E27FC236}">
                <a16:creationId xmlns:a16="http://schemas.microsoft.com/office/drawing/2014/main" id="{6451C481-A5D8-415A-B443-DAC42DFC44AE}"/>
              </a:ext>
            </a:extLst>
          </p:cNvPr>
          <p:cNvSpPr txBox="1"/>
          <p:nvPr/>
        </p:nvSpPr>
        <p:spPr>
          <a:xfrm>
            <a:off x="4449787" y="1834629"/>
            <a:ext cx="3297227" cy="749141"/>
          </a:xfrm>
          <a:prstGeom prst="roundRect">
            <a:avLst/>
          </a:prstGeom>
          <a:solidFill>
            <a:srgbClr val="1E4EFF"/>
          </a:solidFill>
          <a:effectLst>
            <a:outerShdw blurRad="190500" sx="102000" sy="102000" algn="tl" rotWithShape="0">
              <a:prstClr val="black">
                <a:alpha val="40000"/>
              </a:prstClr>
            </a:outerShdw>
          </a:effectLst>
        </p:spPr>
        <p:txBody>
          <a:bodyPr vert="horz" wrap="square" lIns="0" tIns="182880" rIns="0" bIns="18288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000">
                <a:solidFill>
                  <a:schemeClr val="bg1"/>
                </a:solidFill>
                <a:latin typeface="Museo Sans 700"/>
              </a:rPr>
              <a:t>Learn From Home​</a:t>
            </a:r>
            <a:endParaRPr lang="en-US" sz="2000">
              <a:solidFill>
                <a:schemeClr val="bg1"/>
              </a:solidFill>
              <a:latin typeface="Museo Sans 700"/>
            </a:endParaRPr>
          </a:p>
        </p:txBody>
      </p:sp>
      <p:sp>
        <p:nvSpPr>
          <p:cNvPr id="7" name="TextBox 1">
            <a:extLst>
              <a:ext uri="{FF2B5EF4-FFF2-40B4-BE49-F238E27FC236}">
                <a16:creationId xmlns:a16="http://schemas.microsoft.com/office/drawing/2014/main" id="{5CDCD38C-6A81-40FB-9644-D014340C08DE}"/>
              </a:ext>
            </a:extLst>
          </p:cNvPr>
          <p:cNvSpPr txBox="1"/>
          <p:nvPr/>
        </p:nvSpPr>
        <p:spPr>
          <a:xfrm>
            <a:off x="8484387" y="1834628"/>
            <a:ext cx="3297227" cy="749141"/>
          </a:xfrm>
          <a:prstGeom prst="roundRect">
            <a:avLst/>
          </a:prstGeom>
          <a:solidFill>
            <a:srgbClr val="1E4EFF"/>
          </a:solidFill>
          <a:effectLst>
            <a:outerShdw blurRad="190500" sx="102000" sy="102000" algn="tl" rotWithShape="0">
              <a:prstClr val="black">
                <a:alpha val="40000"/>
              </a:prstClr>
            </a:outerShdw>
          </a:effectLst>
        </p:spPr>
        <p:txBody>
          <a:bodyPr vert="horz" wrap="square" lIns="0" tIns="182880" rIns="0" bIns="18288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2000">
                <a:solidFill>
                  <a:schemeClr val="bg1"/>
                </a:solidFill>
                <a:latin typeface="Montserrat SemiBold"/>
              </a:rPr>
              <a:t>Shop From Home</a:t>
            </a:r>
          </a:p>
        </p:txBody>
      </p:sp>
      <p:sp>
        <p:nvSpPr>
          <p:cNvPr id="8" name="Content Placeholder 2">
            <a:extLst>
              <a:ext uri="{FF2B5EF4-FFF2-40B4-BE49-F238E27FC236}">
                <a16:creationId xmlns:a16="http://schemas.microsoft.com/office/drawing/2014/main" id="{5C4A9424-F762-46F6-AC8E-7F530963828A}"/>
              </a:ext>
            </a:extLst>
          </p:cNvPr>
          <p:cNvSpPr txBox="1">
            <a:spLocks/>
          </p:cNvSpPr>
          <p:nvPr/>
        </p:nvSpPr>
        <p:spPr>
          <a:xfrm>
            <a:off x="3358297" y="1108740"/>
            <a:ext cx="6030251" cy="468313"/>
          </a:xfrm>
          <a:prstGeom prst="rect">
            <a:avLst/>
          </a:prstGeom>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7965" indent="-227965"/>
            <a:r>
              <a:rPr lang="en-US">
                <a:solidFill>
                  <a:srgbClr val="FF0000"/>
                </a:solidFill>
                <a:latin typeface="Museo Sans 500"/>
              </a:rPr>
              <a:t>AR | Virtual Events + EdTech | 3D/AR Ads | eCommerce</a:t>
            </a:r>
            <a:endParaRPr lang="en-US">
              <a:latin typeface="Museo Sans 500"/>
            </a:endParaRPr>
          </a:p>
        </p:txBody>
      </p:sp>
    </p:spTree>
    <p:extLst>
      <p:ext uri="{BB962C8B-B14F-4D97-AF65-F5344CB8AC3E}">
        <p14:creationId xmlns:p14="http://schemas.microsoft.com/office/powerpoint/2010/main" val="3399681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6796424-5405-9D45-BFF8-8D4BF59259E8}"/>
              </a:ext>
            </a:extLst>
          </p:cNvPr>
          <p:cNvGrpSpPr/>
          <p:nvPr/>
        </p:nvGrpSpPr>
        <p:grpSpPr>
          <a:xfrm>
            <a:off x="535213" y="1306076"/>
            <a:ext cx="11099435" cy="2826172"/>
            <a:chOff x="535214" y="1186180"/>
            <a:chExt cx="10768512" cy="2826172"/>
          </a:xfrm>
        </p:grpSpPr>
        <p:pic>
          <p:nvPicPr>
            <p:cNvPr id="15" name="Graphic 14">
              <a:extLst>
                <a:ext uri="{FF2B5EF4-FFF2-40B4-BE49-F238E27FC236}">
                  <a16:creationId xmlns:a16="http://schemas.microsoft.com/office/drawing/2014/main" id="{1E69ABB6-8496-C748-9538-930A87DCFB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214" y="1186180"/>
              <a:ext cx="2112192" cy="2826172"/>
            </a:xfrm>
            <a:prstGeom prst="rect">
              <a:avLst/>
            </a:prstGeom>
          </p:spPr>
        </p:pic>
        <p:pic>
          <p:nvPicPr>
            <p:cNvPr id="19" name="Graphic 18">
              <a:extLst>
                <a:ext uri="{FF2B5EF4-FFF2-40B4-BE49-F238E27FC236}">
                  <a16:creationId xmlns:a16="http://schemas.microsoft.com/office/drawing/2014/main" id="{B1272432-5BFB-374E-8658-8D3246A46F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03648" y="1186180"/>
              <a:ext cx="2112192" cy="2826172"/>
            </a:xfrm>
            <a:prstGeom prst="rect">
              <a:avLst/>
            </a:prstGeom>
          </p:spPr>
        </p:pic>
        <p:pic>
          <p:nvPicPr>
            <p:cNvPr id="20" name="Graphic 19">
              <a:extLst>
                <a:ext uri="{FF2B5EF4-FFF2-40B4-BE49-F238E27FC236}">
                  <a16:creationId xmlns:a16="http://schemas.microsoft.com/office/drawing/2014/main" id="{A106C027-4B2A-6049-9859-75EDC5F23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63373" y="1186180"/>
              <a:ext cx="2112192" cy="2826172"/>
            </a:xfrm>
            <a:prstGeom prst="rect">
              <a:avLst/>
            </a:prstGeom>
          </p:spPr>
        </p:pic>
        <p:pic>
          <p:nvPicPr>
            <p:cNvPr id="21" name="Graphic 20">
              <a:extLst>
                <a:ext uri="{FF2B5EF4-FFF2-40B4-BE49-F238E27FC236}">
                  <a16:creationId xmlns:a16="http://schemas.microsoft.com/office/drawing/2014/main" id="{C1B7B1DE-8D90-974D-8457-D49FFFAF33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3099" y="1186180"/>
              <a:ext cx="2112192" cy="2826172"/>
            </a:xfrm>
            <a:prstGeom prst="rect">
              <a:avLst/>
            </a:prstGeom>
          </p:spPr>
        </p:pic>
        <p:pic>
          <p:nvPicPr>
            <p:cNvPr id="24" name="Graphic 23">
              <a:extLst>
                <a:ext uri="{FF2B5EF4-FFF2-40B4-BE49-F238E27FC236}">
                  <a16:creationId xmlns:a16="http://schemas.microsoft.com/office/drawing/2014/main" id="{B0794628-ABBC-B142-961B-C141158F84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1534" y="1186180"/>
              <a:ext cx="2112192" cy="2826172"/>
            </a:xfrm>
            <a:prstGeom prst="rect">
              <a:avLst/>
            </a:prstGeom>
          </p:spPr>
        </p:pic>
      </p:grpSp>
      <p:sp>
        <p:nvSpPr>
          <p:cNvPr id="2" name="Title 1">
            <a:extLst>
              <a:ext uri="{FF2B5EF4-FFF2-40B4-BE49-F238E27FC236}">
                <a16:creationId xmlns:a16="http://schemas.microsoft.com/office/drawing/2014/main" id="{59CE34A4-2E1A-40D9-9701-5DECECA8D081}"/>
              </a:ext>
            </a:extLst>
          </p:cNvPr>
          <p:cNvSpPr>
            <a:spLocks noGrp="1"/>
          </p:cNvSpPr>
          <p:nvPr>
            <p:ph type="title"/>
          </p:nvPr>
        </p:nvSpPr>
        <p:spPr>
          <a:xfrm>
            <a:off x="535212" y="361200"/>
            <a:ext cx="9406727" cy="573338"/>
          </a:xfrm>
        </p:spPr>
        <p:txBody>
          <a:bodyPr>
            <a:normAutofit/>
          </a:bodyPr>
          <a:lstStyle/>
          <a:p>
            <a:r>
              <a:rPr lang="en-US" sz="2800"/>
              <a:t>What is Leading this Digital Transformation​?</a:t>
            </a:r>
            <a:endParaRPr lang="en-CA" sz="2800"/>
          </a:p>
        </p:txBody>
      </p:sp>
      <p:pic>
        <p:nvPicPr>
          <p:cNvPr id="2050" name="Picture 2">
            <a:extLst>
              <a:ext uri="{FF2B5EF4-FFF2-40B4-BE49-F238E27FC236}">
                <a16:creationId xmlns:a16="http://schemas.microsoft.com/office/drawing/2014/main" id="{60FA0975-6986-BE47-8A04-63CA3DCA4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051" y="2351012"/>
            <a:ext cx="1685217" cy="4683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BB00B6B-59C1-774A-9C68-17543E4A1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4580" y="3080583"/>
            <a:ext cx="1542088" cy="4683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3AC0EE60-1785-DC44-A3DE-8A0E848F8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05054" y="4135711"/>
            <a:ext cx="4772297" cy="1816100"/>
          </a:xfrm>
          <a:prstGeom prst="rect">
            <a:avLst/>
          </a:prstGeom>
        </p:spPr>
      </p:pic>
      <p:sp>
        <p:nvSpPr>
          <p:cNvPr id="26" name="Content Placeholder 2">
            <a:extLst>
              <a:ext uri="{FF2B5EF4-FFF2-40B4-BE49-F238E27FC236}">
                <a16:creationId xmlns:a16="http://schemas.microsoft.com/office/drawing/2014/main" id="{EDAB8727-D3ED-9D44-9339-14F621DCE5ED}"/>
              </a:ext>
            </a:extLst>
          </p:cNvPr>
          <p:cNvSpPr txBox="1">
            <a:spLocks/>
          </p:cNvSpPr>
          <p:nvPr/>
        </p:nvSpPr>
        <p:spPr>
          <a:xfrm>
            <a:off x="535212" y="1436613"/>
            <a:ext cx="2177101"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500"/>
              </a:rPr>
              <a:t>eCommerce</a:t>
            </a:r>
          </a:p>
        </p:txBody>
      </p:sp>
      <p:sp>
        <p:nvSpPr>
          <p:cNvPr id="27" name="Content Placeholder 2">
            <a:extLst>
              <a:ext uri="{FF2B5EF4-FFF2-40B4-BE49-F238E27FC236}">
                <a16:creationId xmlns:a16="http://schemas.microsoft.com/office/drawing/2014/main" id="{A0D2BE5B-18AF-8D40-8A27-28B86EECDBF1}"/>
              </a:ext>
            </a:extLst>
          </p:cNvPr>
          <p:cNvSpPr txBox="1">
            <a:spLocks/>
          </p:cNvSpPr>
          <p:nvPr/>
        </p:nvSpPr>
        <p:spPr>
          <a:xfrm>
            <a:off x="2773314" y="1436613"/>
            <a:ext cx="2177101"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500"/>
              </a:rPr>
              <a:t>5G</a:t>
            </a:r>
            <a:endParaRPr lang="en-US">
              <a:solidFill>
                <a:schemeClr val="bg1"/>
              </a:solidFill>
              <a:latin typeface="Museo Sans 500"/>
            </a:endParaRPr>
          </a:p>
        </p:txBody>
      </p:sp>
      <p:sp>
        <p:nvSpPr>
          <p:cNvPr id="28" name="Content Placeholder 2">
            <a:extLst>
              <a:ext uri="{FF2B5EF4-FFF2-40B4-BE49-F238E27FC236}">
                <a16:creationId xmlns:a16="http://schemas.microsoft.com/office/drawing/2014/main" id="{E79A8956-AEE9-B04F-A7CA-54C790A95030}"/>
              </a:ext>
            </a:extLst>
          </p:cNvPr>
          <p:cNvSpPr txBox="1">
            <a:spLocks/>
          </p:cNvSpPr>
          <p:nvPr/>
        </p:nvSpPr>
        <p:spPr>
          <a:xfrm>
            <a:off x="5002708" y="1436613"/>
            <a:ext cx="2177101"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500"/>
              </a:rPr>
              <a:t>Cloud</a:t>
            </a:r>
            <a:endParaRPr lang="en-US">
              <a:solidFill>
                <a:schemeClr val="bg1"/>
              </a:solidFill>
              <a:latin typeface="Museo Sans 500"/>
            </a:endParaRPr>
          </a:p>
        </p:txBody>
      </p:sp>
      <p:sp>
        <p:nvSpPr>
          <p:cNvPr id="35" name="Content Placeholder 2">
            <a:extLst>
              <a:ext uri="{FF2B5EF4-FFF2-40B4-BE49-F238E27FC236}">
                <a16:creationId xmlns:a16="http://schemas.microsoft.com/office/drawing/2014/main" id="{615C1B94-634E-5646-836B-FDFC1C215812}"/>
              </a:ext>
            </a:extLst>
          </p:cNvPr>
          <p:cNvSpPr txBox="1">
            <a:spLocks/>
          </p:cNvSpPr>
          <p:nvPr/>
        </p:nvSpPr>
        <p:spPr>
          <a:xfrm>
            <a:off x="7232102" y="1436613"/>
            <a:ext cx="2177101"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500"/>
              </a:rPr>
              <a:t>Networking</a:t>
            </a:r>
          </a:p>
        </p:txBody>
      </p:sp>
      <p:sp>
        <p:nvSpPr>
          <p:cNvPr id="36" name="Content Placeholder 2">
            <a:extLst>
              <a:ext uri="{FF2B5EF4-FFF2-40B4-BE49-F238E27FC236}">
                <a16:creationId xmlns:a16="http://schemas.microsoft.com/office/drawing/2014/main" id="{4AA494AF-6DC3-E643-8E93-5A245394F666}"/>
              </a:ext>
            </a:extLst>
          </p:cNvPr>
          <p:cNvSpPr txBox="1">
            <a:spLocks/>
          </p:cNvSpPr>
          <p:nvPr/>
        </p:nvSpPr>
        <p:spPr>
          <a:xfrm>
            <a:off x="9461496" y="1436613"/>
            <a:ext cx="2177101"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300"/>
              </a:rPr>
              <a:t>Streaming</a:t>
            </a:r>
            <a:endParaRPr lang="en-US">
              <a:solidFill>
                <a:schemeClr val="bg1"/>
              </a:solidFill>
              <a:latin typeface="Museo Sans 300"/>
            </a:endParaRPr>
          </a:p>
        </p:txBody>
      </p:sp>
      <p:pic>
        <p:nvPicPr>
          <p:cNvPr id="2056" name="Picture 8">
            <a:extLst>
              <a:ext uri="{FF2B5EF4-FFF2-40B4-BE49-F238E27FC236}">
                <a16:creationId xmlns:a16="http://schemas.microsoft.com/office/drawing/2014/main" id="{7E7A6DCD-3603-1147-9147-C84E5A4B1C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7370" y="3178002"/>
            <a:ext cx="1629200" cy="3187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1DDBED69-BAC0-FF40-91AE-059EA5986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146" y="2351012"/>
            <a:ext cx="1881011" cy="51300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2B2C3DBA-CA14-AC41-BF93-782B96CF79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6616" y="2044511"/>
            <a:ext cx="1596628" cy="54065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6D9A77CC-8946-8645-A1EE-9F64A26505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4082" y="2784014"/>
            <a:ext cx="781695" cy="46831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F3FB40D6-C1ED-CA45-8801-A3882B14DE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0099" y="3449492"/>
            <a:ext cx="1711802" cy="49238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95A32043-94D2-5F46-9FF5-D5D69867C4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7787" y="3033523"/>
            <a:ext cx="1482093" cy="83519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DEB1629A-E86B-434F-8A9E-661DE4CD8F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2991" y="2027090"/>
            <a:ext cx="591687" cy="68722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a:extLst>
              <a:ext uri="{FF2B5EF4-FFF2-40B4-BE49-F238E27FC236}">
                <a16:creationId xmlns:a16="http://schemas.microsoft.com/office/drawing/2014/main" id="{B6B291D0-4AD2-E84D-B0A0-A3C77563F1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007" y="2055546"/>
            <a:ext cx="1922559" cy="52962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64113EEC-82B0-B945-865F-D8F47C0702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336" y="2882830"/>
            <a:ext cx="1516977" cy="891636"/>
          </a:xfrm>
          <a:prstGeom prst="rect">
            <a:avLst/>
          </a:prstGeom>
          <a:noFill/>
          <a:extLst>
            <a:ext uri="{909E8E84-426E-40DD-AFC4-6F175D3DCCD1}">
              <a14:hiddenFill xmlns:a14="http://schemas.microsoft.com/office/drawing/2010/main">
                <a:solidFill>
                  <a:srgbClr val="FFFFFF"/>
                </a:solidFill>
              </a14:hiddenFill>
            </a:ext>
          </a:extLst>
        </p:spPr>
      </p:pic>
      <p:sp>
        <p:nvSpPr>
          <p:cNvPr id="52" name="Content Placeholder 2">
            <a:extLst>
              <a:ext uri="{FF2B5EF4-FFF2-40B4-BE49-F238E27FC236}">
                <a16:creationId xmlns:a16="http://schemas.microsoft.com/office/drawing/2014/main" id="{507B6983-9739-724C-A0AC-5FBEFEC76638}"/>
              </a:ext>
            </a:extLst>
          </p:cNvPr>
          <p:cNvSpPr txBox="1">
            <a:spLocks/>
          </p:cNvSpPr>
          <p:nvPr/>
        </p:nvSpPr>
        <p:spPr>
          <a:xfrm>
            <a:off x="3666307" y="4260214"/>
            <a:ext cx="4772297" cy="364037"/>
          </a:xfrm>
          <a:prstGeom prst="rect">
            <a:avLst/>
          </a:prstGeom>
        </p:spPr>
        <p:txBody>
          <a:bodyPr lIns="0" tIns="0" rIns="0" bIns="0" anchor="t"/>
          <a:lstStyle>
            <a:lvl1pPr marL="228594" indent="-228594" algn="l" defTabSz="914377" rtl="0" eaLnBrk="1" latinLnBrk="0" hangingPunct="1">
              <a:lnSpc>
                <a:spcPct val="90000"/>
              </a:lnSpc>
              <a:spcBef>
                <a:spcPts val="0"/>
              </a:spcBef>
              <a:buFont typeface="Arial" panose="020B0604020202020204" pitchFamily="34" charset="0"/>
              <a:buNone/>
              <a:defRPr sz="2400" kern="1200" baseline="0">
                <a:solidFill>
                  <a:schemeClr val="tx1"/>
                </a:solidFill>
                <a:latin typeface="Montserrat Light" pitchFamily="2" charset="77"/>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gn="ctr"/>
            <a:r>
              <a:rPr lang="en-US" sz="2000">
                <a:solidFill>
                  <a:schemeClr val="bg1"/>
                </a:solidFill>
                <a:latin typeface="Museo Sans 500"/>
              </a:rPr>
              <a:t>AR  |  VR</a:t>
            </a:r>
          </a:p>
        </p:txBody>
      </p:sp>
      <p:pic>
        <p:nvPicPr>
          <p:cNvPr id="2086" name="Picture 38">
            <a:extLst>
              <a:ext uri="{FF2B5EF4-FFF2-40B4-BE49-F238E27FC236}">
                <a16:creationId xmlns:a16="http://schemas.microsoft.com/office/drawing/2014/main" id="{24368F63-2857-634F-939F-B77004B86A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58833" y="4734499"/>
            <a:ext cx="2121645" cy="1062323"/>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D292FF88-9D75-4B4A-8677-6249E69C1EB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12658" y="4654625"/>
            <a:ext cx="2121645" cy="119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29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B6EEEA-6694-214D-912E-326ED0C3260A}"/>
              </a:ext>
            </a:extLst>
          </p:cNvPr>
          <p:cNvPicPr>
            <a:picLocks noChangeAspect="1"/>
          </p:cNvPicPr>
          <p:nvPr/>
        </p:nvPicPr>
        <p:blipFill rotWithShape="1">
          <a:blip r:embed="rId2"/>
          <a:srcRect l="45097" t="2890" r="16015"/>
          <a:stretch/>
        </p:blipFill>
        <p:spPr>
          <a:xfrm>
            <a:off x="6399403" y="431396"/>
            <a:ext cx="4268045" cy="5995207"/>
          </a:xfrm>
          <a:prstGeom prst="roundRect">
            <a:avLst>
              <a:gd name="adj" fmla="val 2922"/>
            </a:avLst>
          </a:prstGeom>
        </p:spPr>
      </p:pic>
      <p:sp>
        <p:nvSpPr>
          <p:cNvPr id="13" name="So much talent, in so little time">
            <a:extLst>
              <a:ext uri="{FF2B5EF4-FFF2-40B4-BE49-F238E27FC236}">
                <a16:creationId xmlns:a16="http://schemas.microsoft.com/office/drawing/2014/main" id="{782741EC-2C48-A14A-B08C-9C8E8F2D3D5D}"/>
              </a:ext>
            </a:extLst>
          </p:cNvPr>
          <p:cNvSpPr txBox="1">
            <a:spLocks/>
          </p:cNvSpPr>
          <p:nvPr/>
        </p:nvSpPr>
        <p:spPr>
          <a:xfrm>
            <a:off x="459101" y="1189670"/>
            <a:ext cx="5412214" cy="4572255"/>
          </a:xfrm>
          <a:prstGeom prst="rect">
            <a:avLst/>
          </a:prstGeom>
        </p:spPr>
        <p:txBody>
          <a:bodyPr lIns="0" tIns="0" rIns="0" bIns="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spcBef>
                <a:spcPts val="0"/>
              </a:spcBef>
              <a:buNone/>
              <a:defRPr>
                <a:solidFill>
                  <a:srgbClr val="FFFFFF"/>
                </a:solidFill>
                <a:latin typeface="Fira Sans Regular"/>
                <a:ea typeface="Fira Sans Regular"/>
                <a:cs typeface="Fira Sans Regular"/>
                <a:sym typeface="Fira Sans Regular"/>
              </a:defRPr>
            </a:pPr>
            <a:r>
              <a:rPr lang="en-US" sz="2400">
                <a:solidFill>
                  <a:schemeClr val="bg1"/>
                </a:solidFill>
                <a:latin typeface="Museo Sans 500"/>
                <a:sym typeface="Fira Sans Regular"/>
              </a:rPr>
              <a:t>“Augmented reality (AR), overlays a 3D digital world on top of your existing reality, creating a new interactive and immersive wonderland.”</a:t>
            </a:r>
            <a:endParaRPr lang="en-US" sz="2400">
              <a:solidFill>
                <a:schemeClr val="bg1"/>
              </a:solidFill>
              <a:latin typeface="Museo Sans 500"/>
            </a:endParaRPr>
          </a:p>
        </p:txBody>
      </p:sp>
      <p:sp>
        <p:nvSpPr>
          <p:cNvPr id="2" name="Title 1">
            <a:extLst>
              <a:ext uri="{FF2B5EF4-FFF2-40B4-BE49-F238E27FC236}">
                <a16:creationId xmlns:a16="http://schemas.microsoft.com/office/drawing/2014/main" id="{26DBD08D-9FFB-4790-BDCE-3FD32D5048F5}"/>
              </a:ext>
            </a:extLst>
          </p:cNvPr>
          <p:cNvSpPr>
            <a:spLocks noGrp="1"/>
          </p:cNvSpPr>
          <p:nvPr>
            <p:ph type="title"/>
          </p:nvPr>
        </p:nvSpPr>
        <p:spPr>
          <a:xfrm>
            <a:off x="387526" y="305310"/>
            <a:ext cx="9422593" cy="573338"/>
          </a:xfrm>
        </p:spPr>
        <p:txBody>
          <a:bodyPr/>
          <a:lstStyle/>
          <a:p>
            <a:r>
              <a:rPr lang="en-CA" sz="2800"/>
              <a:t>What</a:t>
            </a:r>
            <a:r>
              <a:rPr lang="en-CA"/>
              <a:t> is AR?</a:t>
            </a:r>
            <a:endParaRPr lang="en-US"/>
          </a:p>
        </p:txBody>
      </p:sp>
    </p:spTree>
    <p:extLst>
      <p:ext uri="{BB962C8B-B14F-4D97-AF65-F5344CB8AC3E}">
        <p14:creationId xmlns:p14="http://schemas.microsoft.com/office/powerpoint/2010/main" val="260032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DD50DF-E53F-1B42-B018-7A66F2393685}"/>
              </a:ext>
            </a:extLst>
          </p:cNvPr>
          <p:cNvSpPr>
            <a:spLocks noGrp="1"/>
          </p:cNvSpPr>
          <p:nvPr>
            <p:ph sz="quarter" idx="4294967295"/>
          </p:nvPr>
        </p:nvSpPr>
        <p:spPr>
          <a:xfrm>
            <a:off x="464153" y="371785"/>
            <a:ext cx="6810375" cy="468312"/>
          </a:xfrm>
        </p:spPr>
        <p:txBody>
          <a:bodyPr vert="horz" lIns="91440" tIns="45720" rIns="91440" bIns="45720" rtlCol="0" anchor="t">
            <a:normAutofit lnSpcReduction="10000"/>
          </a:bodyPr>
          <a:lstStyle/>
          <a:p>
            <a:pPr marL="0" indent="0">
              <a:buNone/>
            </a:pPr>
            <a:r>
              <a:rPr lang="en-US">
                <a:latin typeface="Museo Sans 700 (Headings)"/>
              </a:rPr>
              <a:t>Digital Transformation</a:t>
            </a:r>
            <a:endParaRPr lang="en-US"/>
          </a:p>
        </p:txBody>
      </p:sp>
      <p:sp>
        <p:nvSpPr>
          <p:cNvPr id="5" name="Title 1">
            <a:extLst>
              <a:ext uri="{FF2B5EF4-FFF2-40B4-BE49-F238E27FC236}">
                <a16:creationId xmlns:a16="http://schemas.microsoft.com/office/drawing/2014/main" id="{13099D1D-595D-854E-BC3A-43644EAEE23A}"/>
              </a:ext>
            </a:extLst>
          </p:cNvPr>
          <p:cNvSpPr txBox="1">
            <a:spLocks/>
          </p:cNvSpPr>
          <p:nvPr/>
        </p:nvSpPr>
        <p:spPr>
          <a:xfrm>
            <a:off x="2772319" y="2379010"/>
            <a:ext cx="690153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800" spc="-300">
                <a:solidFill>
                  <a:srgbClr val="1E4EFF"/>
                </a:solidFill>
                <a:latin typeface="Museo Sans 700"/>
              </a:rPr>
              <a:t>+78.5%</a:t>
            </a:r>
            <a:endParaRPr lang="en-CA" sz="13800" spc="-300">
              <a:solidFill>
                <a:srgbClr val="1E4EFF"/>
              </a:solidFill>
              <a:latin typeface="Museo Sans 700"/>
            </a:endParaRPr>
          </a:p>
        </p:txBody>
      </p:sp>
      <p:sp>
        <p:nvSpPr>
          <p:cNvPr id="6" name="Content Placeholder 2">
            <a:extLst>
              <a:ext uri="{FF2B5EF4-FFF2-40B4-BE49-F238E27FC236}">
                <a16:creationId xmlns:a16="http://schemas.microsoft.com/office/drawing/2014/main" id="{D415994B-31C6-3440-AFE9-F3662595AEB9}"/>
              </a:ext>
            </a:extLst>
          </p:cNvPr>
          <p:cNvSpPr txBox="1">
            <a:spLocks/>
          </p:cNvSpPr>
          <p:nvPr/>
        </p:nvSpPr>
        <p:spPr>
          <a:xfrm>
            <a:off x="1391275" y="2219237"/>
            <a:ext cx="9565819"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1800">
                <a:solidFill>
                  <a:srgbClr val="2B2D2D"/>
                </a:solidFill>
                <a:latin typeface="Museo Sans 300"/>
              </a:rPr>
              <a:t>Global spending on AR technology is</a:t>
            </a:r>
          </a:p>
          <a:p>
            <a:pPr marL="0" indent="0" algn="ctr">
              <a:spcBef>
                <a:spcPts val="0"/>
              </a:spcBef>
              <a:buNone/>
            </a:pPr>
            <a:r>
              <a:rPr lang="en-US" sz="1800">
                <a:solidFill>
                  <a:srgbClr val="2B2D2D"/>
                </a:solidFill>
                <a:latin typeface="Museo Sans 300"/>
              </a:rPr>
              <a:t>forecasted to </a:t>
            </a:r>
            <a:r>
              <a:rPr lang="en-US" sz="1800" b="1">
                <a:solidFill>
                  <a:srgbClr val="2B2D2D"/>
                </a:solidFill>
                <a:latin typeface="Museo Sans 300"/>
                <a:cs typeface="Gotham" pitchFamily="2" charset="0"/>
              </a:rPr>
              <a:t>increase by 78.5% </a:t>
            </a:r>
            <a:r>
              <a:rPr lang="en-US" sz="1800">
                <a:solidFill>
                  <a:srgbClr val="2B2D2D"/>
                </a:solidFill>
                <a:latin typeface="Museo Sans 300"/>
              </a:rPr>
              <a:t>this year alon</a:t>
            </a:r>
            <a:r>
              <a:rPr lang="en-US" sz="1800">
                <a:solidFill>
                  <a:srgbClr val="2B2D2D"/>
                </a:solidFill>
                <a:latin typeface="Montserrat"/>
              </a:rPr>
              <a:t>e</a:t>
            </a:r>
            <a:br>
              <a:rPr lang="en-US" sz="2400">
                <a:latin typeface="Montserrat ExtraBold"/>
              </a:rPr>
            </a:br>
            <a:r>
              <a:rPr lang="en-US" sz="2400">
                <a:solidFill>
                  <a:srgbClr val="2B2D2D"/>
                </a:solidFill>
                <a:latin typeface="Montserrat ExtraBold"/>
              </a:rPr>
              <a:t> </a:t>
            </a:r>
            <a:endParaRPr lang="en-CA" sz="2400">
              <a:solidFill>
                <a:srgbClr val="2B2D2D"/>
              </a:solidFill>
              <a:latin typeface="Montserrat ExtraBold" panose="00000900000000000000" pitchFamily="2" charset="0"/>
            </a:endParaRPr>
          </a:p>
        </p:txBody>
      </p:sp>
      <p:sp>
        <p:nvSpPr>
          <p:cNvPr id="2" name="TextBox 1">
            <a:extLst>
              <a:ext uri="{FF2B5EF4-FFF2-40B4-BE49-F238E27FC236}">
                <a16:creationId xmlns:a16="http://schemas.microsoft.com/office/drawing/2014/main" id="{C744AB47-C72E-49CD-BBB0-756FE72E1381}"/>
              </a:ext>
            </a:extLst>
          </p:cNvPr>
          <p:cNvSpPr txBox="1"/>
          <p:nvPr/>
        </p:nvSpPr>
        <p:spPr>
          <a:xfrm>
            <a:off x="464153" y="6462853"/>
            <a:ext cx="11093832" cy="215444"/>
          </a:xfrm>
          <a:prstGeom prst="rect">
            <a:avLst/>
          </a:prstGeom>
          <a:noFill/>
        </p:spPr>
        <p:txBody>
          <a:bodyPr wrap="square">
            <a:spAutoFit/>
          </a:bodyPr>
          <a:lstStyle/>
          <a:p>
            <a:r>
              <a:rPr lang="en-US" sz="800">
                <a:latin typeface="Montserrat" panose="00000500000000000000" pitchFamily="2" charset="0"/>
              </a:rPr>
              <a:t>SOURCE: </a:t>
            </a:r>
            <a:r>
              <a:rPr lang="en-US" sz="800">
                <a:latin typeface="Montserrat" panose="00000500000000000000" pitchFamily="2" charset="0"/>
                <a:hlinkClick r:id="rId2"/>
              </a:rPr>
              <a:t>https://www.forbes.com/sites/bernardmarr/2020/01/24/the-5-biggest-virtual-and-augmented-reality-trends-in-2020-everyone-should-know-about/#7458c74924a8</a:t>
            </a:r>
            <a:r>
              <a:rPr lang="en-US" sz="800">
                <a:latin typeface="Montserrat" panose="00000500000000000000" pitchFamily="2" charset="0"/>
              </a:rPr>
              <a:t> </a:t>
            </a:r>
            <a:endParaRPr lang="en-CA" sz="800">
              <a:latin typeface="Montserrat" panose="00000500000000000000" pitchFamily="2" charset="0"/>
            </a:endParaRPr>
          </a:p>
        </p:txBody>
      </p:sp>
    </p:spTree>
    <p:extLst>
      <p:ext uri="{BB962C8B-B14F-4D97-AF65-F5344CB8AC3E}">
        <p14:creationId xmlns:p14="http://schemas.microsoft.com/office/powerpoint/2010/main" val="286071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useo">
      <a:majorFont>
        <a:latin typeface="Museo Sans 7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nextech_AR_master_Powerpoint_template_v002_jan6_2021" id="{0DAEEA91-01AB-B048-9A73-F970C6E0B0A2}" vid="{A83A344B-9647-1D47-B98D-FE1DFED2CC7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useo">
      <a:majorFont>
        <a:latin typeface="Museo Sans 7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nextech_AR_master_Powerpoint_template_v002_Jan6_2021" id="{E4DF8491-4E45-4BF4-99C4-A57BDDFB3C33}" vid="{7B05FACC-08E3-4AE2-BF46-1F57D0EDFA8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3D88C92B77AB4EB5991DC6432F63D1" ma:contentTypeVersion="13" ma:contentTypeDescription="Create a new document." ma:contentTypeScope="" ma:versionID="7017a843712c49794db3efc927166acc">
  <xsd:schema xmlns:xsd="http://www.w3.org/2001/XMLSchema" xmlns:xs="http://www.w3.org/2001/XMLSchema" xmlns:p="http://schemas.microsoft.com/office/2006/metadata/properties" xmlns:ns2="9a4aab7f-12f4-444e-91b2-53358b53eec1" xmlns:ns3="a80aca3d-8a9e-4f3f-93fa-e7a95f0f2fb6" targetNamespace="http://schemas.microsoft.com/office/2006/metadata/properties" ma:root="true" ma:fieldsID="7c5a5bd5684a34d2794960309cdb1359" ns2:_="" ns3:_="">
    <xsd:import namespace="9a4aab7f-12f4-444e-91b2-53358b53eec1"/>
    <xsd:import namespace="a80aca3d-8a9e-4f3f-93fa-e7a95f0f2f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Imag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aab7f-12f4-444e-91b2-53358b53ee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Image" ma:index="18"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80aca3d-8a9e-4f3f-93fa-e7a95f0f2fb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mage xmlns="9a4aab7f-12f4-444e-91b2-53358b53eec1">
      <Url xsi:nil="true"/>
      <Description xsi:nil="true"/>
    </Image>
    <SharedWithUsers xmlns="a80aca3d-8a9e-4f3f-93fa-e7a95f0f2fb6">
      <UserInfo>
        <DisplayName>Tim Hungerford</DisplayName>
        <AccountId>23</AccountId>
        <AccountType/>
      </UserInfo>
      <UserInfo>
        <DisplayName>Evan Gappelberg</DisplayName>
        <AccountId>107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B4B2C1-A41C-4C9D-A88F-B3A9BF330736}">
  <ds:schemaRefs>
    <ds:schemaRef ds:uri="9a4aab7f-12f4-444e-91b2-53358b53eec1"/>
    <ds:schemaRef ds:uri="a80aca3d-8a9e-4f3f-93fa-e7a95f0f2f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FB2CEA-D10B-4F10-8E85-CBC8F2156249}">
  <ds:schemaRefs>
    <ds:schemaRef ds:uri="http://schemas.microsoft.com/office/2006/documentManagement/types"/>
    <ds:schemaRef ds:uri="http://purl.org/dc/dcmitype/"/>
    <ds:schemaRef ds:uri="9a4aab7f-12f4-444e-91b2-53358b53eec1"/>
    <ds:schemaRef ds:uri="http://schemas.openxmlformats.org/package/2006/metadata/core-properties"/>
    <ds:schemaRef ds:uri="http://purl.org/dc/terms/"/>
    <ds:schemaRef ds:uri="a80aca3d-8a9e-4f3f-93fa-e7a95f0f2fb6"/>
    <ds:schemaRef ds:uri="http://purl.org/dc/elements/1.1/"/>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B9DACDA-76D5-478B-BE3F-C1C1C11302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2865</Words>
  <Application>Microsoft Office PowerPoint</Application>
  <PresentationFormat>Widescreen</PresentationFormat>
  <Paragraphs>483</Paragraphs>
  <Slides>56</Slides>
  <Notes>32</Notes>
  <HiddenSlides>0</HiddenSlides>
  <MMClips>12</MMClip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Office Theme</vt:lpstr>
      <vt:lpstr>1_Office Theme</vt:lpstr>
      <vt:lpstr>3_Office Theme</vt:lpstr>
      <vt:lpstr>PowerPoint Presentation</vt:lpstr>
      <vt:lpstr>PowerPoint Presentation</vt:lpstr>
      <vt:lpstr>Forward-Looking Statements </vt:lpstr>
      <vt:lpstr>PowerPoint Presentation</vt:lpstr>
      <vt:lpstr>PowerPoint Presentation</vt:lpstr>
      <vt:lpstr>Our businesses are at the heart of the Digital Transformation  </vt:lpstr>
      <vt:lpstr>What is Leading this Digital Transformation​?</vt:lpstr>
      <vt:lpstr>What is AR?</vt:lpstr>
      <vt:lpstr>PowerPoint Presentation</vt:lpstr>
      <vt:lpstr>Major Catalysts for AR &amp; VR Adoption Already in Place </vt:lpstr>
      <vt:lpstr>Digital Transformation </vt:lpstr>
      <vt:lpstr>PowerPoint Presentation</vt:lpstr>
      <vt:lpstr>Limitless Opportunities</vt:lpstr>
      <vt:lpstr>PowerPoint Presentation</vt:lpstr>
      <vt:lpstr>PowerPoint Presentation</vt:lpstr>
      <vt:lpstr>PowerPoint Presentation</vt:lpstr>
      <vt:lpstr>WebAR for eCommerce</vt:lpstr>
      <vt:lpstr>PowerPoint Presentation</vt:lpstr>
      <vt:lpstr> AR Innovation For eCommerce </vt:lpstr>
      <vt:lpstr>Digital Advertising</vt:lpstr>
      <vt:lpstr>FIRST MOVER Our AR ad Network is a Multi-Billion-dollar Opportunity </vt:lpstr>
      <vt:lpstr>AR Customer Journey</vt:lpstr>
      <vt:lpstr>PowerPoint Presentation</vt:lpstr>
      <vt:lpstr>MICE: Meetings-Incentives-Conventions-Exhibitions​</vt:lpstr>
      <vt:lpstr>PowerPoint Presentation</vt:lpstr>
      <vt:lpstr>PowerPoint Presentation</vt:lpstr>
      <vt:lpstr>PowerPoint Presentation</vt:lpstr>
      <vt:lpstr>See how clients use it!</vt:lpstr>
      <vt:lpstr>PowerPoint Presentation</vt:lpstr>
      <vt:lpstr>PowerPoint Presentation</vt:lpstr>
      <vt:lpstr>PowerPoint Presentation</vt:lpstr>
      <vt:lpstr>PowerPoint Presentation</vt:lpstr>
      <vt:lpstr>Innovation: The Augmented EdTech</vt:lpstr>
      <vt:lpstr>Company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Nextech AR Recent Q4 2020 Highlights</vt:lpstr>
      <vt:lpstr>Senior Exchange, NEO Uplisting - Canada</vt:lpstr>
      <vt:lpstr>Nasdaq Uplisting Application Filed...</vt:lpstr>
      <vt:lpstr>Company Is Being Led by Fortune 500 Executive Team</vt:lpstr>
      <vt:lpstr>Leadership Team + 235 talents and growing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Guillaume Pascual</dc:creator>
  <cp:lastModifiedBy>Guillaume Pascual</cp:lastModifiedBy>
  <cp:revision>2</cp:revision>
  <dcterms:created xsi:type="dcterms:W3CDTF">2020-09-23T22:41:55Z</dcterms:created>
  <dcterms:modified xsi:type="dcterms:W3CDTF">2021-02-11T19:01:11Z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0x010100DC3D88C92B77AB4EB5991DC6432F63D1</vt:lpwstr>
  </property>
</Properties>
</file>